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drawings/drawing2.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autoCompressPictures="0">
  <p:sldMasterIdLst>
    <p:sldMasterId id="2147483825" r:id="rId1"/>
  </p:sldMasterIdLst>
  <p:notesMasterIdLst>
    <p:notesMasterId r:id="rId17"/>
  </p:notesMasterIdLst>
  <p:handoutMasterIdLst>
    <p:handoutMasterId r:id="rId18"/>
  </p:handoutMasterIdLst>
  <p:sldIdLst>
    <p:sldId id="256" r:id="rId2"/>
    <p:sldId id="259" r:id="rId3"/>
    <p:sldId id="260" r:id="rId4"/>
    <p:sldId id="258" r:id="rId5"/>
    <p:sldId id="273" r:id="rId6"/>
    <p:sldId id="261" r:id="rId7"/>
    <p:sldId id="262" r:id="rId8"/>
    <p:sldId id="263" r:id="rId9"/>
    <p:sldId id="274" r:id="rId10"/>
    <p:sldId id="267" r:id="rId11"/>
    <p:sldId id="266" r:id="rId12"/>
    <p:sldId id="265" r:id="rId13"/>
    <p:sldId id="276" r:id="rId14"/>
    <p:sldId id="272" r:id="rId15"/>
    <p:sldId id="271"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1" initials="u" lastIdx="1" clrIdx="0">
    <p:extLst>
      <p:ext uri="{19B8F6BF-5375-455C-9EA6-DF929625EA0E}">
        <p15:presenceInfo xmlns:p15="http://schemas.microsoft.com/office/powerpoint/2012/main" userId="user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BFBFB"/>
    <a:srgbClr val="FFFF66"/>
    <a:srgbClr val="FF9933"/>
    <a:srgbClr val="FF6600"/>
    <a:srgbClr val="FFCC66"/>
    <a:srgbClr val="EAEAEA"/>
    <a:srgbClr val="FFFF99"/>
    <a:srgbClr val="FFFF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141" autoAdjust="0"/>
    <p:restoredTop sz="84630" autoAdjust="0"/>
  </p:normalViewPr>
  <p:slideViewPr>
    <p:cSldViewPr snapToGrid="0">
      <p:cViewPr varScale="1">
        <p:scale>
          <a:sx n="102" d="100"/>
          <a:sy n="102" d="100"/>
        </p:scale>
        <p:origin x="1459"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file:///D:\&#21330;&#26989;&#30740;&#31350;\&#12487;&#12540;&#12479;\20171101&#65343;&#12487;&#12540;&#12479;&#35299;&#26512;&#12288;8&#26376;.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oleObject" Target="file:///D:\&#21330;&#26989;&#30740;&#31350;\&#12487;&#12540;&#12479;\20171101&#65343;&#12487;&#12540;&#12479;&#35299;&#26512;&#12288;8&#26376;.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D:\&#21330;&#26989;&#30740;&#31350;\&#12487;&#12540;&#12479;\20171101&#65343;&#12487;&#12540;&#12479;&#35299;&#26512;&#12288;8&#26376;.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2.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8.8638480798947525E-2"/>
          <c:w val="0.64610687079060714"/>
          <c:h val="0.88254011663441978"/>
        </c:manualLayout>
      </c:layout>
      <c:doughnutChart>
        <c:varyColors val="1"/>
        <c:ser>
          <c:idx val="0"/>
          <c:order val="0"/>
          <c:dPt>
            <c:idx val="0"/>
            <c:bubble3D val="0"/>
            <c:spPr>
              <a:solidFill>
                <a:schemeClr val="accent1"/>
              </a:solidFill>
              <a:ln w="19050">
                <a:solidFill>
                  <a:schemeClr val="lt1"/>
                </a:solidFill>
              </a:ln>
              <a:effectLst/>
            </c:spPr>
            <c:extLst>
              <c:ext xmlns:c16="http://schemas.microsoft.com/office/drawing/2014/chart" uri="{C3380CC4-5D6E-409C-BE32-E72D297353CC}">
                <c16:uniqueId val="{00000001-FA2C-4E53-8E14-51360EB6146F}"/>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FA2C-4E53-8E14-51360EB6146F}"/>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5-FA2C-4E53-8E14-51360EB6146F}"/>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FA2C-4E53-8E14-51360EB6146F}"/>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FA2C-4E53-8E14-51360EB6146F}"/>
              </c:ext>
            </c:extLst>
          </c:dPt>
          <c:dLbls>
            <c:dLbl>
              <c:idx val="0"/>
              <c:layout>
                <c:manualLayout>
                  <c:x val="-1.3693225447835538E-2"/>
                  <c:y val="-5.5240267768737646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1-FA2C-4E53-8E14-51360EB6146F}"/>
                </c:ext>
              </c:extLst>
            </c:dLbl>
            <c:dLbl>
              <c:idx val="1"/>
              <c:layout>
                <c:manualLayout>
                  <c:x val="-3.4543963254593177E-3"/>
                  <c:y val="2.434018664333625E-3"/>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3-FA2C-4E53-8E14-51360EB6146F}"/>
                </c:ext>
              </c:extLst>
            </c:dLbl>
            <c:dLbl>
              <c:idx val="2"/>
              <c:layout>
                <c:manualLayout>
                  <c:x val="5.0958133244702148E-3"/>
                  <c:y val="3.0998716898567177E-4"/>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5-FA2C-4E53-8E14-51360EB6146F}"/>
                </c:ext>
              </c:extLst>
            </c:dLbl>
            <c:dLbl>
              <c:idx val="3"/>
              <c:layout>
                <c:manualLayout>
                  <c:x val="-1.0559522308688543E-2"/>
                  <c:y val="1.0340823568209648E-2"/>
                </c:manualLayout>
              </c:layout>
              <c:showLegendKey val="0"/>
              <c:showVal val="0"/>
              <c:showCatName val="0"/>
              <c:showSerName val="0"/>
              <c:showPercent val="1"/>
              <c:showBubbleSize val="0"/>
              <c:extLst>
                <c:ext xmlns:c15="http://schemas.microsoft.com/office/drawing/2012/chart" uri="{CE6537A1-D6FC-4f65-9D91-7224C49458BB}"/>
                <c:ext xmlns:c16="http://schemas.microsoft.com/office/drawing/2014/chart" uri="{C3380CC4-5D6E-409C-BE32-E72D297353CC}">
                  <c16:uniqueId val="{00000007-FA2C-4E53-8E14-51360EB6146F}"/>
                </c:ext>
              </c:extLst>
            </c:dLbl>
            <c:spPr>
              <a:noFill/>
              <a:ln>
                <a:noFill/>
              </a:ln>
              <a:effectLst/>
            </c:spPr>
            <c:txPr>
              <a:bodyPr rot="0" spcFirstLastPara="1" vertOverflow="ellipsis" vert="horz" wrap="square" lIns="38100" tIns="19050" rIns="38100" bIns="19050" anchor="ctr" anchorCtr="0">
                <a:spAutoFit/>
              </a:bodyPr>
              <a:lstStyle/>
              <a:p>
                <a:pPr algn="ctr">
                  <a:defRPr sz="1800" b="1" i="0" u="sng" strike="noStrike" kern="1200" baseline="0">
                    <a:solidFill>
                      <a:schemeClr val="tx1">
                        <a:lumMod val="75000"/>
                        <a:lumOff val="25000"/>
                      </a:schemeClr>
                    </a:solidFill>
                    <a:latin typeface="+mn-lt"/>
                    <a:ea typeface="+mn-ea"/>
                    <a:cs typeface="+mn-cs"/>
                  </a:defRPr>
                </a:pPr>
                <a:endParaRPr lang="ja-JP"/>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'1カ月'!$U$36:$U$40</c:f>
              <c:strCache>
                <c:ptCount val="5"/>
                <c:pt idx="0">
                  <c:v>エアコン6台</c:v>
                </c:pt>
                <c:pt idx="1">
                  <c:v>リビング</c:v>
                </c:pt>
                <c:pt idx="2">
                  <c:v>キッチン関係</c:v>
                </c:pt>
                <c:pt idx="3">
                  <c:v>洗面関係</c:v>
                </c:pt>
                <c:pt idx="4">
                  <c:v>その他</c:v>
                </c:pt>
              </c:strCache>
            </c:strRef>
          </c:cat>
          <c:val>
            <c:numRef>
              <c:f>'1カ月'!$V$36:$V$40</c:f>
              <c:numCache>
                <c:formatCode>General</c:formatCode>
                <c:ptCount val="5"/>
                <c:pt idx="0">
                  <c:v>165429</c:v>
                </c:pt>
                <c:pt idx="1">
                  <c:v>40497</c:v>
                </c:pt>
                <c:pt idx="2">
                  <c:v>105508</c:v>
                </c:pt>
                <c:pt idx="3">
                  <c:v>54923</c:v>
                </c:pt>
                <c:pt idx="4">
                  <c:v>15613</c:v>
                </c:pt>
              </c:numCache>
            </c:numRef>
          </c:val>
          <c:extLst>
            <c:ext xmlns:c16="http://schemas.microsoft.com/office/drawing/2014/chart" uri="{C3380CC4-5D6E-409C-BE32-E72D297353CC}">
              <c16:uniqueId val="{0000000A-FA2C-4E53-8E14-51360EB6146F}"/>
            </c:ext>
          </c:extLst>
        </c:ser>
        <c:dLbls>
          <c:showLegendKey val="0"/>
          <c:showVal val="0"/>
          <c:showCatName val="0"/>
          <c:showSerName val="0"/>
          <c:showPercent val="0"/>
          <c:showBubbleSize val="0"/>
          <c:showLeaderLines val="1"/>
        </c:dLbls>
        <c:firstSliceAng val="0"/>
        <c:holeSize val="60"/>
      </c:doughnutChart>
      <c:spPr>
        <a:noFill/>
        <a:ln w="0">
          <a:noFill/>
        </a:ln>
        <a:effectLst/>
      </c:spPr>
    </c:plotArea>
    <c:legend>
      <c:legendPos val="b"/>
      <c:layout>
        <c:manualLayout>
          <c:xMode val="edge"/>
          <c:yMode val="edge"/>
          <c:x val="0.62925372193506246"/>
          <c:y val="0.27678013991783557"/>
          <c:w val="0.3677690256481711"/>
          <c:h val="0.52301842780683883"/>
        </c:manualLayout>
      </c:layout>
      <c:overlay val="0"/>
      <c:spPr>
        <a:noFill/>
        <a:ln>
          <a:noFill/>
        </a:ln>
        <a:effectLst/>
      </c:spPr>
      <c:txPr>
        <a:bodyPr rot="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640262865109047"/>
          <c:y val="6.3425853018372697E-2"/>
          <c:w val="0.78987292213473315"/>
          <c:h val="0.78240748031496066"/>
        </c:manualLayout>
      </c:layout>
      <c:barChart>
        <c:barDir val="col"/>
        <c:grouping val="stacked"/>
        <c:varyColors val="0"/>
        <c:ser>
          <c:idx val="4"/>
          <c:order val="0"/>
          <c:tx>
            <c:strRef>
              <c:f>Sheet1!$AT$1327</c:f>
              <c:strCache>
                <c:ptCount val="1"/>
                <c:pt idx="0">
                  <c:v>使用電力量</c:v>
                </c:pt>
              </c:strCache>
            </c:strRef>
          </c:tx>
          <c:spPr>
            <a:solidFill>
              <a:schemeClr val="accent5"/>
            </a:solidFill>
            <a:ln>
              <a:noFill/>
            </a:ln>
            <a:effectLst/>
          </c:spPr>
          <c:invertIfNegative val="0"/>
          <c:cat>
            <c:numRef>
              <c:f>kion!$B$2:$B$48</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kion!$K$2:$K$48</c:f>
              <c:numCache>
                <c:formatCode>General</c:formatCode>
                <c:ptCount val="24"/>
                <c:pt idx="0">
                  <c:v>701</c:v>
                </c:pt>
                <c:pt idx="1">
                  <c:v>702</c:v>
                </c:pt>
                <c:pt idx="2">
                  <c:v>525</c:v>
                </c:pt>
                <c:pt idx="3">
                  <c:v>524</c:v>
                </c:pt>
                <c:pt idx="4">
                  <c:v>296</c:v>
                </c:pt>
                <c:pt idx="5">
                  <c:v>357</c:v>
                </c:pt>
                <c:pt idx="6">
                  <c:v>673</c:v>
                </c:pt>
                <c:pt idx="7">
                  <c:v>1203</c:v>
                </c:pt>
                <c:pt idx="8">
                  <c:v>1088</c:v>
                </c:pt>
                <c:pt idx="9">
                  <c:v>546</c:v>
                </c:pt>
                <c:pt idx="10">
                  <c:v>192</c:v>
                </c:pt>
                <c:pt idx="11">
                  <c:v>296</c:v>
                </c:pt>
                <c:pt idx="12">
                  <c:v>172</c:v>
                </c:pt>
                <c:pt idx="13">
                  <c:v>182</c:v>
                </c:pt>
                <c:pt idx="14">
                  <c:v>520</c:v>
                </c:pt>
                <c:pt idx="15">
                  <c:v>1301</c:v>
                </c:pt>
                <c:pt idx="16">
                  <c:v>836</c:v>
                </c:pt>
                <c:pt idx="17">
                  <c:v>238</c:v>
                </c:pt>
                <c:pt idx="18">
                  <c:v>238</c:v>
                </c:pt>
                <c:pt idx="19">
                  <c:v>604</c:v>
                </c:pt>
                <c:pt idx="20">
                  <c:v>1465</c:v>
                </c:pt>
                <c:pt idx="21">
                  <c:v>1190</c:v>
                </c:pt>
                <c:pt idx="22">
                  <c:v>1416</c:v>
                </c:pt>
                <c:pt idx="23">
                  <c:v>1501</c:v>
                </c:pt>
              </c:numCache>
            </c:numRef>
          </c:val>
          <c:extLst>
            <c:ext xmlns:c16="http://schemas.microsoft.com/office/drawing/2014/chart" uri="{C3380CC4-5D6E-409C-BE32-E72D297353CC}">
              <c16:uniqueId val="{00000000-19FC-4DB9-8016-7D958AFE493F}"/>
            </c:ext>
          </c:extLst>
        </c:ser>
        <c:ser>
          <c:idx val="0"/>
          <c:order val="1"/>
          <c:tx>
            <c:strRef>
              <c:f>Sheet1!$G$1327</c:f>
              <c:strCache>
                <c:ptCount val="1"/>
                <c:pt idx="0">
                  <c:v>主幹買電</c:v>
                </c:pt>
              </c:strCache>
            </c:strRef>
          </c:tx>
          <c:spPr>
            <a:solidFill>
              <a:schemeClr val="accent6"/>
            </a:solidFill>
            <a:ln>
              <a:noFill/>
            </a:ln>
            <a:effectLst/>
          </c:spPr>
          <c:invertIfNegative val="0"/>
          <c:cat>
            <c:numRef>
              <c:f>kion!$B$2:$B$48</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kion!$E$2:$E$48</c:f>
              <c:numCache>
                <c:formatCode>General</c:formatCode>
                <c:ptCount val="24"/>
                <c:pt idx="0">
                  <c:v>-701</c:v>
                </c:pt>
                <c:pt idx="1">
                  <c:v>-702</c:v>
                </c:pt>
                <c:pt idx="2">
                  <c:v>-525</c:v>
                </c:pt>
                <c:pt idx="3">
                  <c:v>-524</c:v>
                </c:pt>
                <c:pt idx="4">
                  <c:v>-296</c:v>
                </c:pt>
                <c:pt idx="5">
                  <c:v>-311</c:v>
                </c:pt>
                <c:pt idx="6">
                  <c:v>-64</c:v>
                </c:pt>
                <c:pt idx="7">
                  <c:v>-225</c:v>
                </c:pt>
                <c:pt idx="8">
                  <c:v>-59</c:v>
                </c:pt>
                <c:pt idx="9">
                  <c:v>-8</c:v>
                </c:pt>
                <c:pt idx="10">
                  <c:v>0</c:v>
                </c:pt>
                <c:pt idx="11">
                  <c:v>0</c:v>
                </c:pt>
                <c:pt idx="12">
                  <c:v>0</c:v>
                </c:pt>
                <c:pt idx="13">
                  <c:v>0</c:v>
                </c:pt>
                <c:pt idx="14">
                  <c:v>0</c:v>
                </c:pt>
                <c:pt idx="15">
                  <c:v>-12</c:v>
                </c:pt>
                <c:pt idx="16">
                  <c:v>-132</c:v>
                </c:pt>
                <c:pt idx="17">
                  <c:v>-2</c:v>
                </c:pt>
                <c:pt idx="18">
                  <c:v>-27</c:v>
                </c:pt>
                <c:pt idx="19">
                  <c:v>-604</c:v>
                </c:pt>
                <c:pt idx="20">
                  <c:v>-1465</c:v>
                </c:pt>
                <c:pt idx="21">
                  <c:v>-1190</c:v>
                </c:pt>
                <c:pt idx="22">
                  <c:v>-1416</c:v>
                </c:pt>
                <c:pt idx="23">
                  <c:v>-1501</c:v>
                </c:pt>
              </c:numCache>
            </c:numRef>
          </c:val>
          <c:extLst>
            <c:ext xmlns:c16="http://schemas.microsoft.com/office/drawing/2014/chart" uri="{C3380CC4-5D6E-409C-BE32-E72D297353CC}">
              <c16:uniqueId val="{00000001-19FC-4DB9-8016-7D958AFE493F}"/>
            </c:ext>
          </c:extLst>
        </c:ser>
        <c:ser>
          <c:idx val="1"/>
          <c:order val="2"/>
          <c:tx>
            <c:strRef>
              <c:f>Sheet1!$K$1327</c:f>
              <c:strCache>
                <c:ptCount val="1"/>
                <c:pt idx="0">
                  <c:v>主幹売電</c:v>
                </c:pt>
              </c:strCache>
            </c:strRef>
          </c:tx>
          <c:spPr>
            <a:solidFill>
              <a:schemeClr val="accent2"/>
            </a:solidFill>
            <a:ln>
              <a:noFill/>
            </a:ln>
            <a:effectLst/>
          </c:spPr>
          <c:invertIfNegative val="0"/>
          <c:cat>
            <c:numRef>
              <c:f>kion!$B$2:$B$48</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kion!$F$2:$F$48</c:f>
              <c:numCache>
                <c:formatCode>0_ </c:formatCode>
                <c:ptCount val="24"/>
                <c:pt idx="0">
                  <c:v>0</c:v>
                </c:pt>
                <c:pt idx="1">
                  <c:v>0</c:v>
                </c:pt>
                <c:pt idx="2">
                  <c:v>0</c:v>
                </c:pt>
                <c:pt idx="3">
                  <c:v>0</c:v>
                </c:pt>
                <c:pt idx="4">
                  <c:v>0</c:v>
                </c:pt>
                <c:pt idx="5">
                  <c:v>0</c:v>
                </c:pt>
                <c:pt idx="6">
                  <c:v>19</c:v>
                </c:pt>
                <c:pt idx="7">
                  <c:v>39</c:v>
                </c:pt>
                <c:pt idx="8">
                  <c:v>834</c:v>
                </c:pt>
                <c:pt idx="9">
                  <c:v>1537</c:v>
                </c:pt>
                <c:pt idx="10">
                  <c:v>2503</c:v>
                </c:pt>
                <c:pt idx="11">
                  <c:v>2820</c:v>
                </c:pt>
                <c:pt idx="12">
                  <c:v>3173</c:v>
                </c:pt>
                <c:pt idx="13">
                  <c:v>3132</c:v>
                </c:pt>
                <c:pt idx="14">
                  <c:v>2611</c:v>
                </c:pt>
                <c:pt idx="15">
                  <c:v>1253</c:v>
                </c:pt>
                <c:pt idx="16">
                  <c:v>901</c:v>
                </c:pt>
                <c:pt idx="17">
                  <c:v>758</c:v>
                </c:pt>
                <c:pt idx="18">
                  <c:v>319</c:v>
                </c:pt>
                <c:pt idx="19">
                  <c:v>0</c:v>
                </c:pt>
                <c:pt idx="20">
                  <c:v>0</c:v>
                </c:pt>
                <c:pt idx="21">
                  <c:v>0</c:v>
                </c:pt>
                <c:pt idx="22">
                  <c:v>0</c:v>
                </c:pt>
                <c:pt idx="23">
                  <c:v>0</c:v>
                </c:pt>
              </c:numCache>
            </c:numRef>
          </c:val>
          <c:extLst>
            <c:ext xmlns:c16="http://schemas.microsoft.com/office/drawing/2014/chart" uri="{C3380CC4-5D6E-409C-BE32-E72D297353CC}">
              <c16:uniqueId val="{00000002-19FC-4DB9-8016-7D958AFE493F}"/>
            </c:ext>
          </c:extLst>
        </c:ser>
        <c:ser>
          <c:idx val="2"/>
          <c:order val="3"/>
          <c:tx>
            <c:strRef>
              <c:f>kion!$G$1</c:f>
              <c:strCache>
                <c:ptCount val="1"/>
                <c:pt idx="0">
                  <c:v>太陽光発電</c:v>
                </c:pt>
              </c:strCache>
            </c:strRef>
          </c:tx>
          <c:spPr>
            <a:solidFill>
              <a:schemeClr val="accent3"/>
            </a:solidFill>
            <a:ln>
              <a:noFill/>
            </a:ln>
            <a:effectLst/>
          </c:spPr>
          <c:invertIfNegative val="0"/>
          <c:cat>
            <c:numRef>
              <c:f>kion!$B$2:$B$48</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kion!$H$2:$H$48</c:f>
              <c:numCache>
                <c:formatCode>General</c:formatCode>
                <c:ptCount val="24"/>
                <c:pt idx="0">
                  <c:v>0</c:v>
                </c:pt>
                <c:pt idx="1">
                  <c:v>0</c:v>
                </c:pt>
                <c:pt idx="2">
                  <c:v>0</c:v>
                </c:pt>
                <c:pt idx="3">
                  <c:v>0</c:v>
                </c:pt>
                <c:pt idx="4">
                  <c:v>0</c:v>
                </c:pt>
                <c:pt idx="5">
                  <c:v>0</c:v>
                </c:pt>
                <c:pt idx="6">
                  <c:v>-72</c:v>
                </c:pt>
                <c:pt idx="7">
                  <c:v>-300</c:v>
                </c:pt>
                <c:pt idx="8">
                  <c:v>-1251</c:v>
                </c:pt>
                <c:pt idx="9">
                  <c:v>-2075</c:v>
                </c:pt>
                <c:pt idx="10">
                  <c:v>-2695</c:v>
                </c:pt>
                <c:pt idx="11">
                  <c:v>-3116</c:v>
                </c:pt>
                <c:pt idx="12">
                  <c:v>-3345</c:v>
                </c:pt>
                <c:pt idx="13">
                  <c:v>-3314</c:v>
                </c:pt>
                <c:pt idx="14">
                  <c:v>-3131</c:v>
                </c:pt>
                <c:pt idx="15">
                  <c:v>-2542</c:v>
                </c:pt>
                <c:pt idx="16">
                  <c:v>-1605</c:v>
                </c:pt>
                <c:pt idx="17">
                  <c:v>-994</c:v>
                </c:pt>
                <c:pt idx="18">
                  <c:v>-530</c:v>
                </c:pt>
                <c:pt idx="19">
                  <c:v>0</c:v>
                </c:pt>
                <c:pt idx="20">
                  <c:v>0</c:v>
                </c:pt>
                <c:pt idx="21">
                  <c:v>0</c:v>
                </c:pt>
                <c:pt idx="22">
                  <c:v>0</c:v>
                </c:pt>
                <c:pt idx="23">
                  <c:v>0</c:v>
                </c:pt>
              </c:numCache>
            </c:numRef>
          </c:val>
          <c:extLst>
            <c:ext xmlns:c16="http://schemas.microsoft.com/office/drawing/2014/chart" uri="{C3380CC4-5D6E-409C-BE32-E72D297353CC}">
              <c16:uniqueId val="{00000003-19FC-4DB9-8016-7D958AFE493F}"/>
            </c:ext>
          </c:extLst>
        </c:ser>
        <c:ser>
          <c:idx val="3"/>
          <c:order val="4"/>
          <c:tx>
            <c:strRef>
              <c:f>Sheet1!$Q$1327</c:f>
              <c:strCache>
                <c:ptCount val="1"/>
                <c:pt idx="0">
                  <c:v>エネファーム</c:v>
                </c:pt>
              </c:strCache>
            </c:strRef>
          </c:tx>
          <c:spPr>
            <a:solidFill>
              <a:schemeClr val="accent4"/>
            </a:solidFill>
            <a:ln>
              <a:noFill/>
            </a:ln>
            <a:effectLst/>
          </c:spPr>
          <c:invertIfNegative val="0"/>
          <c:cat>
            <c:numRef>
              <c:f>kion!$B$2:$B$48</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kion!$J$2:$J$48</c:f>
              <c:numCache>
                <c:formatCode>General</c:formatCode>
                <c:ptCount val="24"/>
                <c:pt idx="0">
                  <c:v>0</c:v>
                </c:pt>
                <c:pt idx="1">
                  <c:v>0</c:v>
                </c:pt>
                <c:pt idx="2">
                  <c:v>0</c:v>
                </c:pt>
                <c:pt idx="3">
                  <c:v>0</c:v>
                </c:pt>
                <c:pt idx="4">
                  <c:v>0</c:v>
                </c:pt>
                <c:pt idx="5">
                  <c:v>-46</c:v>
                </c:pt>
                <c:pt idx="6">
                  <c:v>-556</c:v>
                </c:pt>
                <c:pt idx="7">
                  <c:v>-717</c:v>
                </c:pt>
                <c:pt idx="8">
                  <c:v>-612</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numCache>
            </c:numRef>
          </c:val>
          <c:extLst>
            <c:ext xmlns:c16="http://schemas.microsoft.com/office/drawing/2014/chart" uri="{C3380CC4-5D6E-409C-BE32-E72D297353CC}">
              <c16:uniqueId val="{00000004-19FC-4DB9-8016-7D958AFE493F}"/>
            </c:ext>
          </c:extLst>
        </c:ser>
        <c:dLbls>
          <c:showLegendKey val="0"/>
          <c:showVal val="0"/>
          <c:showCatName val="0"/>
          <c:showSerName val="0"/>
          <c:showPercent val="0"/>
          <c:showBubbleSize val="0"/>
        </c:dLbls>
        <c:gapWidth val="0"/>
        <c:overlap val="100"/>
        <c:axId val="-1095622880"/>
        <c:axId val="-1095639200"/>
      </c:barChart>
      <c:catAx>
        <c:axId val="-1095622880"/>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r>
                  <a:rPr lang="ja-JP" altLang="en-US" sz="1400" dirty="0">
                    <a:solidFill>
                      <a:schemeClr val="tx1"/>
                    </a:solidFill>
                    <a:latin typeface="ＭＳ ゴシック" panose="020B0609070205080204" pitchFamily="49" charset="-128"/>
                    <a:ea typeface="ＭＳ ゴシック" panose="020B0609070205080204" pitchFamily="49" charset="-128"/>
                  </a:rPr>
                  <a:t>時間</a:t>
                </a:r>
              </a:p>
            </c:rich>
          </c:tx>
          <c:layout>
            <c:manualLayout>
              <c:xMode val="edge"/>
              <c:yMode val="edge"/>
              <c:x val="0.85721454806235831"/>
              <c:y val="0.62916666666666665"/>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title>
        <c:numFmt formatCode="h" sourceLinked="0"/>
        <c:majorTickMark val="out"/>
        <c:minorTickMark val="out"/>
        <c:tickLblPos val="nextTo"/>
        <c:spPr>
          <a:noFill/>
          <a:ln w="9525" cap="flat" cmpd="sng" algn="ctr">
            <a:solidFill>
              <a:schemeClr val="tx1">
                <a:alpha val="97000"/>
              </a:schemeClr>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095639200"/>
        <c:crosses val="autoZero"/>
        <c:auto val="1"/>
        <c:lblAlgn val="ctr"/>
        <c:lblOffset val="100"/>
        <c:tickLblSkip val="2"/>
        <c:tickMarkSkip val="2"/>
        <c:noMultiLvlLbl val="0"/>
      </c:catAx>
      <c:valAx>
        <c:axId val="-1095639200"/>
        <c:scaling>
          <c:orientation val="minMax"/>
        </c:scaling>
        <c:delete val="0"/>
        <c:axPos val="l"/>
        <c:title>
          <c:tx>
            <c:rich>
              <a:bodyPr rot="-540000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r>
                  <a:rPr lang="ja-JP" altLang="en-US" sz="1400" dirty="0">
                    <a:solidFill>
                      <a:schemeClr val="tx1"/>
                    </a:solidFill>
                    <a:latin typeface="ＭＳ ゴシック" panose="020B0609070205080204" pitchFamily="49" charset="-128"/>
                    <a:ea typeface="ＭＳ ゴシック" panose="020B0609070205080204" pitchFamily="49" charset="-128"/>
                  </a:rPr>
                  <a:t>電力（</a:t>
                </a:r>
                <a:r>
                  <a:rPr lang="en-US" altLang="ja-JP" sz="1400" dirty="0">
                    <a:solidFill>
                      <a:schemeClr val="tx1"/>
                    </a:solidFill>
                    <a:latin typeface="ＭＳ ゴシック" panose="020B0609070205080204" pitchFamily="49" charset="-128"/>
                    <a:ea typeface="ＭＳ ゴシック" panose="020B0609070205080204" pitchFamily="49" charset="-128"/>
                  </a:rPr>
                  <a:t>W</a:t>
                </a:r>
                <a:r>
                  <a:rPr lang="ja-JP" altLang="en-US" sz="1400" dirty="0">
                    <a:solidFill>
                      <a:schemeClr val="tx1"/>
                    </a:solidFill>
                    <a:latin typeface="ＭＳ ゴシック" panose="020B0609070205080204" pitchFamily="49" charset="-128"/>
                    <a:ea typeface="ＭＳ ゴシック" panose="020B0609070205080204" pitchFamily="49" charset="-128"/>
                  </a:rPr>
                  <a:t>）</a:t>
                </a:r>
              </a:p>
            </c:rich>
          </c:tx>
          <c:layout>
            <c:manualLayout>
              <c:xMode val="edge"/>
              <c:yMode val="edge"/>
              <c:x val="5.3199689012211632E-3"/>
              <c:y val="0.33949081364829398"/>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title>
        <c:numFmt formatCode="General" sourceLinked="1"/>
        <c:majorTickMark val="out"/>
        <c:minorTickMark val="none"/>
        <c:tickLblPos val="nextTo"/>
        <c:spPr>
          <a:noFill/>
          <a:ln>
            <a:solidFill>
              <a:sysClr val="windowText" lastClr="000000"/>
            </a:solidFill>
          </a:ln>
          <a:effectLst/>
        </c:spPr>
        <c:txPr>
          <a:bodyPr rot="-6000000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095622880"/>
        <c:crosses val="autoZero"/>
        <c:crossBetween val="between"/>
      </c:valAx>
      <c:spPr>
        <a:noFill/>
        <a:ln>
          <a:solidFill>
            <a:sysClr val="windowText" lastClr="000000"/>
          </a:solidFill>
        </a:ln>
        <a:effectLst/>
      </c:spPr>
    </c:plotArea>
    <c:legend>
      <c:legendPos val="r"/>
      <c:layout>
        <c:manualLayout>
          <c:xMode val="edge"/>
          <c:yMode val="edge"/>
          <c:x val="0.17023125527807939"/>
          <c:y val="7.0426837270341214E-2"/>
          <c:w val="0.26333770778652671"/>
          <c:h val="0.28489829396325461"/>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805249057784971"/>
          <c:y val="0.14874460111524093"/>
          <c:w val="0.7592800475288779"/>
          <c:h val="0.76731407365357052"/>
        </c:manualLayout>
      </c:layout>
      <c:barChart>
        <c:barDir val="col"/>
        <c:grouping val="stacked"/>
        <c:varyColors val="0"/>
        <c:ser>
          <c:idx val="4"/>
          <c:order val="0"/>
          <c:tx>
            <c:strRef>
              <c:f>Sheet1!$AT$1276</c:f>
              <c:strCache>
                <c:ptCount val="1"/>
                <c:pt idx="0">
                  <c:v>使用電力量</c:v>
                </c:pt>
              </c:strCache>
            </c:strRef>
          </c:tx>
          <c:spPr>
            <a:solidFill>
              <a:schemeClr val="accent5"/>
            </a:solidFill>
            <a:ln>
              <a:noFill/>
            </a:ln>
            <a:effectLst/>
          </c:spPr>
          <c:invertIfNegative val="0"/>
          <c:cat>
            <c:numRef>
              <c:f>Sheet3!$B$2:$B$25</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Sheet3!$H$2:$H$25</c:f>
              <c:numCache>
                <c:formatCode>General</c:formatCode>
                <c:ptCount val="24"/>
                <c:pt idx="0">
                  <c:v>657</c:v>
                </c:pt>
                <c:pt idx="1">
                  <c:v>1020</c:v>
                </c:pt>
                <c:pt idx="2">
                  <c:v>959</c:v>
                </c:pt>
                <c:pt idx="3">
                  <c:v>877</c:v>
                </c:pt>
                <c:pt idx="4">
                  <c:v>468</c:v>
                </c:pt>
                <c:pt idx="5">
                  <c:v>424</c:v>
                </c:pt>
                <c:pt idx="6">
                  <c:v>393</c:v>
                </c:pt>
                <c:pt idx="7">
                  <c:v>998</c:v>
                </c:pt>
                <c:pt idx="8">
                  <c:v>885</c:v>
                </c:pt>
                <c:pt idx="9">
                  <c:v>839</c:v>
                </c:pt>
                <c:pt idx="10">
                  <c:v>510</c:v>
                </c:pt>
                <c:pt idx="11">
                  <c:v>206</c:v>
                </c:pt>
                <c:pt idx="12">
                  <c:v>305</c:v>
                </c:pt>
                <c:pt idx="13">
                  <c:v>303</c:v>
                </c:pt>
                <c:pt idx="14">
                  <c:v>167</c:v>
                </c:pt>
                <c:pt idx="15">
                  <c:v>176</c:v>
                </c:pt>
                <c:pt idx="16">
                  <c:v>159</c:v>
                </c:pt>
                <c:pt idx="17">
                  <c:v>167</c:v>
                </c:pt>
                <c:pt idx="18">
                  <c:v>180</c:v>
                </c:pt>
                <c:pt idx="19">
                  <c:v>978</c:v>
                </c:pt>
                <c:pt idx="20">
                  <c:v>1170</c:v>
                </c:pt>
                <c:pt idx="21">
                  <c:v>849</c:v>
                </c:pt>
                <c:pt idx="22">
                  <c:v>660</c:v>
                </c:pt>
                <c:pt idx="23">
                  <c:v>577</c:v>
                </c:pt>
              </c:numCache>
            </c:numRef>
          </c:val>
          <c:extLst>
            <c:ext xmlns:c16="http://schemas.microsoft.com/office/drawing/2014/chart" uri="{C3380CC4-5D6E-409C-BE32-E72D297353CC}">
              <c16:uniqueId val="{00000000-B802-40BF-AC2D-274206129CF5}"/>
            </c:ext>
          </c:extLst>
        </c:ser>
        <c:ser>
          <c:idx val="0"/>
          <c:order val="1"/>
          <c:tx>
            <c:strRef>
              <c:f>Sheet1!$G$1276</c:f>
              <c:strCache>
                <c:ptCount val="1"/>
                <c:pt idx="0">
                  <c:v>主幹買電</c:v>
                </c:pt>
              </c:strCache>
            </c:strRef>
          </c:tx>
          <c:spPr>
            <a:solidFill>
              <a:schemeClr val="accent6"/>
            </a:solidFill>
            <a:ln>
              <a:noFill/>
            </a:ln>
            <a:effectLst/>
          </c:spPr>
          <c:invertIfNegative val="0"/>
          <c:cat>
            <c:numRef>
              <c:f>Sheet3!$B$2:$B$25</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Sheet3!$D$2:$D$25</c:f>
              <c:numCache>
                <c:formatCode>General</c:formatCode>
                <c:ptCount val="24"/>
                <c:pt idx="0">
                  <c:v>-657</c:v>
                </c:pt>
                <c:pt idx="1">
                  <c:v>-1020</c:v>
                </c:pt>
                <c:pt idx="2">
                  <c:v>-959</c:v>
                </c:pt>
                <c:pt idx="3">
                  <c:v>-877</c:v>
                </c:pt>
                <c:pt idx="4">
                  <c:v>-468</c:v>
                </c:pt>
                <c:pt idx="5">
                  <c:v>-424</c:v>
                </c:pt>
                <c:pt idx="6">
                  <c:v>-393</c:v>
                </c:pt>
                <c:pt idx="7">
                  <c:v>-852</c:v>
                </c:pt>
                <c:pt idx="8">
                  <c:v>-84</c:v>
                </c:pt>
                <c:pt idx="9">
                  <c:v>-218</c:v>
                </c:pt>
                <c:pt idx="10">
                  <c:v>-49</c:v>
                </c:pt>
                <c:pt idx="11">
                  <c:v>0</c:v>
                </c:pt>
                <c:pt idx="12">
                  <c:v>0</c:v>
                </c:pt>
                <c:pt idx="13">
                  <c:v>0</c:v>
                </c:pt>
                <c:pt idx="14">
                  <c:v>0</c:v>
                </c:pt>
                <c:pt idx="15">
                  <c:v>0</c:v>
                </c:pt>
                <c:pt idx="16">
                  <c:v>0</c:v>
                </c:pt>
                <c:pt idx="17">
                  <c:v>0</c:v>
                </c:pt>
                <c:pt idx="18">
                  <c:v>-99</c:v>
                </c:pt>
                <c:pt idx="19">
                  <c:v>-978</c:v>
                </c:pt>
                <c:pt idx="20">
                  <c:v>-1170</c:v>
                </c:pt>
                <c:pt idx="21">
                  <c:v>-849</c:v>
                </c:pt>
                <c:pt idx="22">
                  <c:v>-660</c:v>
                </c:pt>
                <c:pt idx="23">
                  <c:v>-577</c:v>
                </c:pt>
              </c:numCache>
            </c:numRef>
          </c:val>
          <c:extLst>
            <c:ext xmlns:c16="http://schemas.microsoft.com/office/drawing/2014/chart" uri="{C3380CC4-5D6E-409C-BE32-E72D297353CC}">
              <c16:uniqueId val="{00000001-B802-40BF-AC2D-274206129CF5}"/>
            </c:ext>
          </c:extLst>
        </c:ser>
        <c:ser>
          <c:idx val="1"/>
          <c:order val="2"/>
          <c:tx>
            <c:strRef>
              <c:f>Sheet1!$K$1276</c:f>
              <c:strCache>
                <c:ptCount val="1"/>
                <c:pt idx="0">
                  <c:v>主幹売電</c:v>
                </c:pt>
              </c:strCache>
            </c:strRef>
          </c:tx>
          <c:spPr>
            <a:solidFill>
              <a:schemeClr val="accent2"/>
            </a:solidFill>
            <a:ln>
              <a:noFill/>
            </a:ln>
            <a:effectLst/>
          </c:spPr>
          <c:invertIfNegative val="0"/>
          <c:cat>
            <c:numRef>
              <c:f>Sheet3!$B$2:$B$25</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Sheet3!$E$2:$E$25</c:f>
              <c:numCache>
                <c:formatCode>General</c:formatCode>
                <c:ptCount val="24"/>
                <c:pt idx="0">
                  <c:v>0</c:v>
                </c:pt>
                <c:pt idx="1">
                  <c:v>0</c:v>
                </c:pt>
                <c:pt idx="2">
                  <c:v>0</c:v>
                </c:pt>
                <c:pt idx="3">
                  <c:v>0</c:v>
                </c:pt>
                <c:pt idx="4">
                  <c:v>0</c:v>
                </c:pt>
                <c:pt idx="5">
                  <c:v>0</c:v>
                </c:pt>
                <c:pt idx="6">
                  <c:v>0</c:v>
                </c:pt>
                <c:pt idx="7">
                  <c:v>0</c:v>
                </c:pt>
                <c:pt idx="8">
                  <c:v>67</c:v>
                </c:pt>
                <c:pt idx="9">
                  <c:v>66</c:v>
                </c:pt>
                <c:pt idx="10">
                  <c:v>369</c:v>
                </c:pt>
                <c:pt idx="11">
                  <c:v>969</c:v>
                </c:pt>
                <c:pt idx="12">
                  <c:v>1313</c:v>
                </c:pt>
                <c:pt idx="13">
                  <c:v>1522</c:v>
                </c:pt>
                <c:pt idx="14">
                  <c:v>1288</c:v>
                </c:pt>
                <c:pt idx="15">
                  <c:v>1544</c:v>
                </c:pt>
                <c:pt idx="16">
                  <c:v>1064</c:v>
                </c:pt>
                <c:pt idx="17">
                  <c:v>1153</c:v>
                </c:pt>
                <c:pt idx="18">
                  <c:v>71</c:v>
                </c:pt>
                <c:pt idx="19">
                  <c:v>0</c:v>
                </c:pt>
                <c:pt idx="20">
                  <c:v>0</c:v>
                </c:pt>
                <c:pt idx="21">
                  <c:v>0</c:v>
                </c:pt>
                <c:pt idx="22">
                  <c:v>0</c:v>
                </c:pt>
                <c:pt idx="23">
                  <c:v>0</c:v>
                </c:pt>
              </c:numCache>
            </c:numRef>
          </c:val>
          <c:extLst>
            <c:ext xmlns:c16="http://schemas.microsoft.com/office/drawing/2014/chart" uri="{C3380CC4-5D6E-409C-BE32-E72D297353CC}">
              <c16:uniqueId val="{00000002-B802-40BF-AC2D-274206129CF5}"/>
            </c:ext>
          </c:extLst>
        </c:ser>
        <c:ser>
          <c:idx val="2"/>
          <c:order val="3"/>
          <c:tx>
            <c:strRef>
              <c:f>kion!$G$1</c:f>
              <c:strCache>
                <c:ptCount val="1"/>
                <c:pt idx="0">
                  <c:v>太陽光発電</c:v>
                </c:pt>
              </c:strCache>
            </c:strRef>
          </c:tx>
          <c:spPr>
            <a:solidFill>
              <a:schemeClr val="accent3"/>
            </a:solidFill>
            <a:ln>
              <a:noFill/>
            </a:ln>
            <a:effectLst/>
          </c:spPr>
          <c:invertIfNegative val="0"/>
          <c:cat>
            <c:numRef>
              <c:f>Sheet3!$B$2:$B$25</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Sheet3!$F$2:$F$25</c:f>
              <c:numCache>
                <c:formatCode>General</c:formatCode>
                <c:ptCount val="24"/>
                <c:pt idx="0">
                  <c:v>0</c:v>
                </c:pt>
                <c:pt idx="1">
                  <c:v>0</c:v>
                </c:pt>
                <c:pt idx="2">
                  <c:v>0</c:v>
                </c:pt>
                <c:pt idx="3">
                  <c:v>0</c:v>
                </c:pt>
                <c:pt idx="4">
                  <c:v>0</c:v>
                </c:pt>
                <c:pt idx="5">
                  <c:v>0</c:v>
                </c:pt>
                <c:pt idx="6">
                  <c:v>0</c:v>
                </c:pt>
                <c:pt idx="7">
                  <c:v>-14</c:v>
                </c:pt>
                <c:pt idx="8">
                  <c:v>-200</c:v>
                </c:pt>
                <c:pt idx="9">
                  <c:v>-303</c:v>
                </c:pt>
                <c:pt idx="10">
                  <c:v>-830</c:v>
                </c:pt>
                <c:pt idx="11">
                  <c:v>-1175</c:v>
                </c:pt>
                <c:pt idx="12">
                  <c:v>-1618</c:v>
                </c:pt>
                <c:pt idx="13">
                  <c:v>-1825</c:v>
                </c:pt>
                <c:pt idx="14">
                  <c:v>-1455</c:v>
                </c:pt>
                <c:pt idx="15">
                  <c:v>-1720</c:v>
                </c:pt>
                <c:pt idx="16">
                  <c:v>-1223</c:v>
                </c:pt>
                <c:pt idx="17">
                  <c:v>-1320</c:v>
                </c:pt>
                <c:pt idx="18">
                  <c:v>-152</c:v>
                </c:pt>
                <c:pt idx="19">
                  <c:v>0</c:v>
                </c:pt>
                <c:pt idx="20">
                  <c:v>0</c:v>
                </c:pt>
                <c:pt idx="21">
                  <c:v>0</c:v>
                </c:pt>
                <c:pt idx="22">
                  <c:v>0</c:v>
                </c:pt>
                <c:pt idx="23">
                  <c:v>0</c:v>
                </c:pt>
              </c:numCache>
            </c:numRef>
          </c:val>
          <c:extLst>
            <c:ext xmlns:c16="http://schemas.microsoft.com/office/drawing/2014/chart" uri="{C3380CC4-5D6E-409C-BE32-E72D297353CC}">
              <c16:uniqueId val="{00000003-B802-40BF-AC2D-274206129CF5}"/>
            </c:ext>
          </c:extLst>
        </c:ser>
        <c:ser>
          <c:idx val="3"/>
          <c:order val="4"/>
          <c:tx>
            <c:strRef>
              <c:f>Sheet1!$Q$1276</c:f>
              <c:strCache>
                <c:ptCount val="1"/>
                <c:pt idx="0">
                  <c:v>エネファーム</c:v>
                </c:pt>
              </c:strCache>
            </c:strRef>
          </c:tx>
          <c:spPr>
            <a:solidFill>
              <a:schemeClr val="accent4"/>
            </a:solidFill>
            <a:ln>
              <a:noFill/>
            </a:ln>
            <a:effectLst/>
          </c:spPr>
          <c:invertIfNegative val="0"/>
          <c:cat>
            <c:numRef>
              <c:f>Sheet3!$B$2:$B$25</c:f>
              <c:numCache>
                <c:formatCode>h:mm</c:formatCode>
                <c:ptCount val="24"/>
                <c:pt idx="0">
                  <c:v>0</c:v>
                </c:pt>
                <c:pt idx="1">
                  <c:v>4.1666666666666699E-2</c:v>
                </c:pt>
                <c:pt idx="2">
                  <c:v>8.3333333333333301E-2</c:v>
                </c:pt>
                <c:pt idx="3">
                  <c:v>0.125</c:v>
                </c:pt>
                <c:pt idx="4">
                  <c:v>0.16666666666666699</c:v>
                </c:pt>
                <c:pt idx="5">
                  <c:v>0.20833333333333301</c:v>
                </c:pt>
                <c:pt idx="6">
                  <c:v>0.25</c:v>
                </c:pt>
                <c:pt idx="7">
                  <c:v>0.29166666666666702</c:v>
                </c:pt>
                <c:pt idx="8">
                  <c:v>0.33333333333333298</c:v>
                </c:pt>
                <c:pt idx="9">
                  <c:v>0.375</c:v>
                </c:pt>
                <c:pt idx="10">
                  <c:v>0.41666666666666702</c:v>
                </c:pt>
                <c:pt idx="11">
                  <c:v>0.45833333333333298</c:v>
                </c:pt>
                <c:pt idx="12">
                  <c:v>0.5</c:v>
                </c:pt>
                <c:pt idx="13">
                  <c:v>0.54166666666666696</c:v>
                </c:pt>
                <c:pt idx="14">
                  <c:v>0.58333333333333304</c:v>
                </c:pt>
                <c:pt idx="15">
                  <c:v>0.625</c:v>
                </c:pt>
                <c:pt idx="16">
                  <c:v>0.66666666666666696</c:v>
                </c:pt>
                <c:pt idx="17">
                  <c:v>0.70833333333333304</c:v>
                </c:pt>
                <c:pt idx="18">
                  <c:v>0.75</c:v>
                </c:pt>
                <c:pt idx="19">
                  <c:v>0.79166666666666696</c:v>
                </c:pt>
                <c:pt idx="20">
                  <c:v>0.83333333333333304</c:v>
                </c:pt>
                <c:pt idx="21">
                  <c:v>0.875</c:v>
                </c:pt>
                <c:pt idx="22">
                  <c:v>0.91666666666666696</c:v>
                </c:pt>
                <c:pt idx="23">
                  <c:v>0.95833333333333304</c:v>
                </c:pt>
              </c:numCache>
            </c:numRef>
          </c:cat>
          <c:val>
            <c:numRef>
              <c:f>Sheet3!$G$2:$G$25</c:f>
              <c:numCache>
                <c:formatCode>General</c:formatCode>
                <c:ptCount val="24"/>
                <c:pt idx="0">
                  <c:v>0</c:v>
                </c:pt>
                <c:pt idx="1">
                  <c:v>0</c:v>
                </c:pt>
                <c:pt idx="2">
                  <c:v>0</c:v>
                </c:pt>
                <c:pt idx="3">
                  <c:v>0</c:v>
                </c:pt>
                <c:pt idx="4">
                  <c:v>0</c:v>
                </c:pt>
                <c:pt idx="5">
                  <c:v>0</c:v>
                </c:pt>
                <c:pt idx="6">
                  <c:v>0</c:v>
                </c:pt>
                <c:pt idx="7">
                  <c:v>-132</c:v>
                </c:pt>
                <c:pt idx="8">
                  <c:v>-668</c:v>
                </c:pt>
                <c:pt idx="9">
                  <c:v>-384</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numCache>
            </c:numRef>
          </c:val>
          <c:extLst>
            <c:ext xmlns:c16="http://schemas.microsoft.com/office/drawing/2014/chart" uri="{C3380CC4-5D6E-409C-BE32-E72D297353CC}">
              <c16:uniqueId val="{00000004-B802-40BF-AC2D-274206129CF5}"/>
            </c:ext>
          </c:extLst>
        </c:ser>
        <c:dLbls>
          <c:showLegendKey val="0"/>
          <c:showVal val="0"/>
          <c:showCatName val="0"/>
          <c:showSerName val="0"/>
          <c:showPercent val="0"/>
          <c:showBubbleSize val="0"/>
        </c:dLbls>
        <c:gapWidth val="0"/>
        <c:overlap val="100"/>
        <c:axId val="-1095613632"/>
        <c:axId val="-1095616896"/>
      </c:barChart>
      <c:catAx>
        <c:axId val="-1095613632"/>
        <c:scaling>
          <c:orientation val="minMax"/>
        </c:scaling>
        <c:delete val="0"/>
        <c:axPos val="b"/>
        <c:title>
          <c:tx>
            <c:rich>
              <a:bodyPr rot="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r>
                  <a:rPr lang="ja-JP" altLang="en-US" sz="1400">
                    <a:solidFill>
                      <a:schemeClr val="tx1"/>
                    </a:solidFill>
                    <a:latin typeface="ＭＳ ゴシック" panose="020B0609070205080204" pitchFamily="49" charset="-128"/>
                    <a:ea typeface="ＭＳ ゴシック" panose="020B0609070205080204" pitchFamily="49" charset="-128"/>
                  </a:rPr>
                  <a:t>時間</a:t>
                </a:r>
              </a:p>
            </c:rich>
          </c:tx>
          <c:layout>
            <c:manualLayout>
              <c:xMode val="edge"/>
              <c:yMode val="edge"/>
              <c:x val="0.83228502227966339"/>
              <c:y val="0.67743773942984697"/>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title>
        <c:numFmt formatCode="h" sourceLinked="0"/>
        <c:majorTickMark val="out"/>
        <c:minorTickMark val="out"/>
        <c:tickLblPos val="nextTo"/>
        <c:spPr>
          <a:noFill/>
          <a:ln w="9525" cap="flat" cmpd="sng" algn="ctr">
            <a:solidFill>
              <a:schemeClr val="tx1"/>
            </a:solidFill>
            <a:round/>
          </a:ln>
          <a:effectLst/>
        </c:spPr>
        <c:txPr>
          <a:bodyPr rot="-6000000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095616896"/>
        <c:crosses val="autoZero"/>
        <c:auto val="1"/>
        <c:lblAlgn val="ctr"/>
        <c:lblOffset val="100"/>
        <c:tickLblSkip val="2"/>
        <c:tickMarkSkip val="2"/>
        <c:noMultiLvlLbl val="0"/>
      </c:catAx>
      <c:valAx>
        <c:axId val="-1095616896"/>
        <c:scaling>
          <c:orientation val="minMax"/>
          <c:max val="4000"/>
          <c:min val="-4000"/>
        </c:scaling>
        <c:delete val="0"/>
        <c:axPos val="l"/>
        <c:title>
          <c:tx>
            <c:rich>
              <a:bodyPr rot="-540000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r>
                  <a:rPr lang="ja-JP" altLang="en-US" sz="1400">
                    <a:solidFill>
                      <a:schemeClr val="tx1"/>
                    </a:solidFill>
                    <a:latin typeface="ＭＳ ゴシック" panose="020B0609070205080204" pitchFamily="49" charset="-128"/>
                    <a:ea typeface="ＭＳ ゴシック" panose="020B0609070205080204" pitchFamily="49" charset="-128"/>
                  </a:rPr>
                  <a:t>電力（</a:t>
                </a:r>
                <a:r>
                  <a:rPr lang="en-US" altLang="ja-JP" sz="1400">
                    <a:solidFill>
                      <a:schemeClr val="tx1"/>
                    </a:solidFill>
                    <a:latin typeface="ＭＳ ゴシック" panose="020B0609070205080204" pitchFamily="49" charset="-128"/>
                    <a:ea typeface="ＭＳ ゴシック" panose="020B0609070205080204" pitchFamily="49" charset="-128"/>
                  </a:rPr>
                  <a:t>W</a:t>
                </a:r>
                <a:r>
                  <a:rPr lang="ja-JP" altLang="en-US" sz="1400">
                    <a:solidFill>
                      <a:schemeClr val="tx1"/>
                    </a:solidFill>
                    <a:latin typeface="ＭＳ ゴシック" panose="020B0609070205080204" pitchFamily="49" charset="-128"/>
                    <a:ea typeface="ＭＳ ゴシック" panose="020B0609070205080204" pitchFamily="49" charset="-128"/>
                  </a:rPr>
                  <a:t>）</a:t>
                </a:r>
                <a:endParaRPr lang="en-US" altLang="ja-JP" sz="1400">
                  <a:solidFill>
                    <a:schemeClr val="tx1"/>
                  </a:solidFill>
                  <a:latin typeface="ＭＳ ゴシック" panose="020B0609070205080204" pitchFamily="49" charset="-128"/>
                  <a:ea typeface="ＭＳ ゴシック" panose="020B0609070205080204" pitchFamily="49" charset="-128"/>
                </a:endParaRPr>
              </a:p>
            </c:rich>
          </c:tx>
          <c:layout>
            <c:manualLayout>
              <c:xMode val="edge"/>
              <c:yMode val="edge"/>
              <c:x val="7.2949759976356048E-3"/>
              <c:y val="0.36355534141198498"/>
            </c:manualLayout>
          </c:layout>
          <c:overlay val="0"/>
          <c:spPr>
            <a:noFill/>
            <a:ln>
              <a:noFill/>
            </a:ln>
            <a:effectLst/>
          </c:spPr>
          <c:txPr>
            <a:bodyPr rot="-540000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title>
        <c:numFmt formatCode="General" sourceLinked="1"/>
        <c:majorTickMark val="out"/>
        <c:minorTickMark val="none"/>
        <c:tickLblPos val="nextTo"/>
        <c:spPr>
          <a:noFill/>
          <a:ln>
            <a:solidFill>
              <a:schemeClr val="tx1"/>
            </a:solidFill>
          </a:ln>
          <a:effectLst/>
        </c:spPr>
        <c:txPr>
          <a:bodyPr rot="-60000000" spcFirstLastPara="1" vertOverflow="ellipsis" vert="horz" wrap="square" anchor="ctr" anchorCtr="1"/>
          <a:lstStyle/>
          <a:p>
            <a:pPr>
              <a:defRPr sz="14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095613632"/>
        <c:crosses val="autoZero"/>
        <c:crossBetween val="between"/>
      </c:valAx>
      <c:spPr>
        <a:noFill/>
        <a:ln w="0">
          <a:solidFill>
            <a:sysClr val="windowText" lastClr="000000"/>
          </a:solidFill>
        </a:ln>
        <a:effectLst/>
      </c:spPr>
    </c:plotArea>
    <c:legend>
      <c:legendPos val="r"/>
      <c:layout>
        <c:manualLayout>
          <c:xMode val="edge"/>
          <c:yMode val="edge"/>
          <c:x val="0.16862853126089863"/>
          <c:y val="0.17365139206491284"/>
          <c:w val="0.44093113392474048"/>
          <c:h val="0.15993231978078215"/>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1408134836344956"/>
          <c:y val="3.5794183445190156E-2"/>
          <c:w val="0.78106943031117337"/>
          <c:h val="0.84844428003546535"/>
        </c:manualLayout>
      </c:layout>
      <c:areaChart>
        <c:grouping val="standard"/>
        <c:varyColors val="0"/>
        <c:ser>
          <c:idx val="0"/>
          <c:order val="3"/>
          <c:tx>
            <c:v>自家消費電力</c:v>
          </c:tx>
          <c:spPr>
            <a:solidFill>
              <a:schemeClr val="accent6"/>
            </a:solidFill>
            <a:ln w="28575" cap="rnd">
              <a:solidFill>
                <a:schemeClr val="accent6"/>
              </a:solidFill>
              <a:round/>
            </a:ln>
            <a:effectLst/>
          </c:spPr>
          <c:val>
            <c:numRef>
              <c:f>Sheet1!$AV$53:$AV$100</c:f>
              <c:numCache>
                <c:formatCode>General</c:formatCode>
                <c:ptCount val="48"/>
                <c:pt idx="0">
                  <c:v>0</c:v>
                </c:pt>
                <c:pt idx="1">
                  <c:v>0</c:v>
                </c:pt>
                <c:pt idx="2">
                  <c:v>0</c:v>
                </c:pt>
                <c:pt idx="3">
                  <c:v>0</c:v>
                </c:pt>
                <c:pt idx="4">
                  <c:v>0</c:v>
                </c:pt>
                <c:pt idx="5">
                  <c:v>0</c:v>
                </c:pt>
                <c:pt idx="6">
                  <c:v>0</c:v>
                </c:pt>
                <c:pt idx="7">
                  <c:v>0</c:v>
                </c:pt>
                <c:pt idx="8">
                  <c:v>0</c:v>
                </c:pt>
                <c:pt idx="9">
                  <c:v>0</c:v>
                </c:pt>
                <c:pt idx="10">
                  <c:v>0</c:v>
                </c:pt>
                <c:pt idx="11">
                  <c:v>0</c:v>
                </c:pt>
                <c:pt idx="12">
                  <c:v>11</c:v>
                </c:pt>
                <c:pt idx="13">
                  <c:v>104</c:v>
                </c:pt>
                <c:pt idx="14">
                  <c:v>200</c:v>
                </c:pt>
                <c:pt idx="15">
                  <c:v>348</c:v>
                </c:pt>
                <c:pt idx="16">
                  <c:v>496</c:v>
                </c:pt>
                <c:pt idx="17">
                  <c:v>218</c:v>
                </c:pt>
                <c:pt idx="18">
                  <c:v>122</c:v>
                </c:pt>
                <c:pt idx="19">
                  <c:v>227</c:v>
                </c:pt>
                <c:pt idx="20">
                  <c:v>302</c:v>
                </c:pt>
                <c:pt idx="21">
                  <c:v>291</c:v>
                </c:pt>
                <c:pt idx="22">
                  <c:v>545</c:v>
                </c:pt>
                <c:pt idx="23">
                  <c:v>527</c:v>
                </c:pt>
                <c:pt idx="24">
                  <c:v>538</c:v>
                </c:pt>
                <c:pt idx="25">
                  <c:v>478</c:v>
                </c:pt>
                <c:pt idx="26">
                  <c:v>508</c:v>
                </c:pt>
                <c:pt idx="27">
                  <c:v>554</c:v>
                </c:pt>
                <c:pt idx="28">
                  <c:v>603</c:v>
                </c:pt>
                <c:pt idx="29">
                  <c:v>589</c:v>
                </c:pt>
                <c:pt idx="30">
                  <c:v>480</c:v>
                </c:pt>
                <c:pt idx="31">
                  <c:v>435</c:v>
                </c:pt>
                <c:pt idx="32">
                  <c:v>435</c:v>
                </c:pt>
                <c:pt idx="33">
                  <c:v>290</c:v>
                </c:pt>
                <c:pt idx="34">
                  <c:v>232</c:v>
                </c:pt>
                <c:pt idx="35">
                  <c:v>94</c:v>
                </c:pt>
                <c:pt idx="36">
                  <c:v>82</c:v>
                </c:pt>
                <c:pt idx="37">
                  <c:v>27</c:v>
                </c:pt>
                <c:pt idx="38">
                  <c:v>0</c:v>
                </c:pt>
                <c:pt idx="39">
                  <c:v>0</c:v>
                </c:pt>
                <c:pt idx="40">
                  <c:v>0</c:v>
                </c:pt>
                <c:pt idx="41">
                  <c:v>0</c:v>
                </c:pt>
                <c:pt idx="42">
                  <c:v>0</c:v>
                </c:pt>
                <c:pt idx="43">
                  <c:v>0</c:v>
                </c:pt>
                <c:pt idx="44">
                  <c:v>0</c:v>
                </c:pt>
                <c:pt idx="45">
                  <c:v>0</c:v>
                </c:pt>
                <c:pt idx="46">
                  <c:v>0</c:v>
                </c:pt>
                <c:pt idx="47">
                  <c:v>0</c:v>
                </c:pt>
              </c:numCache>
            </c:numRef>
          </c:val>
          <c:extLst>
            <c:ext xmlns:c16="http://schemas.microsoft.com/office/drawing/2014/chart" uri="{C3380CC4-5D6E-409C-BE32-E72D297353CC}">
              <c16:uniqueId val="{00000000-63EF-4FBA-9CDB-57F9A9E3789C}"/>
            </c:ext>
          </c:extLst>
        </c:ser>
        <c:dLbls>
          <c:showLegendKey val="0"/>
          <c:showVal val="0"/>
          <c:showCatName val="0"/>
          <c:showSerName val="0"/>
          <c:showPercent val="0"/>
          <c:showBubbleSize val="0"/>
        </c:dLbls>
        <c:axId val="-1096098320"/>
        <c:axId val="-1096106480"/>
      </c:areaChart>
      <c:lineChart>
        <c:grouping val="standard"/>
        <c:varyColors val="0"/>
        <c:ser>
          <c:idx val="1"/>
          <c:order val="1"/>
          <c:tx>
            <c:strRef>
              <c:f>Sheet1!$AT$52</c:f>
              <c:strCache>
                <c:ptCount val="1"/>
                <c:pt idx="0">
                  <c:v>使用電力量</c:v>
                </c:pt>
              </c:strCache>
            </c:strRef>
          </c:tx>
          <c:spPr>
            <a:ln w="57150" cap="rnd">
              <a:solidFill>
                <a:srgbClr val="FF6600"/>
              </a:solidFill>
              <a:round/>
            </a:ln>
            <a:effectLst/>
          </c:spPr>
          <c:marker>
            <c:symbol val="none"/>
          </c:marker>
          <c:cat>
            <c:numRef>
              <c:f>Sheet1!$C$53:$C$100</c:f>
              <c:numCache>
                <c:formatCode>h:mm</c:formatCode>
                <c:ptCount val="48"/>
                <c:pt idx="0" formatCode="h:mm;@">
                  <c:v>0</c:v>
                </c:pt>
                <c:pt idx="1">
                  <c:v>2.0833333333333332E-2</c:v>
                </c:pt>
                <c:pt idx="2">
                  <c:v>4.1666666666666699E-2</c:v>
                </c:pt>
                <c:pt idx="3">
                  <c:v>6.25E-2</c:v>
                </c:pt>
                <c:pt idx="4">
                  <c:v>8.3333333333333301E-2</c:v>
                </c:pt>
                <c:pt idx="5">
                  <c:v>0.104166666666667</c:v>
                </c:pt>
                <c:pt idx="6">
                  <c:v>0.125</c:v>
                </c:pt>
                <c:pt idx="7">
                  <c:v>0.14583333333333301</c:v>
                </c:pt>
                <c:pt idx="8">
                  <c:v>0.16666666666666699</c:v>
                </c:pt>
                <c:pt idx="9">
                  <c:v>0.1875</c:v>
                </c:pt>
                <c:pt idx="10">
                  <c:v>0.20833333333333301</c:v>
                </c:pt>
                <c:pt idx="11">
                  <c:v>0.22916666666666699</c:v>
                </c:pt>
                <c:pt idx="12">
                  <c:v>0.25</c:v>
                </c:pt>
                <c:pt idx="13">
                  <c:v>0.27083333333333298</c:v>
                </c:pt>
                <c:pt idx="14">
                  <c:v>0.29166666666666702</c:v>
                </c:pt>
                <c:pt idx="15">
                  <c:v>0.3125</c:v>
                </c:pt>
                <c:pt idx="16">
                  <c:v>0.33333333333333298</c:v>
                </c:pt>
                <c:pt idx="17">
                  <c:v>0.35416666666666702</c:v>
                </c:pt>
                <c:pt idx="18">
                  <c:v>0.375</c:v>
                </c:pt>
                <c:pt idx="19">
                  <c:v>0.39583333333333298</c:v>
                </c:pt>
                <c:pt idx="20">
                  <c:v>0.41666666666666702</c:v>
                </c:pt>
                <c:pt idx="21">
                  <c:v>0.4375</c:v>
                </c:pt>
                <c:pt idx="22">
                  <c:v>0.45833333333333298</c:v>
                </c:pt>
                <c:pt idx="23">
                  <c:v>0.47916666666666702</c:v>
                </c:pt>
                <c:pt idx="24">
                  <c:v>0.5</c:v>
                </c:pt>
                <c:pt idx="25">
                  <c:v>0.52083333333333304</c:v>
                </c:pt>
                <c:pt idx="26">
                  <c:v>0.54166666666666696</c:v>
                </c:pt>
                <c:pt idx="27">
                  <c:v>0.5625</c:v>
                </c:pt>
                <c:pt idx="28">
                  <c:v>0.58333333333333304</c:v>
                </c:pt>
                <c:pt idx="29">
                  <c:v>0.60416666666666696</c:v>
                </c:pt>
                <c:pt idx="30">
                  <c:v>0.625</c:v>
                </c:pt>
                <c:pt idx="31">
                  <c:v>0.64583333333333304</c:v>
                </c:pt>
                <c:pt idx="32">
                  <c:v>0.66666666666666696</c:v>
                </c:pt>
                <c:pt idx="33">
                  <c:v>0.6875</c:v>
                </c:pt>
                <c:pt idx="34">
                  <c:v>0.70833333333333304</c:v>
                </c:pt>
                <c:pt idx="35">
                  <c:v>0.72916666666666696</c:v>
                </c:pt>
                <c:pt idx="36">
                  <c:v>0.75</c:v>
                </c:pt>
                <c:pt idx="37">
                  <c:v>0.77083333333333304</c:v>
                </c:pt>
                <c:pt idx="38">
                  <c:v>0.79166666666666696</c:v>
                </c:pt>
                <c:pt idx="39">
                  <c:v>0.8125</c:v>
                </c:pt>
                <c:pt idx="40">
                  <c:v>0.83333333333333304</c:v>
                </c:pt>
                <c:pt idx="41">
                  <c:v>0.85416666666666696</c:v>
                </c:pt>
                <c:pt idx="42">
                  <c:v>0.875</c:v>
                </c:pt>
                <c:pt idx="43">
                  <c:v>0.89583333333333304</c:v>
                </c:pt>
                <c:pt idx="44">
                  <c:v>0.91666666666666696</c:v>
                </c:pt>
                <c:pt idx="45">
                  <c:v>0.9375</c:v>
                </c:pt>
                <c:pt idx="46">
                  <c:v>0.95833333333333304</c:v>
                </c:pt>
                <c:pt idx="47">
                  <c:v>0.97916666666666696</c:v>
                </c:pt>
              </c:numCache>
            </c:numRef>
          </c:cat>
          <c:val>
            <c:numRef>
              <c:f>Sheet1!$AT$53:$AT$100</c:f>
              <c:numCache>
                <c:formatCode>General</c:formatCode>
                <c:ptCount val="48"/>
                <c:pt idx="0">
                  <c:v>156</c:v>
                </c:pt>
                <c:pt idx="1">
                  <c:v>166</c:v>
                </c:pt>
                <c:pt idx="2">
                  <c:v>324</c:v>
                </c:pt>
                <c:pt idx="3">
                  <c:v>321</c:v>
                </c:pt>
                <c:pt idx="4">
                  <c:v>402</c:v>
                </c:pt>
                <c:pt idx="5">
                  <c:v>363</c:v>
                </c:pt>
                <c:pt idx="6">
                  <c:v>372</c:v>
                </c:pt>
                <c:pt idx="7">
                  <c:v>357</c:v>
                </c:pt>
                <c:pt idx="8">
                  <c:v>342</c:v>
                </c:pt>
                <c:pt idx="9">
                  <c:v>124</c:v>
                </c:pt>
                <c:pt idx="10">
                  <c:v>92</c:v>
                </c:pt>
                <c:pt idx="11">
                  <c:v>88</c:v>
                </c:pt>
                <c:pt idx="12">
                  <c:v>99</c:v>
                </c:pt>
                <c:pt idx="13">
                  <c:v>308</c:v>
                </c:pt>
                <c:pt idx="14">
                  <c:v>312</c:v>
                </c:pt>
                <c:pt idx="15">
                  <c:v>684</c:v>
                </c:pt>
                <c:pt idx="16">
                  <c:v>496</c:v>
                </c:pt>
                <c:pt idx="17">
                  <c:v>218</c:v>
                </c:pt>
                <c:pt idx="18">
                  <c:v>122</c:v>
                </c:pt>
                <c:pt idx="19">
                  <c:v>227</c:v>
                </c:pt>
                <c:pt idx="20">
                  <c:v>302</c:v>
                </c:pt>
                <c:pt idx="21">
                  <c:v>291</c:v>
                </c:pt>
                <c:pt idx="22">
                  <c:v>545</c:v>
                </c:pt>
                <c:pt idx="23">
                  <c:v>527</c:v>
                </c:pt>
                <c:pt idx="24">
                  <c:v>538</c:v>
                </c:pt>
                <c:pt idx="25">
                  <c:v>478</c:v>
                </c:pt>
                <c:pt idx="26">
                  <c:v>508</c:v>
                </c:pt>
                <c:pt idx="27">
                  <c:v>554</c:v>
                </c:pt>
                <c:pt idx="28">
                  <c:v>603</c:v>
                </c:pt>
                <c:pt idx="29">
                  <c:v>589</c:v>
                </c:pt>
                <c:pt idx="30">
                  <c:v>480</c:v>
                </c:pt>
                <c:pt idx="31">
                  <c:v>435</c:v>
                </c:pt>
                <c:pt idx="32">
                  <c:v>435</c:v>
                </c:pt>
                <c:pt idx="33">
                  <c:v>290</c:v>
                </c:pt>
                <c:pt idx="34">
                  <c:v>232</c:v>
                </c:pt>
                <c:pt idx="35">
                  <c:v>94</c:v>
                </c:pt>
                <c:pt idx="36">
                  <c:v>82</c:v>
                </c:pt>
                <c:pt idx="37">
                  <c:v>78</c:v>
                </c:pt>
                <c:pt idx="38">
                  <c:v>87</c:v>
                </c:pt>
                <c:pt idx="39">
                  <c:v>84</c:v>
                </c:pt>
                <c:pt idx="40">
                  <c:v>242</c:v>
                </c:pt>
                <c:pt idx="41">
                  <c:v>565</c:v>
                </c:pt>
                <c:pt idx="42">
                  <c:v>533</c:v>
                </c:pt>
                <c:pt idx="43">
                  <c:v>522</c:v>
                </c:pt>
                <c:pt idx="44">
                  <c:v>408</c:v>
                </c:pt>
                <c:pt idx="45">
                  <c:v>386</c:v>
                </c:pt>
                <c:pt idx="46">
                  <c:v>383</c:v>
                </c:pt>
                <c:pt idx="47">
                  <c:v>412</c:v>
                </c:pt>
              </c:numCache>
            </c:numRef>
          </c:val>
          <c:smooth val="0"/>
          <c:extLst>
            <c:ext xmlns:c16="http://schemas.microsoft.com/office/drawing/2014/chart" uri="{C3380CC4-5D6E-409C-BE32-E72D297353CC}">
              <c16:uniqueId val="{00000001-63EF-4FBA-9CDB-57F9A9E3789C}"/>
            </c:ext>
          </c:extLst>
        </c:ser>
        <c:ser>
          <c:idx val="2"/>
          <c:order val="2"/>
          <c:tx>
            <c:v>太陽光発電</c:v>
          </c:tx>
          <c:spPr>
            <a:ln w="57150" cap="rnd">
              <a:solidFill>
                <a:srgbClr val="009DD9">
                  <a:alpha val="99000"/>
                </a:srgbClr>
              </a:solidFill>
              <a:round/>
            </a:ln>
            <a:effectLst/>
          </c:spPr>
          <c:marker>
            <c:symbol val="none"/>
          </c:marker>
          <c:cat>
            <c:numRef>
              <c:f>Sheet1!$C$53:$C$100</c:f>
              <c:numCache>
                <c:formatCode>h:mm</c:formatCode>
                <c:ptCount val="48"/>
                <c:pt idx="0" formatCode="h:mm;@">
                  <c:v>0</c:v>
                </c:pt>
                <c:pt idx="1">
                  <c:v>2.0833333333333332E-2</c:v>
                </c:pt>
                <c:pt idx="2">
                  <c:v>4.1666666666666699E-2</c:v>
                </c:pt>
                <c:pt idx="3">
                  <c:v>6.25E-2</c:v>
                </c:pt>
                <c:pt idx="4">
                  <c:v>8.3333333333333301E-2</c:v>
                </c:pt>
                <c:pt idx="5">
                  <c:v>0.104166666666667</c:v>
                </c:pt>
                <c:pt idx="6">
                  <c:v>0.125</c:v>
                </c:pt>
                <c:pt idx="7">
                  <c:v>0.14583333333333301</c:v>
                </c:pt>
                <c:pt idx="8">
                  <c:v>0.16666666666666699</c:v>
                </c:pt>
                <c:pt idx="9">
                  <c:v>0.1875</c:v>
                </c:pt>
                <c:pt idx="10">
                  <c:v>0.20833333333333301</c:v>
                </c:pt>
                <c:pt idx="11">
                  <c:v>0.22916666666666699</c:v>
                </c:pt>
                <c:pt idx="12">
                  <c:v>0.25</c:v>
                </c:pt>
                <c:pt idx="13">
                  <c:v>0.27083333333333298</c:v>
                </c:pt>
                <c:pt idx="14">
                  <c:v>0.29166666666666702</c:v>
                </c:pt>
                <c:pt idx="15">
                  <c:v>0.3125</c:v>
                </c:pt>
                <c:pt idx="16">
                  <c:v>0.33333333333333298</c:v>
                </c:pt>
                <c:pt idx="17">
                  <c:v>0.35416666666666702</c:v>
                </c:pt>
                <c:pt idx="18">
                  <c:v>0.375</c:v>
                </c:pt>
                <c:pt idx="19">
                  <c:v>0.39583333333333298</c:v>
                </c:pt>
                <c:pt idx="20">
                  <c:v>0.41666666666666702</c:v>
                </c:pt>
                <c:pt idx="21">
                  <c:v>0.4375</c:v>
                </c:pt>
                <c:pt idx="22">
                  <c:v>0.45833333333333298</c:v>
                </c:pt>
                <c:pt idx="23">
                  <c:v>0.47916666666666702</c:v>
                </c:pt>
                <c:pt idx="24">
                  <c:v>0.5</c:v>
                </c:pt>
                <c:pt idx="25">
                  <c:v>0.52083333333333304</c:v>
                </c:pt>
                <c:pt idx="26">
                  <c:v>0.54166666666666696</c:v>
                </c:pt>
                <c:pt idx="27">
                  <c:v>0.5625</c:v>
                </c:pt>
                <c:pt idx="28">
                  <c:v>0.58333333333333304</c:v>
                </c:pt>
                <c:pt idx="29">
                  <c:v>0.60416666666666696</c:v>
                </c:pt>
                <c:pt idx="30">
                  <c:v>0.625</c:v>
                </c:pt>
                <c:pt idx="31">
                  <c:v>0.64583333333333304</c:v>
                </c:pt>
                <c:pt idx="32">
                  <c:v>0.66666666666666696</c:v>
                </c:pt>
                <c:pt idx="33">
                  <c:v>0.6875</c:v>
                </c:pt>
                <c:pt idx="34">
                  <c:v>0.70833333333333304</c:v>
                </c:pt>
                <c:pt idx="35">
                  <c:v>0.72916666666666696</c:v>
                </c:pt>
                <c:pt idx="36">
                  <c:v>0.75</c:v>
                </c:pt>
                <c:pt idx="37">
                  <c:v>0.77083333333333304</c:v>
                </c:pt>
                <c:pt idx="38">
                  <c:v>0.79166666666666696</c:v>
                </c:pt>
                <c:pt idx="39">
                  <c:v>0.8125</c:v>
                </c:pt>
                <c:pt idx="40">
                  <c:v>0.83333333333333304</c:v>
                </c:pt>
                <c:pt idx="41">
                  <c:v>0.85416666666666696</c:v>
                </c:pt>
                <c:pt idx="42">
                  <c:v>0.875</c:v>
                </c:pt>
                <c:pt idx="43">
                  <c:v>0.89583333333333304</c:v>
                </c:pt>
                <c:pt idx="44">
                  <c:v>0.91666666666666696</c:v>
                </c:pt>
                <c:pt idx="45">
                  <c:v>0.9375</c:v>
                </c:pt>
                <c:pt idx="46">
                  <c:v>0.95833333333333304</c:v>
                </c:pt>
                <c:pt idx="47">
                  <c:v>0.97916666666666696</c:v>
                </c:pt>
              </c:numCache>
            </c:numRef>
          </c:cat>
          <c:val>
            <c:numRef>
              <c:f>Sheet1!$N$53:$N$100</c:f>
              <c:numCache>
                <c:formatCode>General</c:formatCode>
                <c:ptCount val="48"/>
                <c:pt idx="0">
                  <c:v>0</c:v>
                </c:pt>
                <c:pt idx="1">
                  <c:v>0</c:v>
                </c:pt>
                <c:pt idx="2">
                  <c:v>0</c:v>
                </c:pt>
                <c:pt idx="3">
                  <c:v>0</c:v>
                </c:pt>
                <c:pt idx="4">
                  <c:v>0</c:v>
                </c:pt>
                <c:pt idx="5">
                  <c:v>0</c:v>
                </c:pt>
                <c:pt idx="6">
                  <c:v>0</c:v>
                </c:pt>
                <c:pt idx="7">
                  <c:v>0</c:v>
                </c:pt>
                <c:pt idx="8">
                  <c:v>0</c:v>
                </c:pt>
                <c:pt idx="9">
                  <c:v>0</c:v>
                </c:pt>
                <c:pt idx="10">
                  <c:v>0</c:v>
                </c:pt>
                <c:pt idx="11">
                  <c:v>0</c:v>
                </c:pt>
                <c:pt idx="12">
                  <c:v>11</c:v>
                </c:pt>
                <c:pt idx="13">
                  <c:v>104</c:v>
                </c:pt>
                <c:pt idx="14">
                  <c:v>200</c:v>
                </c:pt>
                <c:pt idx="15">
                  <c:v>348</c:v>
                </c:pt>
                <c:pt idx="16">
                  <c:v>538</c:v>
                </c:pt>
                <c:pt idx="17">
                  <c:v>742</c:v>
                </c:pt>
                <c:pt idx="18">
                  <c:v>920</c:v>
                </c:pt>
                <c:pt idx="19">
                  <c:v>1032</c:v>
                </c:pt>
                <c:pt idx="20">
                  <c:v>1154</c:v>
                </c:pt>
                <c:pt idx="21">
                  <c:v>1385</c:v>
                </c:pt>
                <c:pt idx="22">
                  <c:v>1483</c:v>
                </c:pt>
                <c:pt idx="23">
                  <c:v>1524</c:v>
                </c:pt>
                <c:pt idx="24">
                  <c:v>1614</c:v>
                </c:pt>
                <c:pt idx="25">
                  <c:v>1644</c:v>
                </c:pt>
                <c:pt idx="26">
                  <c:v>1656</c:v>
                </c:pt>
                <c:pt idx="27">
                  <c:v>1653</c:v>
                </c:pt>
                <c:pt idx="28">
                  <c:v>1157</c:v>
                </c:pt>
                <c:pt idx="29">
                  <c:v>1554</c:v>
                </c:pt>
                <c:pt idx="30">
                  <c:v>1433</c:v>
                </c:pt>
                <c:pt idx="31">
                  <c:v>1256</c:v>
                </c:pt>
                <c:pt idx="32">
                  <c:v>1095</c:v>
                </c:pt>
                <c:pt idx="33">
                  <c:v>910</c:v>
                </c:pt>
                <c:pt idx="34">
                  <c:v>709</c:v>
                </c:pt>
                <c:pt idx="35">
                  <c:v>383</c:v>
                </c:pt>
                <c:pt idx="36">
                  <c:v>99</c:v>
                </c:pt>
                <c:pt idx="37">
                  <c:v>27</c:v>
                </c:pt>
                <c:pt idx="38">
                  <c:v>0</c:v>
                </c:pt>
                <c:pt idx="39">
                  <c:v>0</c:v>
                </c:pt>
                <c:pt idx="40">
                  <c:v>0</c:v>
                </c:pt>
                <c:pt idx="41">
                  <c:v>0</c:v>
                </c:pt>
                <c:pt idx="42">
                  <c:v>0</c:v>
                </c:pt>
                <c:pt idx="43">
                  <c:v>0</c:v>
                </c:pt>
                <c:pt idx="44">
                  <c:v>0</c:v>
                </c:pt>
                <c:pt idx="45">
                  <c:v>0</c:v>
                </c:pt>
                <c:pt idx="46">
                  <c:v>0</c:v>
                </c:pt>
                <c:pt idx="47">
                  <c:v>0</c:v>
                </c:pt>
              </c:numCache>
            </c:numRef>
          </c:val>
          <c:smooth val="0"/>
          <c:extLst>
            <c:ext xmlns:c16="http://schemas.microsoft.com/office/drawing/2014/chart" uri="{C3380CC4-5D6E-409C-BE32-E72D297353CC}">
              <c16:uniqueId val="{00000002-63EF-4FBA-9CDB-57F9A9E3789C}"/>
            </c:ext>
          </c:extLst>
        </c:ser>
        <c:dLbls>
          <c:showLegendKey val="0"/>
          <c:showVal val="0"/>
          <c:showCatName val="0"/>
          <c:showSerName val="0"/>
          <c:showPercent val="0"/>
          <c:showBubbleSize val="0"/>
        </c:dLbls>
        <c:marker val="1"/>
        <c:smooth val="0"/>
        <c:axId val="-1096098320"/>
        <c:axId val="-1096106480"/>
      </c:lineChart>
      <c:lineChart>
        <c:grouping val="stacked"/>
        <c:varyColors val="0"/>
        <c:ser>
          <c:idx val="3"/>
          <c:order val="0"/>
          <c:tx>
            <c:v>電力価格</c:v>
          </c:tx>
          <c:spPr>
            <a:ln w="57150" cap="rnd">
              <a:solidFill>
                <a:schemeClr val="accent4"/>
              </a:solidFill>
              <a:round/>
            </a:ln>
            <a:effectLst/>
          </c:spPr>
          <c:marker>
            <c:symbol val="none"/>
          </c:marker>
          <c:val>
            <c:numRef>
              <c:f>Sheet1!$AW$2:$AW$49</c:f>
              <c:numCache>
                <c:formatCode>General</c:formatCode>
                <c:ptCount val="48"/>
                <c:pt idx="0">
                  <c:v>13.02</c:v>
                </c:pt>
                <c:pt idx="1">
                  <c:v>13.02</c:v>
                </c:pt>
                <c:pt idx="2">
                  <c:v>13.02</c:v>
                </c:pt>
                <c:pt idx="3">
                  <c:v>13.02</c:v>
                </c:pt>
                <c:pt idx="4">
                  <c:v>13.02</c:v>
                </c:pt>
                <c:pt idx="5">
                  <c:v>13.02</c:v>
                </c:pt>
                <c:pt idx="6">
                  <c:v>13.02</c:v>
                </c:pt>
                <c:pt idx="7">
                  <c:v>13.02</c:v>
                </c:pt>
                <c:pt idx="8">
                  <c:v>13.02</c:v>
                </c:pt>
                <c:pt idx="9">
                  <c:v>13.02</c:v>
                </c:pt>
                <c:pt idx="10">
                  <c:v>13.02</c:v>
                </c:pt>
                <c:pt idx="11">
                  <c:v>13.02</c:v>
                </c:pt>
                <c:pt idx="12">
                  <c:v>13.02</c:v>
                </c:pt>
                <c:pt idx="13">
                  <c:v>13.02</c:v>
                </c:pt>
                <c:pt idx="14">
                  <c:v>13.02</c:v>
                </c:pt>
                <c:pt idx="15">
                  <c:v>13.02</c:v>
                </c:pt>
                <c:pt idx="16">
                  <c:v>26.4</c:v>
                </c:pt>
                <c:pt idx="17">
                  <c:v>26.4</c:v>
                </c:pt>
                <c:pt idx="18">
                  <c:v>26.4</c:v>
                </c:pt>
                <c:pt idx="19">
                  <c:v>26.4</c:v>
                </c:pt>
                <c:pt idx="20">
                  <c:v>26.4</c:v>
                </c:pt>
                <c:pt idx="21">
                  <c:v>26.4</c:v>
                </c:pt>
                <c:pt idx="22">
                  <c:v>26.4</c:v>
                </c:pt>
                <c:pt idx="23">
                  <c:v>26.4</c:v>
                </c:pt>
                <c:pt idx="24">
                  <c:v>26.4</c:v>
                </c:pt>
                <c:pt idx="25">
                  <c:v>26.4</c:v>
                </c:pt>
                <c:pt idx="26">
                  <c:v>26.4</c:v>
                </c:pt>
                <c:pt idx="27">
                  <c:v>26.4</c:v>
                </c:pt>
                <c:pt idx="28">
                  <c:v>26.4</c:v>
                </c:pt>
                <c:pt idx="29">
                  <c:v>26.4</c:v>
                </c:pt>
                <c:pt idx="30">
                  <c:v>26.4</c:v>
                </c:pt>
                <c:pt idx="31">
                  <c:v>26.4</c:v>
                </c:pt>
                <c:pt idx="32">
                  <c:v>26.4</c:v>
                </c:pt>
                <c:pt idx="33">
                  <c:v>26.4</c:v>
                </c:pt>
                <c:pt idx="34">
                  <c:v>26.4</c:v>
                </c:pt>
                <c:pt idx="35">
                  <c:v>26.4</c:v>
                </c:pt>
                <c:pt idx="36">
                  <c:v>26.4</c:v>
                </c:pt>
                <c:pt idx="37">
                  <c:v>26.4</c:v>
                </c:pt>
                <c:pt idx="38">
                  <c:v>26.4</c:v>
                </c:pt>
                <c:pt idx="39">
                  <c:v>26.4</c:v>
                </c:pt>
                <c:pt idx="40">
                  <c:v>26.4</c:v>
                </c:pt>
                <c:pt idx="41">
                  <c:v>26.4</c:v>
                </c:pt>
                <c:pt idx="42">
                  <c:v>26.4</c:v>
                </c:pt>
                <c:pt idx="43">
                  <c:v>26.4</c:v>
                </c:pt>
                <c:pt idx="44">
                  <c:v>13.02</c:v>
                </c:pt>
                <c:pt idx="45">
                  <c:v>13.02</c:v>
                </c:pt>
                <c:pt idx="46">
                  <c:v>13.02</c:v>
                </c:pt>
                <c:pt idx="47">
                  <c:v>13.02</c:v>
                </c:pt>
              </c:numCache>
            </c:numRef>
          </c:val>
          <c:smooth val="0"/>
          <c:extLst>
            <c:ext xmlns:c16="http://schemas.microsoft.com/office/drawing/2014/chart" uri="{C3380CC4-5D6E-409C-BE32-E72D297353CC}">
              <c16:uniqueId val="{00000003-63EF-4FBA-9CDB-57F9A9E3789C}"/>
            </c:ext>
          </c:extLst>
        </c:ser>
        <c:dLbls>
          <c:showLegendKey val="0"/>
          <c:showVal val="0"/>
          <c:showCatName val="0"/>
          <c:showSerName val="0"/>
          <c:showPercent val="0"/>
          <c:showBubbleSize val="0"/>
        </c:dLbls>
        <c:marker val="1"/>
        <c:smooth val="0"/>
        <c:axId val="-1096111376"/>
        <c:axId val="-1096099952"/>
      </c:lineChart>
      <c:catAx>
        <c:axId val="-1096098320"/>
        <c:scaling>
          <c:orientation val="minMax"/>
        </c:scaling>
        <c:delete val="0"/>
        <c:axPos val="b"/>
        <c:title>
          <c:tx>
            <c:rich>
              <a:bodyPr rot="0" spcFirstLastPara="1" vertOverflow="ellipsis" vert="horz" wrap="square" anchor="ctr" anchorCtr="1"/>
              <a:lstStyle/>
              <a:p>
                <a:pPr>
                  <a:defRPr sz="20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r>
                  <a:rPr lang="ja-JP" sz="2000">
                    <a:solidFill>
                      <a:schemeClr val="tx1"/>
                    </a:solidFill>
                  </a:rPr>
                  <a:t>時間</a:t>
                </a:r>
              </a:p>
            </c:rich>
          </c:tx>
          <c:layout>
            <c:manualLayout>
              <c:xMode val="edge"/>
              <c:yMode val="edge"/>
              <c:x val="0.88384101987251584"/>
              <c:y val="0.9021790061477214"/>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title>
        <c:numFmt formatCode="h" sourceLinked="0"/>
        <c:majorTickMark val="out"/>
        <c:minorTickMark val="none"/>
        <c:tickLblPos val="nextTo"/>
        <c:spPr>
          <a:noFill/>
          <a:ln w="15875" cap="flat" cmpd="sng" algn="ctr">
            <a:solidFill>
              <a:sysClr val="windowText" lastClr="000000"/>
            </a:solidFill>
            <a:round/>
          </a:ln>
          <a:effectLst/>
        </c:spPr>
        <c:txPr>
          <a:bodyPr rot="-60000000" spcFirstLastPara="1" vertOverflow="ellipsis" vert="horz" wrap="square" anchor="ctr" anchorCtr="1"/>
          <a:lstStyle/>
          <a:p>
            <a:pPr>
              <a:defRPr sz="20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096106480"/>
        <c:crosses val="autoZero"/>
        <c:auto val="1"/>
        <c:lblAlgn val="ctr"/>
        <c:lblOffset val="100"/>
        <c:tickLblSkip val="4"/>
        <c:tickMarkSkip val="2"/>
        <c:noMultiLvlLbl val="0"/>
      </c:catAx>
      <c:valAx>
        <c:axId val="-1096106480"/>
        <c:scaling>
          <c:orientation val="minMax"/>
        </c:scaling>
        <c:delete val="0"/>
        <c:axPos val="l"/>
        <c:title>
          <c:tx>
            <c:rich>
              <a:bodyPr rot="-5400000" spcFirstLastPara="1" vertOverflow="ellipsis" vert="horz" wrap="square" anchor="ctr" anchorCtr="1"/>
              <a:lstStyle/>
              <a:p>
                <a:pPr>
                  <a:defRPr sz="20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r>
                  <a:rPr lang="ja-JP" sz="2000" b="0" dirty="0">
                    <a:solidFill>
                      <a:schemeClr val="tx1"/>
                    </a:solidFill>
                  </a:rPr>
                  <a:t>電力（</a:t>
                </a:r>
                <a:r>
                  <a:rPr lang="en-US" sz="2000" b="0" dirty="0">
                    <a:solidFill>
                      <a:schemeClr val="tx1"/>
                    </a:solidFill>
                  </a:rPr>
                  <a:t>W</a:t>
                </a:r>
                <a:r>
                  <a:rPr lang="ja-JP" sz="2000" b="0" dirty="0">
                    <a:solidFill>
                      <a:schemeClr val="tx1"/>
                    </a:solidFill>
                  </a:rPr>
                  <a:t>）</a:t>
                </a:r>
              </a:p>
            </c:rich>
          </c:tx>
          <c:layout>
            <c:manualLayout>
              <c:xMode val="edge"/>
              <c:yMode val="edge"/>
              <c:x val="6.0698017644164959E-3"/>
              <c:y val="0.29671685738881254"/>
            </c:manualLayout>
          </c:layout>
          <c:overlay val="0"/>
          <c:spPr>
            <a:noFill/>
            <a:ln>
              <a:noFill/>
            </a:ln>
            <a:effectLst/>
          </c:spPr>
          <c:txPr>
            <a:bodyPr rot="-5400000" spcFirstLastPara="1" vertOverflow="ellipsis" vert="horz" wrap="square" anchor="ctr" anchorCtr="1"/>
            <a:lstStyle/>
            <a:p>
              <a:pPr>
                <a:defRPr sz="20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title>
        <c:numFmt formatCode="General" sourceLinked="1"/>
        <c:majorTickMark val="out"/>
        <c:minorTickMark val="none"/>
        <c:tickLblPos val="nextTo"/>
        <c:spPr>
          <a:noFill/>
          <a:ln w="19050">
            <a:solidFill>
              <a:sysClr val="windowText" lastClr="000000">
                <a:alpha val="99000"/>
              </a:sysClr>
            </a:solidFill>
          </a:ln>
          <a:effectLst/>
        </c:spPr>
        <c:txPr>
          <a:bodyPr rot="-60000000" spcFirstLastPara="1" vertOverflow="ellipsis" vert="horz" wrap="square" anchor="ctr" anchorCtr="1"/>
          <a:lstStyle/>
          <a:p>
            <a:pPr>
              <a:defRPr sz="18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096098320"/>
        <c:crosses val="autoZero"/>
        <c:crossBetween val="between"/>
        <c:majorUnit val="300"/>
      </c:valAx>
      <c:valAx>
        <c:axId val="-1096099952"/>
        <c:scaling>
          <c:orientation val="minMax"/>
        </c:scaling>
        <c:delete val="0"/>
        <c:axPos val="r"/>
        <c:numFmt formatCode="General" sourceLinked="1"/>
        <c:majorTickMark val="out"/>
        <c:minorTickMark val="out"/>
        <c:tickLblPos val="nextTo"/>
        <c:spPr>
          <a:noFill/>
          <a:ln w="15875">
            <a:solidFill>
              <a:sysClr val="windowText" lastClr="000000"/>
            </a:solidFill>
          </a:ln>
          <a:effectLst/>
        </c:spPr>
        <c:txPr>
          <a:bodyPr rot="-60000000" spcFirstLastPara="1" vertOverflow="ellipsis" vert="horz" wrap="square" anchor="ctr" anchorCtr="1"/>
          <a:lstStyle/>
          <a:p>
            <a:pPr>
              <a:defRPr sz="18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crossAx val="-1096111376"/>
        <c:crosses val="max"/>
        <c:crossBetween val="between"/>
        <c:majorUnit val="4"/>
        <c:minorUnit val="2"/>
      </c:valAx>
      <c:catAx>
        <c:axId val="-1096111376"/>
        <c:scaling>
          <c:orientation val="minMax"/>
        </c:scaling>
        <c:delete val="1"/>
        <c:axPos val="b"/>
        <c:numFmt formatCode="h:mm;@" sourceLinked="1"/>
        <c:majorTickMark val="out"/>
        <c:minorTickMark val="none"/>
        <c:tickLblPos val="nextTo"/>
        <c:crossAx val="-1096099952"/>
        <c:crosses val="autoZero"/>
        <c:auto val="1"/>
        <c:lblAlgn val="ctr"/>
        <c:lblOffset val="100"/>
        <c:noMultiLvlLbl val="0"/>
      </c:catAx>
      <c:spPr>
        <a:noFill/>
        <a:ln w="31750">
          <a:solidFill>
            <a:sysClr val="windowText" lastClr="000000"/>
          </a:solidFill>
        </a:ln>
        <a:effectLst/>
      </c:spPr>
    </c:plotArea>
    <c:legend>
      <c:legendPos val="r"/>
      <c:layout>
        <c:manualLayout>
          <c:xMode val="edge"/>
          <c:yMode val="edge"/>
          <c:x val="0.11897576439308723"/>
          <c:y val="6.289629903644596E-2"/>
          <c:w val="0.27740546068105121"/>
          <c:h val="0.36995192038338975"/>
        </c:manualLayout>
      </c:layout>
      <c:overlay val="0"/>
      <c:spPr>
        <a:noFill/>
        <a:ln>
          <a:noFill/>
        </a:ln>
        <a:effectLst/>
      </c:spPr>
      <c:txPr>
        <a:bodyPr rot="0" spcFirstLastPara="1" vertOverflow="ellipsis" vert="horz" wrap="square" anchor="ctr" anchorCtr="1"/>
        <a:lstStyle/>
        <a:p>
          <a:pPr>
            <a:defRPr sz="2000" b="0" i="0" u="none" strike="noStrike" kern="1200" baseline="0">
              <a:solidFill>
                <a:schemeClr val="tx1"/>
              </a:solidFill>
              <a:latin typeface="ＭＳ ゴシック" panose="020B0609070205080204" pitchFamily="49" charset="-128"/>
              <a:ea typeface="ＭＳ ゴシック" panose="020B0609070205080204" pitchFamily="49" charset="-128"/>
              <a:cs typeface="+mn-cs"/>
            </a:defRPr>
          </a:pPr>
          <a:endParaRPr lang="ja-JP"/>
        </a:p>
      </c:txPr>
    </c:legend>
    <c:plotVisOnly val="1"/>
    <c:dispBlanksAs val="gap"/>
    <c:showDLblsOverMax val="0"/>
  </c:chart>
  <c:spPr>
    <a:noFill/>
    <a:ln>
      <a:noFill/>
    </a:ln>
    <a:effectLst/>
  </c:spPr>
  <c:txPr>
    <a:bodyPr/>
    <a:lstStyle/>
    <a:p>
      <a:pPr>
        <a:defRPr sz="1600">
          <a:latin typeface="ＭＳ ゴシック" panose="020B0609070205080204" pitchFamily="49" charset="-128"/>
          <a:ea typeface="ＭＳ ゴシック" panose="020B0609070205080204" pitchFamily="49" charset="-128"/>
        </a:defRPr>
      </a:pPr>
      <a:endParaRPr lang="ja-JP"/>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6B695C-05FD-4F79-B3C5-082A66E63066}" type="doc">
      <dgm:prSet loTypeId="urn:microsoft.com/office/officeart/2005/8/layout/hList3" loCatId="list" qsTypeId="urn:microsoft.com/office/officeart/2005/8/quickstyle/simple1" qsCatId="simple" csTypeId="urn:microsoft.com/office/officeart/2005/8/colors/accent4_1" csCatId="accent4" phldr="1"/>
      <dgm:spPr/>
      <dgm:t>
        <a:bodyPr/>
        <a:lstStyle/>
        <a:p>
          <a:endParaRPr kumimoji="1" lang="ja-JP" altLang="en-US"/>
        </a:p>
      </dgm:t>
    </dgm:pt>
    <dgm:pt modelId="{FE588A1D-8DC1-46F9-8717-A867DED35997}">
      <dgm:prSet phldrT="[テキスト]" custT="1"/>
      <dgm:spPr>
        <a:solidFill>
          <a:schemeClr val="accent1">
            <a:lumMod val="60000"/>
            <a:lumOff val="40000"/>
          </a:schemeClr>
        </a:solidFill>
        <a:ln>
          <a:solidFill>
            <a:schemeClr val="accent1">
              <a:lumMod val="75000"/>
            </a:schemeClr>
          </a:solidFill>
        </a:ln>
      </dgm:spPr>
      <dgm:t>
        <a:bodyPr/>
        <a:lstStyle/>
        <a:p>
          <a:r>
            <a:rPr kumimoji="1" lang="ja-JP" altLang="en-US" sz="1700" b="1" u="sng" dirty="0"/>
            <a:t>城野ゼロカーボン先進街区の目標（城野まちづくり基本計画）</a:t>
          </a:r>
          <a:endParaRPr kumimoji="1" lang="en-US" altLang="ja-JP" sz="1700" b="1" u="sng" dirty="0"/>
        </a:p>
        <a:p>
          <a:r>
            <a:rPr kumimoji="1" lang="ja-JP" altLang="en-US" sz="1400" b="0" dirty="0"/>
            <a:t>「暮らしに関する二酸化炭素の大幅な削減」</a:t>
          </a:r>
          <a:endParaRPr kumimoji="1" lang="en-US" altLang="ja-JP" sz="1400" b="0" dirty="0"/>
        </a:p>
        <a:p>
          <a:r>
            <a:rPr kumimoji="1" lang="ja-JP" altLang="en-US" sz="1400" b="0" dirty="0"/>
            <a:t>「多世代が暮らしやすく、将来にわたり住み続けられる持続可能なまちづくり」</a:t>
          </a:r>
        </a:p>
      </dgm:t>
    </dgm:pt>
    <dgm:pt modelId="{B3662D85-6375-4EDD-AA20-07E7C54B7AFF}" type="parTrans" cxnId="{2D28C740-0F4A-470D-A5FF-FC3A77D89383}">
      <dgm:prSet/>
      <dgm:spPr/>
      <dgm:t>
        <a:bodyPr/>
        <a:lstStyle/>
        <a:p>
          <a:endParaRPr kumimoji="1" lang="ja-JP" altLang="en-US"/>
        </a:p>
      </dgm:t>
    </dgm:pt>
    <dgm:pt modelId="{48263F75-8A48-4736-8F12-CBC8F36743B0}" type="sibTrans" cxnId="{2D28C740-0F4A-470D-A5FF-FC3A77D89383}">
      <dgm:prSet/>
      <dgm:spPr/>
      <dgm:t>
        <a:bodyPr/>
        <a:lstStyle/>
        <a:p>
          <a:endParaRPr kumimoji="1" lang="ja-JP" altLang="en-US"/>
        </a:p>
      </dgm:t>
    </dgm:pt>
    <dgm:pt modelId="{1D7BD9D3-B751-442E-B299-D7FEE089BE17}">
      <dgm:prSet phldrT="[テキスト]" custT="1"/>
      <dgm:spPr>
        <a:ln>
          <a:solidFill>
            <a:schemeClr val="accent1">
              <a:lumMod val="75000"/>
            </a:schemeClr>
          </a:solidFill>
        </a:ln>
      </dgm:spPr>
      <dgm:t>
        <a:bodyPr/>
        <a:lstStyle/>
        <a:p>
          <a:pPr algn="ctr"/>
          <a:r>
            <a:rPr kumimoji="1" lang="ja-JP" altLang="en-US" sz="1600" b="1" dirty="0"/>
            <a:t>人がつながり、多世代が「暮らし続ける」</a:t>
          </a:r>
          <a:endParaRPr kumimoji="1" lang="en-US" altLang="ja-JP" sz="1600" b="1" dirty="0"/>
        </a:p>
        <a:p>
          <a:pPr algn="just"/>
          <a:r>
            <a:rPr kumimoji="1" lang="ja-JP" altLang="en-US" sz="1600" dirty="0"/>
            <a:t>・タウンマネジメントの導入</a:t>
          </a:r>
          <a:endParaRPr kumimoji="1" lang="en-US" altLang="ja-JP" sz="1600" dirty="0"/>
        </a:p>
        <a:p>
          <a:pPr algn="just"/>
          <a:r>
            <a:rPr kumimoji="1" lang="ja-JP" altLang="en-US" sz="1600" dirty="0"/>
            <a:t>・継続的な情報発信、環境学習機能の導入</a:t>
          </a:r>
          <a:endParaRPr kumimoji="1" lang="en-US" altLang="ja-JP" sz="1600" dirty="0"/>
        </a:p>
        <a:p>
          <a:pPr algn="just"/>
          <a:r>
            <a:rPr kumimoji="1" lang="ja-JP" altLang="en-US" sz="1600" dirty="0"/>
            <a:t>・地域コミュニティの醸成</a:t>
          </a:r>
          <a:endParaRPr kumimoji="1" lang="en-US" altLang="ja-JP" sz="1600" dirty="0"/>
        </a:p>
      </dgm:t>
    </dgm:pt>
    <dgm:pt modelId="{9E2B02DD-6BB3-45D1-9998-8A2BBDAAF363}" type="parTrans" cxnId="{7163C0C6-7D67-47C5-977E-6EFFA6D8C49E}">
      <dgm:prSet/>
      <dgm:spPr/>
      <dgm:t>
        <a:bodyPr/>
        <a:lstStyle/>
        <a:p>
          <a:endParaRPr kumimoji="1" lang="ja-JP" altLang="en-US"/>
        </a:p>
      </dgm:t>
    </dgm:pt>
    <dgm:pt modelId="{23FD8ED8-FA59-4577-97B1-CD6A5FF0C31F}" type="sibTrans" cxnId="{7163C0C6-7D67-47C5-977E-6EFFA6D8C49E}">
      <dgm:prSet/>
      <dgm:spPr/>
      <dgm:t>
        <a:bodyPr/>
        <a:lstStyle/>
        <a:p>
          <a:endParaRPr kumimoji="1" lang="ja-JP" altLang="en-US"/>
        </a:p>
      </dgm:t>
    </dgm:pt>
    <dgm:pt modelId="{D46241CB-679C-4A6D-AAAE-DD4C6C1B6ACB}">
      <dgm:prSet phldrT="[テキスト]" custT="1"/>
      <dgm:spPr>
        <a:ln>
          <a:solidFill>
            <a:schemeClr val="accent1">
              <a:lumMod val="75000"/>
            </a:schemeClr>
          </a:solidFill>
        </a:ln>
      </dgm:spPr>
      <dgm:t>
        <a:bodyPr/>
        <a:lstStyle/>
        <a:p>
          <a:pPr algn="ctr"/>
          <a:r>
            <a:rPr kumimoji="1" lang="ja-JP" altLang="en-US" sz="1600" b="1" dirty="0"/>
            <a:t>「ゼロ・カーボン」</a:t>
          </a:r>
          <a:endParaRPr kumimoji="1" lang="en-US" altLang="ja-JP" sz="1600" b="1" dirty="0"/>
        </a:p>
        <a:p>
          <a:pPr algn="just"/>
          <a:r>
            <a:rPr kumimoji="1" lang="ja-JP" altLang="en-US" sz="1600" dirty="0"/>
            <a:t>・住宅、施設の低炭素化</a:t>
          </a:r>
          <a:endParaRPr kumimoji="1" lang="en-US" altLang="ja-JP" sz="1600" dirty="0"/>
        </a:p>
        <a:p>
          <a:pPr algn="just"/>
          <a:r>
            <a:rPr kumimoji="1" lang="ja-JP" altLang="en-US" sz="1600" dirty="0"/>
            <a:t>・エネルギーの最適化や環境負荷低減</a:t>
          </a:r>
          <a:endParaRPr kumimoji="1" lang="en-US" altLang="ja-JP" sz="1600" dirty="0"/>
        </a:p>
        <a:p>
          <a:pPr algn="just"/>
          <a:r>
            <a:rPr kumimoji="1" lang="ja-JP" altLang="en-US" sz="1600" dirty="0"/>
            <a:t>・低炭素モビリティの利用促進</a:t>
          </a:r>
          <a:endParaRPr kumimoji="1" lang="en-US" altLang="ja-JP" sz="1600" dirty="0"/>
        </a:p>
        <a:p>
          <a:pPr algn="just"/>
          <a:endParaRPr kumimoji="1" lang="ja-JP" altLang="en-US" sz="1600" dirty="0"/>
        </a:p>
      </dgm:t>
    </dgm:pt>
    <dgm:pt modelId="{858F3146-A98B-4859-96B7-BE1362E60ECE}" type="parTrans" cxnId="{13B59986-B6CE-48CB-91DB-9DD82887557E}">
      <dgm:prSet/>
      <dgm:spPr/>
      <dgm:t>
        <a:bodyPr/>
        <a:lstStyle/>
        <a:p>
          <a:endParaRPr kumimoji="1" lang="ja-JP" altLang="en-US"/>
        </a:p>
      </dgm:t>
    </dgm:pt>
    <dgm:pt modelId="{08DE7F2E-2EBA-439B-A1CB-9CDFD97CE1E6}" type="sibTrans" cxnId="{13B59986-B6CE-48CB-91DB-9DD82887557E}">
      <dgm:prSet/>
      <dgm:spPr/>
      <dgm:t>
        <a:bodyPr/>
        <a:lstStyle/>
        <a:p>
          <a:endParaRPr kumimoji="1" lang="ja-JP" altLang="en-US"/>
        </a:p>
      </dgm:t>
    </dgm:pt>
    <dgm:pt modelId="{4A2267A6-2DE5-4679-A139-A28D82C1845A}">
      <dgm:prSet phldrT="[テキスト]" custT="1"/>
      <dgm:spPr>
        <a:ln>
          <a:solidFill>
            <a:schemeClr val="accent1">
              <a:lumMod val="75000"/>
            </a:schemeClr>
          </a:solidFill>
        </a:ln>
      </dgm:spPr>
      <dgm:t>
        <a:bodyPr/>
        <a:lstStyle/>
        <a:p>
          <a:pPr algn="ctr"/>
          <a:r>
            <a:rPr kumimoji="1" lang="ja-JP" altLang="en-US" sz="1600" b="1" dirty="0"/>
            <a:t>「子育て支援・高齢者対応のまちづくり」</a:t>
          </a:r>
          <a:endParaRPr kumimoji="1" lang="en-US" altLang="ja-JP" sz="1600" b="1" dirty="0"/>
        </a:p>
        <a:p>
          <a:pPr algn="just"/>
          <a:r>
            <a:rPr kumimoji="1" lang="ja-JP" altLang="en-US" sz="1600" dirty="0"/>
            <a:t>・子育てしやすい</a:t>
          </a:r>
          <a:endParaRPr kumimoji="1" lang="en-US" altLang="ja-JP" sz="1600" dirty="0"/>
        </a:p>
        <a:p>
          <a:pPr algn="just"/>
          <a:r>
            <a:rPr kumimoji="1" lang="ja-JP" altLang="en-US" sz="1600" dirty="0"/>
            <a:t>・高齢者が暮らしやすい</a:t>
          </a:r>
          <a:endParaRPr kumimoji="1" lang="en-US" altLang="ja-JP" sz="1600" dirty="0"/>
        </a:p>
        <a:p>
          <a:pPr algn="just"/>
          <a:r>
            <a:rPr kumimoji="1" lang="ja-JP" altLang="en-US" sz="1600" dirty="0"/>
            <a:t>・安全、安心に暮らせる</a:t>
          </a:r>
          <a:endParaRPr kumimoji="1" lang="en-US" altLang="ja-JP" sz="1600" dirty="0"/>
        </a:p>
        <a:p>
          <a:pPr algn="just"/>
          <a:endParaRPr kumimoji="1" lang="ja-JP" altLang="en-US" sz="1600" dirty="0"/>
        </a:p>
      </dgm:t>
    </dgm:pt>
    <dgm:pt modelId="{2AFAA3F8-604B-4B4F-B8A2-680803F04963}" type="parTrans" cxnId="{8C15DCB5-A5AF-4D74-86C1-EBE9DEF5B28C}">
      <dgm:prSet/>
      <dgm:spPr/>
      <dgm:t>
        <a:bodyPr/>
        <a:lstStyle/>
        <a:p>
          <a:endParaRPr kumimoji="1" lang="ja-JP" altLang="en-US"/>
        </a:p>
      </dgm:t>
    </dgm:pt>
    <dgm:pt modelId="{74C0BCFC-FE15-46A2-B75E-10F0CF06F6A4}" type="sibTrans" cxnId="{8C15DCB5-A5AF-4D74-86C1-EBE9DEF5B28C}">
      <dgm:prSet/>
      <dgm:spPr/>
      <dgm:t>
        <a:bodyPr/>
        <a:lstStyle/>
        <a:p>
          <a:endParaRPr kumimoji="1" lang="ja-JP" altLang="en-US"/>
        </a:p>
      </dgm:t>
    </dgm:pt>
    <dgm:pt modelId="{D0E66FF5-0BFA-41D0-9D10-51A5CB0CCD0A}" type="pres">
      <dgm:prSet presAssocID="{176B695C-05FD-4F79-B3C5-082A66E63066}" presName="composite" presStyleCnt="0">
        <dgm:presLayoutVars>
          <dgm:chMax val="1"/>
          <dgm:dir/>
          <dgm:resizeHandles val="exact"/>
        </dgm:presLayoutVars>
      </dgm:prSet>
      <dgm:spPr/>
    </dgm:pt>
    <dgm:pt modelId="{B8F8100C-E7D7-4757-8C96-5E6B5DF502AA}" type="pres">
      <dgm:prSet presAssocID="{FE588A1D-8DC1-46F9-8717-A867DED35997}" presName="roof" presStyleLbl="dkBgShp" presStyleIdx="0" presStyleCnt="2" custLinFactNeighborX="-4077" custLinFactNeighborY="-1154"/>
      <dgm:spPr/>
    </dgm:pt>
    <dgm:pt modelId="{0459AC48-3963-47BD-B9FD-E458EA21D216}" type="pres">
      <dgm:prSet presAssocID="{FE588A1D-8DC1-46F9-8717-A867DED35997}" presName="pillars" presStyleCnt="0"/>
      <dgm:spPr/>
    </dgm:pt>
    <dgm:pt modelId="{06AB0406-C6B7-4332-A75C-8C09AD65260A}" type="pres">
      <dgm:prSet presAssocID="{FE588A1D-8DC1-46F9-8717-A867DED35997}" presName="pillar1" presStyleLbl="node1" presStyleIdx="0" presStyleCnt="3" custScaleY="109028" custLinFactNeighborX="-147" custLinFactNeighborY="4396">
        <dgm:presLayoutVars>
          <dgm:bulletEnabled val="1"/>
        </dgm:presLayoutVars>
      </dgm:prSet>
      <dgm:spPr>
        <a:ln>
          <a:solidFill>
            <a:schemeClr val="accent1">
              <a:lumMod val="75000"/>
            </a:schemeClr>
          </a:solidFill>
        </a:ln>
      </dgm:spPr>
    </dgm:pt>
    <dgm:pt modelId="{53C956FA-1610-4B92-8C82-4018EA470ED9}" type="pres">
      <dgm:prSet presAssocID="{4A2267A6-2DE5-4679-A139-A28D82C1845A}" presName="pillarX" presStyleLbl="node1" presStyleIdx="1" presStyleCnt="3" custScaleX="99181" custScaleY="109028" custLinFactNeighborX="-147" custLinFactNeighborY="4396">
        <dgm:presLayoutVars>
          <dgm:bulletEnabled val="1"/>
        </dgm:presLayoutVars>
      </dgm:prSet>
      <dgm:spPr/>
    </dgm:pt>
    <dgm:pt modelId="{0C9E0314-6168-40EC-A0AE-3572B880BC6F}" type="pres">
      <dgm:prSet presAssocID="{1D7BD9D3-B751-442E-B299-D7FEE089BE17}" presName="pillarX" presStyleLbl="node1" presStyleIdx="2" presStyleCnt="3" custScaleY="107928" custLinFactNeighborY="3846">
        <dgm:presLayoutVars>
          <dgm:bulletEnabled val="1"/>
        </dgm:presLayoutVars>
      </dgm:prSet>
      <dgm:spPr/>
    </dgm:pt>
    <dgm:pt modelId="{BEBFE0C8-9D4A-4985-A8CD-FE99BBC7F5B0}" type="pres">
      <dgm:prSet presAssocID="{FE588A1D-8DC1-46F9-8717-A867DED35997}" presName="base" presStyleLbl="dkBgShp" presStyleIdx="1" presStyleCnt="2" custScaleY="16071" custLinFactY="100000" custLinFactNeighborX="0" custLinFactNeighborY="122527"/>
      <dgm:spPr>
        <a:solidFill>
          <a:schemeClr val="accent1">
            <a:lumMod val="60000"/>
            <a:lumOff val="40000"/>
          </a:schemeClr>
        </a:solidFill>
        <a:ln>
          <a:solidFill>
            <a:schemeClr val="accent1">
              <a:lumMod val="75000"/>
            </a:schemeClr>
          </a:solidFill>
        </a:ln>
      </dgm:spPr>
    </dgm:pt>
  </dgm:ptLst>
  <dgm:cxnLst>
    <dgm:cxn modelId="{76BD021A-9A5D-4BE3-A0BF-B72629A48A6E}" type="presOf" srcId="{4A2267A6-2DE5-4679-A139-A28D82C1845A}" destId="{53C956FA-1610-4B92-8C82-4018EA470ED9}" srcOrd="0" destOrd="0" presId="urn:microsoft.com/office/officeart/2005/8/layout/hList3"/>
    <dgm:cxn modelId="{76F26A2F-4D20-43AD-823C-DBA49F2835EE}" type="presOf" srcId="{FE588A1D-8DC1-46F9-8717-A867DED35997}" destId="{B8F8100C-E7D7-4757-8C96-5E6B5DF502AA}" srcOrd="0" destOrd="0" presId="urn:microsoft.com/office/officeart/2005/8/layout/hList3"/>
    <dgm:cxn modelId="{CA5D2331-3BCB-4100-9FE5-D10B8D2B67CF}" type="presOf" srcId="{176B695C-05FD-4F79-B3C5-082A66E63066}" destId="{D0E66FF5-0BFA-41D0-9D10-51A5CB0CCD0A}" srcOrd="0" destOrd="0" presId="urn:microsoft.com/office/officeart/2005/8/layout/hList3"/>
    <dgm:cxn modelId="{2D28C740-0F4A-470D-A5FF-FC3A77D89383}" srcId="{176B695C-05FD-4F79-B3C5-082A66E63066}" destId="{FE588A1D-8DC1-46F9-8717-A867DED35997}" srcOrd="0" destOrd="0" parTransId="{B3662D85-6375-4EDD-AA20-07E7C54B7AFF}" sibTransId="{48263F75-8A48-4736-8F12-CBC8F36743B0}"/>
    <dgm:cxn modelId="{067A3653-6A09-4C1C-A0AC-25AE64EA47F5}" type="presOf" srcId="{1D7BD9D3-B751-442E-B299-D7FEE089BE17}" destId="{0C9E0314-6168-40EC-A0AE-3572B880BC6F}" srcOrd="0" destOrd="0" presId="urn:microsoft.com/office/officeart/2005/8/layout/hList3"/>
    <dgm:cxn modelId="{A4B48E7B-3A62-4AF0-AC73-9560C11678AC}" type="presOf" srcId="{D46241CB-679C-4A6D-AAAE-DD4C6C1B6ACB}" destId="{06AB0406-C6B7-4332-A75C-8C09AD65260A}" srcOrd="0" destOrd="0" presId="urn:microsoft.com/office/officeart/2005/8/layout/hList3"/>
    <dgm:cxn modelId="{13B59986-B6CE-48CB-91DB-9DD82887557E}" srcId="{FE588A1D-8DC1-46F9-8717-A867DED35997}" destId="{D46241CB-679C-4A6D-AAAE-DD4C6C1B6ACB}" srcOrd="0" destOrd="0" parTransId="{858F3146-A98B-4859-96B7-BE1362E60ECE}" sibTransId="{08DE7F2E-2EBA-439B-A1CB-9CDFD97CE1E6}"/>
    <dgm:cxn modelId="{8C15DCB5-A5AF-4D74-86C1-EBE9DEF5B28C}" srcId="{FE588A1D-8DC1-46F9-8717-A867DED35997}" destId="{4A2267A6-2DE5-4679-A139-A28D82C1845A}" srcOrd="1" destOrd="0" parTransId="{2AFAA3F8-604B-4B4F-B8A2-680803F04963}" sibTransId="{74C0BCFC-FE15-46A2-B75E-10F0CF06F6A4}"/>
    <dgm:cxn modelId="{7163C0C6-7D67-47C5-977E-6EFFA6D8C49E}" srcId="{FE588A1D-8DC1-46F9-8717-A867DED35997}" destId="{1D7BD9D3-B751-442E-B299-D7FEE089BE17}" srcOrd="2" destOrd="0" parTransId="{9E2B02DD-6BB3-45D1-9998-8A2BBDAAF363}" sibTransId="{23FD8ED8-FA59-4577-97B1-CD6A5FF0C31F}"/>
    <dgm:cxn modelId="{90AFB9FF-FED3-4CB2-9B67-4D0C415ED5CF}" type="presParOf" srcId="{D0E66FF5-0BFA-41D0-9D10-51A5CB0CCD0A}" destId="{B8F8100C-E7D7-4757-8C96-5E6B5DF502AA}" srcOrd="0" destOrd="0" presId="urn:microsoft.com/office/officeart/2005/8/layout/hList3"/>
    <dgm:cxn modelId="{D4F9E69E-1D12-4816-B33B-62D68FC1CA24}" type="presParOf" srcId="{D0E66FF5-0BFA-41D0-9D10-51A5CB0CCD0A}" destId="{0459AC48-3963-47BD-B9FD-E458EA21D216}" srcOrd="1" destOrd="0" presId="urn:microsoft.com/office/officeart/2005/8/layout/hList3"/>
    <dgm:cxn modelId="{358F65B9-918F-491F-8851-84296BBDF0A8}" type="presParOf" srcId="{0459AC48-3963-47BD-B9FD-E458EA21D216}" destId="{06AB0406-C6B7-4332-A75C-8C09AD65260A}" srcOrd="0" destOrd="0" presId="urn:microsoft.com/office/officeart/2005/8/layout/hList3"/>
    <dgm:cxn modelId="{2492888D-191A-4BCF-B597-8F180792919C}" type="presParOf" srcId="{0459AC48-3963-47BD-B9FD-E458EA21D216}" destId="{53C956FA-1610-4B92-8C82-4018EA470ED9}" srcOrd="1" destOrd="0" presId="urn:microsoft.com/office/officeart/2005/8/layout/hList3"/>
    <dgm:cxn modelId="{C11A2708-FD6C-47A6-B530-708E47BA5B80}" type="presParOf" srcId="{0459AC48-3963-47BD-B9FD-E458EA21D216}" destId="{0C9E0314-6168-40EC-A0AE-3572B880BC6F}" srcOrd="2" destOrd="0" presId="urn:microsoft.com/office/officeart/2005/8/layout/hList3"/>
    <dgm:cxn modelId="{9E418AF7-7953-400C-A269-5B4FA7896F42}" type="presParOf" srcId="{D0E66FF5-0BFA-41D0-9D10-51A5CB0CCD0A}" destId="{BEBFE0C8-9D4A-4985-A8CD-FE99BBC7F5B0}" srcOrd="2" destOrd="0" presId="urn:microsoft.com/office/officeart/2005/8/layout/h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F8100C-E7D7-4757-8C96-5E6B5DF502AA}">
      <dsp:nvSpPr>
        <dsp:cNvPr id="0" name=""/>
        <dsp:cNvSpPr/>
      </dsp:nvSpPr>
      <dsp:spPr>
        <a:xfrm>
          <a:off x="0" y="50217"/>
          <a:ext cx="5838156" cy="1342057"/>
        </a:xfrm>
        <a:prstGeom prst="rect">
          <a:avLst/>
        </a:prstGeom>
        <a:solidFill>
          <a:schemeClr val="accent1">
            <a:lumMod val="60000"/>
            <a:lumOff val="40000"/>
          </a:schemeClr>
        </a:solidFill>
        <a:ln>
          <a:solidFill>
            <a:schemeClr val="accent1">
              <a:lumMod val="75000"/>
            </a:schemeClr>
          </a:solidFill>
        </a:ln>
        <a:effectLst/>
      </dsp:spPr>
      <dsp:style>
        <a:lnRef idx="0">
          <a:scrgbClr r="0" g="0" b="0"/>
        </a:lnRef>
        <a:fillRef idx="1">
          <a:scrgbClr r="0" g="0" b="0"/>
        </a:fillRef>
        <a:effectRef idx="0">
          <a:scrgbClr r="0" g="0" b="0"/>
        </a:effectRef>
        <a:fontRef idx="minor"/>
      </dsp:style>
      <ds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kumimoji="1" lang="ja-JP" altLang="en-US" sz="1700" b="1" u="sng" kern="1200" dirty="0"/>
            <a:t>城野ゼロカーボン先進街区の目標（城野まちづくり基本計画）</a:t>
          </a:r>
          <a:endParaRPr kumimoji="1" lang="en-US" altLang="ja-JP" sz="1700" b="1" u="sng" kern="1200" dirty="0"/>
        </a:p>
        <a:p>
          <a:pPr marL="0" lvl="0" indent="0" algn="ctr" defTabSz="755650">
            <a:lnSpc>
              <a:spcPct val="90000"/>
            </a:lnSpc>
            <a:spcBef>
              <a:spcPct val="0"/>
            </a:spcBef>
            <a:spcAft>
              <a:spcPct val="35000"/>
            </a:spcAft>
            <a:buNone/>
          </a:pPr>
          <a:r>
            <a:rPr kumimoji="1" lang="ja-JP" altLang="en-US" sz="1400" b="0" kern="1200" dirty="0"/>
            <a:t>「暮らしに関する二酸化炭素の大幅な削減」</a:t>
          </a:r>
          <a:endParaRPr kumimoji="1" lang="en-US" altLang="ja-JP" sz="1400" b="0" kern="1200" dirty="0"/>
        </a:p>
        <a:p>
          <a:pPr marL="0" lvl="0" indent="0" algn="ctr" defTabSz="755650">
            <a:lnSpc>
              <a:spcPct val="90000"/>
            </a:lnSpc>
            <a:spcBef>
              <a:spcPct val="0"/>
            </a:spcBef>
            <a:spcAft>
              <a:spcPct val="35000"/>
            </a:spcAft>
            <a:buNone/>
          </a:pPr>
          <a:r>
            <a:rPr kumimoji="1" lang="ja-JP" altLang="en-US" sz="1400" b="0" kern="1200" dirty="0"/>
            <a:t>「多世代が暮らしやすく、将来にわたり住み続けられる持続可能なまちづくり」</a:t>
          </a:r>
        </a:p>
      </dsp:txBody>
      <dsp:txXfrm>
        <a:off x="0" y="50217"/>
        <a:ext cx="5838156" cy="1342057"/>
      </dsp:txXfrm>
    </dsp:sp>
    <dsp:sp modelId="{06AB0406-C6B7-4332-A75C-8C09AD65260A}">
      <dsp:nvSpPr>
        <dsp:cNvPr id="0" name=""/>
        <dsp:cNvSpPr/>
      </dsp:nvSpPr>
      <dsp:spPr>
        <a:xfrm>
          <a:off x="0" y="1400766"/>
          <a:ext cx="1949852" cy="3072759"/>
        </a:xfrm>
        <a:prstGeom prst="rect">
          <a:avLst/>
        </a:prstGeom>
        <a:solidFill>
          <a:schemeClr val="lt1">
            <a:hueOff val="0"/>
            <a:satOff val="0"/>
            <a:lumOff val="0"/>
            <a:alphaOff val="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b="1" kern="1200" dirty="0"/>
            <a:t>「ゼロ・カーボン」</a:t>
          </a:r>
          <a:endParaRPr kumimoji="1" lang="en-US" altLang="ja-JP" sz="1600" b="1" kern="1200" dirty="0"/>
        </a:p>
        <a:p>
          <a:pPr marL="0" lvl="0" indent="0" algn="just" defTabSz="711200">
            <a:lnSpc>
              <a:spcPct val="90000"/>
            </a:lnSpc>
            <a:spcBef>
              <a:spcPct val="0"/>
            </a:spcBef>
            <a:spcAft>
              <a:spcPct val="35000"/>
            </a:spcAft>
            <a:buNone/>
          </a:pPr>
          <a:r>
            <a:rPr kumimoji="1" lang="ja-JP" altLang="en-US" sz="1600" kern="1200" dirty="0"/>
            <a:t>・住宅、施設の低炭素化</a:t>
          </a:r>
          <a:endParaRPr kumimoji="1" lang="en-US" altLang="ja-JP" sz="1600" kern="1200" dirty="0"/>
        </a:p>
        <a:p>
          <a:pPr marL="0" lvl="0" indent="0" algn="just" defTabSz="711200">
            <a:lnSpc>
              <a:spcPct val="90000"/>
            </a:lnSpc>
            <a:spcBef>
              <a:spcPct val="0"/>
            </a:spcBef>
            <a:spcAft>
              <a:spcPct val="35000"/>
            </a:spcAft>
            <a:buNone/>
          </a:pPr>
          <a:r>
            <a:rPr kumimoji="1" lang="ja-JP" altLang="en-US" sz="1600" kern="1200" dirty="0"/>
            <a:t>・エネルギーの最適化や環境負荷低減</a:t>
          </a:r>
          <a:endParaRPr kumimoji="1" lang="en-US" altLang="ja-JP" sz="1600" kern="1200" dirty="0"/>
        </a:p>
        <a:p>
          <a:pPr marL="0" lvl="0" indent="0" algn="just" defTabSz="711200">
            <a:lnSpc>
              <a:spcPct val="90000"/>
            </a:lnSpc>
            <a:spcBef>
              <a:spcPct val="0"/>
            </a:spcBef>
            <a:spcAft>
              <a:spcPct val="35000"/>
            </a:spcAft>
            <a:buNone/>
          </a:pPr>
          <a:r>
            <a:rPr kumimoji="1" lang="ja-JP" altLang="en-US" sz="1600" kern="1200" dirty="0"/>
            <a:t>・低炭素モビリティの利用促進</a:t>
          </a:r>
          <a:endParaRPr kumimoji="1" lang="en-US" altLang="ja-JP" sz="1600" kern="1200" dirty="0"/>
        </a:p>
        <a:p>
          <a:pPr marL="0" lvl="0" indent="0" algn="just" defTabSz="711200">
            <a:lnSpc>
              <a:spcPct val="90000"/>
            </a:lnSpc>
            <a:spcBef>
              <a:spcPct val="0"/>
            </a:spcBef>
            <a:spcAft>
              <a:spcPct val="35000"/>
            </a:spcAft>
            <a:buNone/>
          </a:pPr>
          <a:endParaRPr kumimoji="1" lang="ja-JP" altLang="en-US" sz="1600" kern="1200" dirty="0"/>
        </a:p>
      </dsp:txBody>
      <dsp:txXfrm>
        <a:off x="0" y="1400766"/>
        <a:ext cx="1949852" cy="3072759"/>
      </dsp:txXfrm>
    </dsp:sp>
    <dsp:sp modelId="{53C956FA-1610-4B92-8C82-4018EA470ED9}">
      <dsp:nvSpPr>
        <dsp:cNvPr id="0" name=""/>
        <dsp:cNvSpPr/>
      </dsp:nvSpPr>
      <dsp:spPr>
        <a:xfrm>
          <a:off x="1949269" y="1400766"/>
          <a:ext cx="1933883" cy="3072759"/>
        </a:xfrm>
        <a:prstGeom prst="rect">
          <a:avLst/>
        </a:prstGeom>
        <a:solidFill>
          <a:schemeClr val="lt1">
            <a:hueOff val="0"/>
            <a:satOff val="0"/>
            <a:lumOff val="0"/>
            <a:alphaOff val="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b="1" kern="1200" dirty="0"/>
            <a:t>「子育て支援・高齢者対応のまちづくり」</a:t>
          </a:r>
          <a:endParaRPr kumimoji="1" lang="en-US" altLang="ja-JP" sz="1600" b="1" kern="1200" dirty="0"/>
        </a:p>
        <a:p>
          <a:pPr marL="0" lvl="0" indent="0" algn="just" defTabSz="711200">
            <a:lnSpc>
              <a:spcPct val="90000"/>
            </a:lnSpc>
            <a:spcBef>
              <a:spcPct val="0"/>
            </a:spcBef>
            <a:spcAft>
              <a:spcPct val="35000"/>
            </a:spcAft>
            <a:buNone/>
          </a:pPr>
          <a:r>
            <a:rPr kumimoji="1" lang="ja-JP" altLang="en-US" sz="1600" kern="1200" dirty="0"/>
            <a:t>・子育てしやすい</a:t>
          </a:r>
          <a:endParaRPr kumimoji="1" lang="en-US" altLang="ja-JP" sz="1600" kern="1200" dirty="0"/>
        </a:p>
        <a:p>
          <a:pPr marL="0" lvl="0" indent="0" algn="just" defTabSz="711200">
            <a:lnSpc>
              <a:spcPct val="90000"/>
            </a:lnSpc>
            <a:spcBef>
              <a:spcPct val="0"/>
            </a:spcBef>
            <a:spcAft>
              <a:spcPct val="35000"/>
            </a:spcAft>
            <a:buNone/>
          </a:pPr>
          <a:r>
            <a:rPr kumimoji="1" lang="ja-JP" altLang="en-US" sz="1600" kern="1200" dirty="0"/>
            <a:t>・高齢者が暮らしやすい</a:t>
          </a:r>
          <a:endParaRPr kumimoji="1" lang="en-US" altLang="ja-JP" sz="1600" kern="1200" dirty="0"/>
        </a:p>
        <a:p>
          <a:pPr marL="0" lvl="0" indent="0" algn="just" defTabSz="711200">
            <a:lnSpc>
              <a:spcPct val="90000"/>
            </a:lnSpc>
            <a:spcBef>
              <a:spcPct val="0"/>
            </a:spcBef>
            <a:spcAft>
              <a:spcPct val="35000"/>
            </a:spcAft>
            <a:buNone/>
          </a:pPr>
          <a:r>
            <a:rPr kumimoji="1" lang="ja-JP" altLang="en-US" sz="1600" kern="1200" dirty="0"/>
            <a:t>・安全、安心に暮らせる</a:t>
          </a:r>
          <a:endParaRPr kumimoji="1" lang="en-US" altLang="ja-JP" sz="1600" kern="1200" dirty="0"/>
        </a:p>
        <a:p>
          <a:pPr marL="0" lvl="0" indent="0" algn="just" defTabSz="711200">
            <a:lnSpc>
              <a:spcPct val="90000"/>
            </a:lnSpc>
            <a:spcBef>
              <a:spcPct val="0"/>
            </a:spcBef>
            <a:spcAft>
              <a:spcPct val="35000"/>
            </a:spcAft>
            <a:buNone/>
          </a:pPr>
          <a:endParaRPr kumimoji="1" lang="ja-JP" altLang="en-US" sz="1600" kern="1200" dirty="0"/>
        </a:p>
      </dsp:txBody>
      <dsp:txXfrm>
        <a:off x="1949269" y="1400766"/>
        <a:ext cx="1933883" cy="3072759"/>
      </dsp:txXfrm>
    </dsp:sp>
    <dsp:sp modelId="{0C9E0314-6168-40EC-A0AE-3572B880BC6F}">
      <dsp:nvSpPr>
        <dsp:cNvPr id="0" name=""/>
        <dsp:cNvSpPr/>
      </dsp:nvSpPr>
      <dsp:spPr>
        <a:xfrm>
          <a:off x="3886019" y="1404437"/>
          <a:ext cx="1949852" cy="3041757"/>
        </a:xfrm>
        <a:prstGeom prst="rect">
          <a:avLst/>
        </a:prstGeom>
        <a:solidFill>
          <a:schemeClr val="lt1">
            <a:hueOff val="0"/>
            <a:satOff val="0"/>
            <a:lumOff val="0"/>
            <a:alphaOff val="0"/>
          </a:schemeClr>
        </a:solidFill>
        <a:ln w="12700" cap="flat" cmpd="sng" algn="ctr">
          <a:solidFill>
            <a:schemeClr val="accent1">
              <a:lumMod val="75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kumimoji="1" lang="ja-JP" altLang="en-US" sz="1600" b="1" kern="1200" dirty="0"/>
            <a:t>人がつながり、多世代が「暮らし続ける」</a:t>
          </a:r>
          <a:endParaRPr kumimoji="1" lang="en-US" altLang="ja-JP" sz="1600" b="1" kern="1200" dirty="0"/>
        </a:p>
        <a:p>
          <a:pPr marL="0" lvl="0" indent="0" algn="just" defTabSz="711200">
            <a:lnSpc>
              <a:spcPct val="90000"/>
            </a:lnSpc>
            <a:spcBef>
              <a:spcPct val="0"/>
            </a:spcBef>
            <a:spcAft>
              <a:spcPct val="35000"/>
            </a:spcAft>
            <a:buNone/>
          </a:pPr>
          <a:r>
            <a:rPr kumimoji="1" lang="ja-JP" altLang="en-US" sz="1600" kern="1200" dirty="0"/>
            <a:t>・タウンマネジメントの導入</a:t>
          </a:r>
          <a:endParaRPr kumimoji="1" lang="en-US" altLang="ja-JP" sz="1600" kern="1200" dirty="0"/>
        </a:p>
        <a:p>
          <a:pPr marL="0" lvl="0" indent="0" algn="just" defTabSz="711200">
            <a:lnSpc>
              <a:spcPct val="90000"/>
            </a:lnSpc>
            <a:spcBef>
              <a:spcPct val="0"/>
            </a:spcBef>
            <a:spcAft>
              <a:spcPct val="35000"/>
            </a:spcAft>
            <a:buNone/>
          </a:pPr>
          <a:r>
            <a:rPr kumimoji="1" lang="ja-JP" altLang="en-US" sz="1600" kern="1200" dirty="0"/>
            <a:t>・継続的な情報発信、環境学習機能の導入</a:t>
          </a:r>
          <a:endParaRPr kumimoji="1" lang="en-US" altLang="ja-JP" sz="1600" kern="1200" dirty="0"/>
        </a:p>
        <a:p>
          <a:pPr marL="0" lvl="0" indent="0" algn="just" defTabSz="711200">
            <a:lnSpc>
              <a:spcPct val="90000"/>
            </a:lnSpc>
            <a:spcBef>
              <a:spcPct val="0"/>
            </a:spcBef>
            <a:spcAft>
              <a:spcPct val="35000"/>
            </a:spcAft>
            <a:buNone/>
          </a:pPr>
          <a:r>
            <a:rPr kumimoji="1" lang="ja-JP" altLang="en-US" sz="1600" kern="1200" dirty="0"/>
            <a:t>・地域コミュニティの醸成</a:t>
          </a:r>
          <a:endParaRPr kumimoji="1" lang="en-US" altLang="ja-JP" sz="1600" kern="1200" dirty="0"/>
        </a:p>
      </dsp:txBody>
      <dsp:txXfrm>
        <a:off x="3886019" y="1404437"/>
        <a:ext cx="1949852" cy="3041757"/>
      </dsp:txXfrm>
    </dsp:sp>
    <dsp:sp modelId="{BEBFE0C8-9D4A-4985-A8CD-FE99BBC7F5B0}">
      <dsp:nvSpPr>
        <dsp:cNvPr id="0" name=""/>
        <dsp:cNvSpPr/>
      </dsp:nvSpPr>
      <dsp:spPr>
        <a:xfrm>
          <a:off x="0" y="4423200"/>
          <a:ext cx="5838156" cy="50325"/>
        </a:xfrm>
        <a:prstGeom prst="rect">
          <a:avLst/>
        </a:prstGeom>
        <a:solidFill>
          <a:schemeClr val="accent1">
            <a:lumMod val="60000"/>
            <a:lumOff val="40000"/>
          </a:schemeClr>
        </a:solidFill>
        <a:ln>
          <a:solidFill>
            <a:schemeClr val="accent1">
              <a:lumMod val="75000"/>
            </a:schemeClr>
          </a:solidFill>
        </a:ln>
        <a:effectLst/>
      </dsp:spPr>
      <dsp:style>
        <a:lnRef idx="0">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0.15767</cdr:x>
      <cdr:y>0.42405</cdr:y>
    </cdr:from>
    <cdr:to>
      <cdr:x>0.46717</cdr:x>
      <cdr:y>0.63539</cdr:y>
    </cdr:to>
    <cdr:sp macro="" textlink="">
      <cdr:nvSpPr>
        <cdr:cNvPr id="3" name="テキスト ボックス 2"/>
        <cdr:cNvSpPr txBox="1"/>
      </cdr:nvSpPr>
      <cdr:spPr>
        <a:xfrm xmlns:a="http://schemas.openxmlformats.org/drawingml/2006/main">
          <a:off x="534117" y="1082038"/>
          <a:ext cx="1048430" cy="539267"/>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ja-JP" altLang="en-US" sz="1400" b="1" dirty="0"/>
            <a:t>全電力使用量</a:t>
          </a:r>
          <a:endParaRPr lang="en-US" altLang="ja-JP" sz="1400" b="1" dirty="0"/>
        </a:p>
        <a:p xmlns:a="http://schemas.openxmlformats.org/drawingml/2006/main">
          <a:pPr algn="ctr"/>
          <a:r>
            <a:rPr lang="ja-JP" altLang="en-US" sz="1400" b="1" dirty="0"/>
            <a:t>約</a:t>
          </a:r>
          <a:r>
            <a:rPr lang="en-US" altLang="ja-JP" sz="1400" b="1" dirty="0"/>
            <a:t>382kw</a:t>
          </a:r>
          <a:endParaRPr lang="ja-JP" altLang="en-US" sz="14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0.94479</cdr:x>
      <cdr:y>0.0962</cdr:y>
    </cdr:from>
    <cdr:to>
      <cdr:x>1</cdr:x>
      <cdr:y>0.74736</cdr:y>
    </cdr:to>
    <cdr:sp macro="" textlink="">
      <cdr:nvSpPr>
        <cdr:cNvPr id="2" name="テキスト ボックス 1"/>
        <cdr:cNvSpPr txBox="1"/>
      </cdr:nvSpPr>
      <cdr:spPr>
        <a:xfrm xmlns:a="http://schemas.openxmlformats.org/drawingml/2006/main" rot="16200000">
          <a:off x="5995655" y="1586249"/>
          <a:ext cx="2772444" cy="41909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2000" dirty="0">
              <a:latin typeface="ＭＳ ゴシック" panose="020B0609070205080204" pitchFamily="49" charset="-128"/>
              <a:ea typeface="ＭＳ ゴシック" panose="020B0609070205080204" pitchFamily="49" charset="-128"/>
            </a:rPr>
            <a:t>電力価格（円・</a:t>
          </a:r>
          <a:r>
            <a:rPr lang="en-US" altLang="ja-JP" sz="2000" dirty="0">
              <a:latin typeface="ＭＳ ゴシック" panose="020B0609070205080204" pitchFamily="49" charset="-128"/>
              <a:ea typeface="ＭＳ ゴシック" panose="020B0609070205080204" pitchFamily="49" charset="-128"/>
            </a:rPr>
            <a:t>kWh</a:t>
          </a:r>
          <a:r>
            <a:rPr lang="ja-JP" altLang="en-US" sz="2000" dirty="0">
              <a:latin typeface="ＭＳ ゴシック" panose="020B0609070205080204" pitchFamily="49" charset="-128"/>
              <a:ea typeface="ＭＳ ゴシック" panose="020B0609070205080204" pitchFamily="49" charset="-128"/>
            </a:rPr>
            <a:t>）</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8765FA9-C842-4C44-9BF4-76D8266F5898}" type="datetimeFigureOut">
              <a:rPr kumimoji="1" lang="ja-JP" altLang="en-US" smtClean="0"/>
              <a:t>2017/12/21</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43ED9C1-2A8D-4E12-B93C-2F46D2317466}" type="slidenum">
              <a:rPr kumimoji="1" lang="ja-JP" altLang="en-US" smtClean="0"/>
              <a:t>‹#›</a:t>
            </a:fld>
            <a:endParaRPr kumimoji="1" lang="ja-JP" altLang="en-US"/>
          </a:p>
        </p:txBody>
      </p:sp>
    </p:spTree>
    <p:extLst>
      <p:ext uri="{BB962C8B-B14F-4D97-AF65-F5344CB8AC3E}">
        <p14:creationId xmlns:p14="http://schemas.microsoft.com/office/powerpoint/2010/main" val="3375301922"/>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DC5079-47C9-4DE0-A1C2-A7E0FDBCA039}" type="datetimeFigureOut">
              <a:rPr kumimoji="1" lang="ja-JP" altLang="en-US" smtClean="0"/>
              <a:t>2017/12/21</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F509C10-74D7-49F9-AE66-33A62D60013C}" type="slidenum">
              <a:rPr kumimoji="1" lang="ja-JP" altLang="en-US" smtClean="0"/>
              <a:t>‹#›</a:t>
            </a:fld>
            <a:endParaRPr kumimoji="1" lang="ja-JP" altLang="en-US"/>
          </a:p>
        </p:txBody>
      </p:sp>
    </p:spTree>
    <p:extLst>
      <p:ext uri="{BB962C8B-B14F-4D97-AF65-F5344CB8AC3E}">
        <p14:creationId xmlns:p14="http://schemas.microsoft.com/office/powerpoint/2010/main" val="988432895"/>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アニメーションあり</a:t>
            </a:r>
            <a:endParaRPr kumimoji="1" lang="en-US" altLang="ja-JP" dirty="0"/>
          </a:p>
          <a:p>
            <a:endParaRPr kumimoji="1" lang="ja-JP" altLang="en-US" dirty="0"/>
          </a:p>
        </p:txBody>
      </p:sp>
      <p:sp>
        <p:nvSpPr>
          <p:cNvPr id="4" name="ヘッダー プレースホルダー 3"/>
          <p:cNvSpPr>
            <a:spLocks noGrp="1"/>
          </p:cNvSpPr>
          <p:nvPr>
            <p:ph type="hdr" sz="quarter" idx="10"/>
          </p:nvPr>
        </p:nvSpPr>
        <p:spPr/>
        <p:txBody>
          <a:bodyPr/>
          <a:lstStyle/>
          <a:p>
            <a:endParaRPr kumimoji="1" lang="ja-JP" altLang="en-US"/>
          </a:p>
        </p:txBody>
      </p:sp>
      <p:sp>
        <p:nvSpPr>
          <p:cNvPr id="5" name="スライド番号プレースホルダー 4"/>
          <p:cNvSpPr>
            <a:spLocks noGrp="1"/>
          </p:cNvSpPr>
          <p:nvPr>
            <p:ph type="sldNum" sz="quarter" idx="11"/>
          </p:nvPr>
        </p:nvSpPr>
        <p:spPr/>
        <p:txBody>
          <a:bodyPr/>
          <a:lstStyle/>
          <a:p>
            <a:fld id="{EF509C10-74D7-49F9-AE66-33A62D60013C}" type="slidenum">
              <a:rPr kumimoji="1" lang="ja-JP" altLang="en-US" smtClean="0"/>
              <a:t>5</a:t>
            </a:fld>
            <a:endParaRPr kumimoji="1" lang="ja-JP" altLang="en-US"/>
          </a:p>
        </p:txBody>
      </p:sp>
    </p:spTree>
    <p:extLst>
      <p:ext uri="{BB962C8B-B14F-4D97-AF65-F5344CB8AC3E}">
        <p14:creationId xmlns:p14="http://schemas.microsoft.com/office/powerpoint/2010/main" val="3668446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ヘッダー プレースホルダー 3"/>
          <p:cNvSpPr>
            <a:spLocks noGrp="1"/>
          </p:cNvSpPr>
          <p:nvPr>
            <p:ph type="hdr" sz="quarter" idx="10"/>
          </p:nvPr>
        </p:nvSpPr>
        <p:spPr/>
        <p:txBody>
          <a:bodyPr/>
          <a:lstStyle/>
          <a:p>
            <a:endParaRPr kumimoji="1" lang="ja-JP" altLang="en-US"/>
          </a:p>
        </p:txBody>
      </p:sp>
      <p:sp>
        <p:nvSpPr>
          <p:cNvPr id="5" name="スライド番号プレースホルダー 4"/>
          <p:cNvSpPr>
            <a:spLocks noGrp="1"/>
          </p:cNvSpPr>
          <p:nvPr>
            <p:ph type="sldNum" sz="quarter" idx="11"/>
          </p:nvPr>
        </p:nvSpPr>
        <p:spPr/>
        <p:txBody>
          <a:bodyPr/>
          <a:lstStyle/>
          <a:p>
            <a:fld id="{EF509C10-74D7-49F9-AE66-33A62D60013C}" type="slidenum">
              <a:rPr kumimoji="1" lang="ja-JP" altLang="en-US" smtClean="0"/>
              <a:t>6</a:t>
            </a:fld>
            <a:endParaRPr kumimoji="1" lang="ja-JP" altLang="en-US"/>
          </a:p>
        </p:txBody>
      </p:sp>
    </p:spTree>
    <p:extLst>
      <p:ext uri="{BB962C8B-B14F-4D97-AF65-F5344CB8AC3E}">
        <p14:creationId xmlns:p14="http://schemas.microsoft.com/office/powerpoint/2010/main" val="2136323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r>
              <a:rPr kumimoji="1" lang="ja-JP" altLang="en-US" dirty="0"/>
              <a:t>アニメーションあり</a:t>
            </a:r>
            <a:endParaRPr kumimoji="1" lang="en-US" altLang="ja-JP" dirty="0"/>
          </a:p>
          <a:p>
            <a:endParaRPr kumimoji="1" lang="ja-JP" altLang="en-US" dirty="0"/>
          </a:p>
        </p:txBody>
      </p:sp>
      <p:sp>
        <p:nvSpPr>
          <p:cNvPr id="4" name="ヘッダー プレースホルダー 3"/>
          <p:cNvSpPr>
            <a:spLocks noGrp="1"/>
          </p:cNvSpPr>
          <p:nvPr>
            <p:ph type="hdr" sz="quarter" idx="10"/>
          </p:nvPr>
        </p:nvSpPr>
        <p:spPr/>
        <p:txBody>
          <a:bodyPr/>
          <a:lstStyle/>
          <a:p>
            <a:endParaRPr kumimoji="1" lang="ja-JP" altLang="en-US"/>
          </a:p>
        </p:txBody>
      </p:sp>
      <p:sp>
        <p:nvSpPr>
          <p:cNvPr id="5" name="スライド番号プレースホルダー 4"/>
          <p:cNvSpPr>
            <a:spLocks noGrp="1"/>
          </p:cNvSpPr>
          <p:nvPr>
            <p:ph type="sldNum" sz="quarter" idx="11"/>
          </p:nvPr>
        </p:nvSpPr>
        <p:spPr/>
        <p:txBody>
          <a:bodyPr/>
          <a:lstStyle/>
          <a:p>
            <a:fld id="{EF509C10-74D7-49F9-AE66-33A62D60013C}" type="slidenum">
              <a:rPr kumimoji="1" lang="ja-JP" altLang="en-US" smtClean="0"/>
              <a:t>7</a:t>
            </a:fld>
            <a:endParaRPr kumimoji="1" lang="ja-JP" altLang="en-US"/>
          </a:p>
        </p:txBody>
      </p:sp>
    </p:spTree>
    <p:extLst>
      <p:ext uri="{BB962C8B-B14F-4D97-AF65-F5344CB8AC3E}">
        <p14:creationId xmlns:p14="http://schemas.microsoft.com/office/powerpoint/2010/main" val="3918619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p>
          <a:p>
            <a:r>
              <a:rPr kumimoji="1" lang="ja-JP" altLang="ja-JP" sz="1200" kern="1200" dirty="0">
                <a:solidFill>
                  <a:schemeClr val="tx1"/>
                </a:solidFill>
                <a:effectLst/>
                <a:latin typeface="+mn-lt"/>
                <a:ea typeface="+mn-ea"/>
                <a:cs typeface="+mn-cs"/>
              </a:rPr>
              <a:t>昼間の料金を割高に、夜間の料金を割安に設定</a:t>
            </a:r>
            <a:r>
              <a:rPr kumimoji="1" lang="ja-JP" altLang="en-US" sz="1200" kern="1200" dirty="0">
                <a:solidFill>
                  <a:schemeClr val="tx1"/>
                </a:solidFill>
                <a:effectLst/>
                <a:latin typeface="+mn-lt"/>
                <a:ea typeface="+mn-ea"/>
                <a:cs typeface="+mn-cs"/>
              </a:rPr>
              <a:t>され</a:t>
            </a:r>
            <a:r>
              <a:rPr kumimoji="1" lang="ja-JP" altLang="ja-JP" sz="1200" kern="1200" dirty="0">
                <a:solidFill>
                  <a:schemeClr val="tx1"/>
                </a:solidFill>
                <a:effectLst/>
                <a:latin typeface="+mn-lt"/>
                <a:ea typeface="+mn-ea"/>
                <a:cs typeface="+mn-cs"/>
              </a:rPr>
              <a:t>ている。</a:t>
            </a:r>
            <a:endParaRPr kumimoji="1" lang="ja-JP" altLang="en-US" dirty="0"/>
          </a:p>
        </p:txBody>
      </p:sp>
      <p:sp>
        <p:nvSpPr>
          <p:cNvPr id="4" name="ヘッダー プレースホルダー 3"/>
          <p:cNvSpPr>
            <a:spLocks noGrp="1"/>
          </p:cNvSpPr>
          <p:nvPr>
            <p:ph type="hdr" sz="quarter" idx="10"/>
          </p:nvPr>
        </p:nvSpPr>
        <p:spPr/>
        <p:txBody>
          <a:bodyPr/>
          <a:lstStyle/>
          <a:p>
            <a:endParaRPr kumimoji="1" lang="ja-JP" altLang="en-US"/>
          </a:p>
        </p:txBody>
      </p:sp>
      <p:sp>
        <p:nvSpPr>
          <p:cNvPr id="5" name="スライド番号プレースホルダー 4"/>
          <p:cNvSpPr>
            <a:spLocks noGrp="1"/>
          </p:cNvSpPr>
          <p:nvPr>
            <p:ph type="sldNum" sz="quarter" idx="11"/>
          </p:nvPr>
        </p:nvSpPr>
        <p:spPr/>
        <p:txBody>
          <a:bodyPr/>
          <a:lstStyle/>
          <a:p>
            <a:fld id="{EF509C10-74D7-49F9-AE66-33A62D60013C}" type="slidenum">
              <a:rPr kumimoji="1" lang="ja-JP" altLang="en-US" smtClean="0"/>
              <a:t>10</a:t>
            </a:fld>
            <a:endParaRPr kumimoji="1" lang="ja-JP" altLang="en-US"/>
          </a:p>
        </p:txBody>
      </p:sp>
    </p:spTree>
    <p:extLst>
      <p:ext uri="{BB962C8B-B14F-4D97-AF65-F5344CB8AC3E}">
        <p14:creationId xmlns:p14="http://schemas.microsoft.com/office/powerpoint/2010/main" val="24889738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en-US" altLang="ja-JP" dirty="0"/>
              <a:t>※</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dirty="0"/>
              <a:t>9</a:t>
            </a:r>
            <a:r>
              <a:rPr kumimoji="1" lang="ja-JP" altLang="en-US" dirty="0"/>
              <a:t>日は、発電量小さいが、電力使用量は大きい</a:t>
            </a:r>
            <a:endParaRPr kumimoji="1" lang="en-US" altLang="ja-JP" dirty="0"/>
          </a:p>
          <a:p>
            <a:r>
              <a:rPr kumimoji="1" lang="ja-JP" altLang="en-US" dirty="0"/>
              <a:t>⇒天候良くない、来客があった等が考えられる</a:t>
            </a:r>
            <a:endParaRPr kumimoji="1" lang="en-US" altLang="ja-JP" dirty="0"/>
          </a:p>
          <a:p>
            <a:endParaRPr kumimoji="1" lang="ja-JP" altLang="en-US" dirty="0"/>
          </a:p>
        </p:txBody>
      </p:sp>
      <p:sp>
        <p:nvSpPr>
          <p:cNvPr id="4" name="ヘッダー プレースホルダー 3"/>
          <p:cNvSpPr>
            <a:spLocks noGrp="1"/>
          </p:cNvSpPr>
          <p:nvPr>
            <p:ph type="hdr" sz="quarter" idx="10"/>
          </p:nvPr>
        </p:nvSpPr>
        <p:spPr/>
        <p:txBody>
          <a:bodyPr/>
          <a:lstStyle/>
          <a:p>
            <a:endParaRPr kumimoji="1" lang="ja-JP" altLang="en-US"/>
          </a:p>
        </p:txBody>
      </p:sp>
      <p:sp>
        <p:nvSpPr>
          <p:cNvPr id="5" name="スライド番号プレースホルダー 4"/>
          <p:cNvSpPr>
            <a:spLocks noGrp="1"/>
          </p:cNvSpPr>
          <p:nvPr>
            <p:ph type="sldNum" sz="quarter" idx="11"/>
          </p:nvPr>
        </p:nvSpPr>
        <p:spPr/>
        <p:txBody>
          <a:bodyPr/>
          <a:lstStyle/>
          <a:p>
            <a:fld id="{EF509C10-74D7-49F9-AE66-33A62D60013C}" type="slidenum">
              <a:rPr kumimoji="1" lang="ja-JP" altLang="en-US" smtClean="0"/>
              <a:t>11</a:t>
            </a:fld>
            <a:endParaRPr kumimoji="1" lang="ja-JP" altLang="en-US"/>
          </a:p>
        </p:txBody>
      </p:sp>
    </p:spTree>
    <p:extLst>
      <p:ext uri="{BB962C8B-B14F-4D97-AF65-F5344CB8AC3E}">
        <p14:creationId xmlns:p14="http://schemas.microsoft.com/office/powerpoint/2010/main" val="2546135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ヘッダー プレースホルダー 3"/>
          <p:cNvSpPr>
            <a:spLocks noGrp="1"/>
          </p:cNvSpPr>
          <p:nvPr>
            <p:ph type="hdr" sz="quarter" idx="10"/>
          </p:nvPr>
        </p:nvSpPr>
        <p:spPr/>
        <p:txBody>
          <a:bodyPr/>
          <a:lstStyle/>
          <a:p>
            <a:endParaRPr kumimoji="1" lang="ja-JP" altLang="en-US"/>
          </a:p>
        </p:txBody>
      </p:sp>
      <p:sp>
        <p:nvSpPr>
          <p:cNvPr id="5" name="スライド番号プレースホルダー 4"/>
          <p:cNvSpPr>
            <a:spLocks noGrp="1"/>
          </p:cNvSpPr>
          <p:nvPr>
            <p:ph type="sldNum" sz="quarter" idx="11"/>
          </p:nvPr>
        </p:nvSpPr>
        <p:spPr/>
        <p:txBody>
          <a:bodyPr/>
          <a:lstStyle/>
          <a:p>
            <a:fld id="{EF509C10-74D7-49F9-AE66-33A62D60013C}" type="slidenum">
              <a:rPr kumimoji="1" lang="ja-JP" altLang="en-US" smtClean="0"/>
              <a:t>12</a:t>
            </a:fld>
            <a:endParaRPr kumimoji="1" lang="ja-JP" altLang="en-US"/>
          </a:p>
        </p:txBody>
      </p:sp>
    </p:spTree>
    <p:extLst>
      <p:ext uri="{BB962C8B-B14F-4D97-AF65-F5344CB8AC3E}">
        <p14:creationId xmlns:p14="http://schemas.microsoft.com/office/powerpoint/2010/main" val="1807519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143000" y="1122363"/>
            <a:ext cx="6858000" cy="2387600"/>
          </a:xfrm>
        </p:spPr>
        <p:txBody>
          <a:bodyPr anchor="b"/>
          <a:lstStyle>
            <a:lvl1pPr algn="ctr">
              <a:defRPr sz="4500"/>
            </a:lvl1pPr>
          </a:lstStyle>
          <a:p>
            <a:r>
              <a:rPr kumimoji="1" lang="ja-JP" altLang="en-US"/>
              <a:t>マスター タイトルの書式設定</a:t>
            </a:r>
          </a:p>
        </p:txBody>
      </p:sp>
      <p:sp>
        <p:nvSpPr>
          <p:cNvPr id="3" name="サブタイトル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A14925DE-ACBF-433E-AFBF-1781B88BD6B2}" type="datetime1">
              <a:rPr lang="en-US" altLang="ja-JP" smtClean="0"/>
              <a:t>12/21/2017</a:t>
            </a:fld>
            <a:endParaRPr lang="en-US" dirty="0"/>
          </a:p>
        </p:txBody>
      </p:sp>
      <p:sp>
        <p:nvSpPr>
          <p:cNvPr id="5" name="フッター プレースホルダー 4"/>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800125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C075837-8305-47F1-8A69-322FBD6CF692}" type="datetime1">
              <a:rPr lang="en-US" altLang="ja-JP" smtClean="0"/>
              <a:t>12/21/2017</a:t>
            </a:fld>
            <a:endParaRPr lang="en-US" dirty="0"/>
          </a:p>
        </p:txBody>
      </p:sp>
      <p:sp>
        <p:nvSpPr>
          <p:cNvPr id="5" name="フッター プレースホルダー 4"/>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3621123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43675" y="365125"/>
            <a:ext cx="1971675" cy="5811838"/>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28650" y="365125"/>
            <a:ext cx="5800725"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21E4EF5E-BF36-49BD-BB90-FDC8061F0B90}" type="datetime1">
              <a:rPr lang="en-US" altLang="ja-JP" smtClean="0"/>
              <a:t>12/21/2017</a:t>
            </a:fld>
            <a:endParaRPr lang="en-US" dirty="0"/>
          </a:p>
        </p:txBody>
      </p:sp>
      <p:sp>
        <p:nvSpPr>
          <p:cNvPr id="5" name="フッター プレースホルダー 4"/>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829021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AF730119-FDE9-4CCD-9A72-6F185013D2FB}" type="datetime1">
              <a:rPr lang="en-US" altLang="ja-JP" smtClean="0"/>
              <a:t>12/21/2017</a:t>
            </a:fld>
            <a:endParaRPr lang="en-US" dirty="0"/>
          </a:p>
        </p:txBody>
      </p:sp>
      <p:sp>
        <p:nvSpPr>
          <p:cNvPr id="5" name="フッター プレースホルダー 4"/>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637009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623888" y="1709739"/>
            <a:ext cx="7886700" cy="2852737"/>
          </a:xfrm>
        </p:spPr>
        <p:txBody>
          <a:bodyPr anchor="b"/>
          <a:lstStyle>
            <a:lvl1pPr>
              <a:defRPr sz="45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8B71488A-BE35-41D3-ADFD-93C259B0088D}" type="datetime1">
              <a:rPr lang="en-US" altLang="ja-JP" smtClean="0"/>
              <a:t>12/21/2017</a:t>
            </a:fld>
            <a:endParaRPr lang="en-US" dirty="0"/>
          </a:p>
        </p:txBody>
      </p:sp>
      <p:sp>
        <p:nvSpPr>
          <p:cNvPr id="5" name="フッター プレースホルダー 4"/>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6" name="スライド番号プレースホルダー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2253689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286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4629150" y="1825625"/>
            <a:ext cx="38862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EF153F2F-CA47-4CE7-A988-DFFC5739BA82}" type="datetime1">
              <a:rPr lang="en-US" altLang="ja-JP" smtClean="0"/>
              <a:t>12/21/2017</a:t>
            </a:fld>
            <a:endParaRPr lang="en-US" dirty="0"/>
          </a:p>
        </p:txBody>
      </p:sp>
      <p:sp>
        <p:nvSpPr>
          <p:cNvPr id="6" name="フッター プレースホルダー 5"/>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7531439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365126"/>
            <a:ext cx="7886700" cy="1325563"/>
          </a:xfrm>
        </p:spPr>
        <p:txBody>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29842" y="2505075"/>
            <a:ext cx="3868340"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4629150" y="2505075"/>
            <a:ext cx="3887391"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F95028F0-BA46-4E76-AE0D-F78A261D069B}" type="datetime1">
              <a:rPr lang="en-US" altLang="ja-JP" smtClean="0"/>
              <a:t>12/21/2017</a:t>
            </a:fld>
            <a:endParaRPr lang="en-US" dirty="0"/>
          </a:p>
        </p:txBody>
      </p:sp>
      <p:sp>
        <p:nvSpPr>
          <p:cNvPr id="8" name="フッター プレースホルダー 7"/>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9" name="スライド番号プレースホルダー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011885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E571772E-5A3C-4064-B818-E8572B41B4DF}" type="datetime1">
              <a:rPr lang="en-US" altLang="ja-JP" smtClean="0"/>
              <a:t>12/21/2017</a:t>
            </a:fld>
            <a:endParaRPr lang="en-US" dirty="0"/>
          </a:p>
        </p:txBody>
      </p:sp>
      <p:sp>
        <p:nvSpPr>
          <p:cNvPr id="4" name="フッター プレースホルダー 3"/>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5" name="スライド番号プレースホルダー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390409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3BE19FD-9C52-4A3E-9EC3-5658CCD61F86}" type="datetime1">
              <a:rPr lang="en-US" altLang="ja-JP" smtClean="0"/>
              <a:t>12/21/2017</a:t>
            </a:fld>
            <a:endParaRPr lang="en-US" dirty="0"/>
          </a:p>
        </p:txBody>
      </p:sp>
      <p:sp>
        <p:nvSpPr>
          <p:cNvPr id="3" name="フッター プレースホルダー 2"/>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4" name="スライド番号プレースホルダー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76083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コンテンツ プレースホルダー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2E64F4F0-51F5-46A6-A45B-55EB7D1752D7}" type="datetime1">
              <a:rPr lang="en-US" altLang="ja-JP" smtClean="0"/>
              <a:t>12/21/2017</a:t>
            </a:fld>
            <a:endParaRPr lang="en-US" dirty="0"/>
          </a:p>
        </p:txBody>
      </p:sp>
      <p:sp>
        <p:nvSpPr>
          <p:cNvPr id="6" name="フッター プレースホルダー 5"/>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41001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629841" y="457200"/>
            <a:ext cx="2949178" cy="1600200"/>
          </a:xfrm>
        </p:spPr>
        <p:txBody>
          <a:bodyPr anchor="b"/>
          <a:lstStyle>
            <a:lvl1pPr>
              <a:defRPr sz="2400"/>
            </a:lvl1pPr>
          </a:lstStyle>
          <a:p>
            <a:r>
              <a:rPr kumimoji="1" lang="ja-JP" altLang="en-US"/>
              <a:t>マスター タイトルの書式設定</a:t>
            </a:r>
          </a:p>
        </p:txBody>
      </p:sp>
      <p:sp>
        <p:nvSpPr>
          <p:cNvPr id="3" name="図プレースホルダー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kumimoji="1" lang="ja-JP" altLang="en-US"/>
          </a:p>
        </p:txBody>
      </p:sp>
      <p:sp>
        <p:nvSpPr>
          <p:cNvPr id="4" name="テキスト プレースホルダー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D9C6337E-8C2F-492C-8550-99F9FFB0E0A8}" type="datetime1">
              <a:rPr lang="en-US" altLang="ja-JP" smtClean="0"/>
              <a:t>12/21/2017</a:t>
            </a:fld>
            <a:endParaRPr lang="en-US" dirty="0"/>
          </a:p>
        </p:txBody>
      </p:sp>
      <p:sp>
        <p:nvSpPr>
          <p:cNvPr id="6" name="フッター プレースホルダー 5"/>
          <p:cNvSpPr>
            <a:spLocks noGrp="1"/>
          </p:cNvSpPr>
          <p:nvPr>
            <p:ph type="ftr" sz="quarter" idx="11"/>
          </p:nvPr>
        </p:nvSpPr>
        <p:spPr/>
        <p:txBody>
          <a:bodyPr/>
          <a:lstStyle/>
          <a:p>
            <a:r>
              <a:rPr lang="en-US" altLang="ja-JP"/>
              <a:t>Research on the electricity consumption of HEMS house in zero carbon advanced district . Jono</a:t>
            </a:r>
            <a:endParaRPr lang="en-US" dirty="0"/>
          </a:p>
        </p:txBody>
      </p:sp>
      <p:sp>
        <p:nvSpPr>
          <p:cNvPr id="7" name="スライド番号プレースホルダー 6"/>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898628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DF6C7339-F58B-4F76-8C9C-FBC3FA5F6304}" type="datetime1">
              <a:rPr lang="en-US" altLang="ja-JP" smtClean="0"/>
              <a:t>12/21/2017</a:t>
            </a:fld>
            <a:endParaRPr lang="en-US" dirty="0"/>
          </a:p>
        </p:txBody>
      </p:sp>
      <p:sp>
        <p:nvSpPr>
          <p:cNvPr id="5" name="フッター プレースホルダー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ltLang="ja-JP"/>
              <a:t>Research on the electricity consumption of HEMS house in zero carbon advanced district . Jono</a:t>
            </a:r>
            <a:endParaRPr lang="en-US" dirty="0"/>
          </a:p>
        </p:txBody>
      </p:sp>
      <p:sp>
        <p:nvSpPr>
          <p:cNvPr id="6" name="スライド番号プレースホルダー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840290333"/>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Lst>
  <p:hf sldNum="0" hdr="0" dt="0"/>
  <p:txStyles>
    <p:titleStyle>
      <a:lvl1pPr algn="l" defTabSz="685800" rtl="0" eaLnBrk="1" latinLnBrk="0" hangingPunct="1">
        <a:lnSpc>
          <a:spcPct val="90000"/>
        </a:lnSpc>
        <a:spcBef>
          <a:spcPct val="0"/>
        </a:spcBef>
        <a:buNone/>
        <a:defRPr kumimoji="1"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kumimoji="1"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kumimoji="1"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kumimoji="1"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kumimoji="1" sz="1350" kern="1200">
          <a:solidFill>
            <a:schemeClr val="tx1"/>
          </a:solidFill>
          <a:latin typeface="+mn-lt"/>
          <a:ea typeface="+mn-ea"/>
          <a:cs typeface="+mn-cs"/>
        </a:defRPr>
      </a:lvl9pPr>
    </p:bodyStyle>
    <p:otherStyle>
      <a:defPPr>
        <a:defRPr lang="ja-JP"/>
      </a:defPPr>
      <a:lvl1pPr marL="0" algn="l" defTabSz="685800" rtl="0" eaLnBrk="1" latinLnBrk="0" hangingPunct="1">
        <a:defRPr kumimoji="1" sz="1350" kern="1200">
          <a:solidFill>
            <a:schemeClr val="tx1"/>
          </a:solidFill>
          <a:latin typeface="+mn-lt"/>
          <a:ea typeface="+mn-ea"/>
          <a:cs typeface="+mn-cs"/>
        </a:defRPr>
      </a:lvl1pPr>
      <a:lvl2pPr marL="342900" algn="l" defTabSz="685800" rtl="0" eaLnBrk="1" latinLnBrk="0" hangingPunct="1">
        <a:defRPr kumimoji="1" sz="1350" kern="1200">
          <a:solidFill>
            <a:schemeClr val="tx1"/>
          </a:solidFill>
          <a:latin typeface="+mn-lt"/>
          <a:ea typeface="+mn-ea"/>
          <a:cs typeface="+mn-cs"/>
        </a:defRPr>
      </a:lvl2pPr>
      <a:lvl3pPr marL="685800" algn="l" defTabSz="685800" rtl="0" eaLnBrk="1" latinLnBrk="0" hangingPunct="1">
        <a:defRPr kumimoji="1" sz="1350" kern="1200">
          <a:solidFill>
            <a:schemeClr val="tx1"/>
          </a:solidFill>
          <a:latin typeface="+mn-lt"/>
          <a:ea typeface="+mn-ea"/>
          <a:cs typeface="+mn-cs"/>
        </a:defRPr>
      </a:lvl3pPr>
      <a:lvl4pPr marL="1028700" algn="l" defTabSz="685800" rtl="0" eaLnBrk="1" latinLnBrk="0" hangingPunct="1">
        <a:defRPr kumimoji="1" sz="1350" kern="1200">
          <a:solidFill>
            <a:schemeClr val="tx1"/>
          </a:solidFill>
          <a:latin typeface="+mn-lt"/>
          <a:ea typeface="+mn-ea"/>
          <a:cs typeface="+mn-cs"/>
        </a:defRPr>
      </a:lvl4pPr>
      <a:lvl5pPr marL="1371600" algn="l" defTabSz="685800" rtl="0" eaLnBrk="1" latinLnBrk="0" hangingPunct="1">
        <a:defRPr kumimoji="1" sz="1350" kern="1200">
          <a:solidFill>
            <a:schemeClr val="tx1"/>
          </a:solidFill>
          <a:latin typeface="+mn-lt"/>
          <a:ea typeface="+mn-ea"/>
          <a:cs typeface="+mn-cs"/>
        </a:defRPr>
      </a:lvl5pPr>
      <a:lvl6pPr marL="1714500" algn="l" defTabSz="685800" rtl="0" eaLnBrk="1" latinLnBrk="0" hangingPunct="1">
        <a:defRPr kumimoji="1" sz="1350" kern="1200">
          <a:solidFill>
            <a:schemeClr val="tx1"/>
          </a:solidFill>
          <a:latin typeface="+mn-lt"/>
          <a:ea typeface="+mn-ea"/>
          <a:cs typeface="+mn-cs"/>
        </a:defRPr>
      </a:lvl6pPr>
      <a:lvl7pPr marL="2057400" algn="l" defTabSz="685800" rtl="0" eaLnBrk="1" latinLnBrk="0" hangingPunct="1">
        <a:defRPr kumimoji="1" sz="1350" kern="1200">
          <a:solidFill>
            <a:schemeClr val="tx1"/>
          </a:solidFill>
          <a:latin typeface="+mn-lt"/>
          <a:ea typeface="+mn-ea"/>
          <a:cs typeface="+mn-cs"/>
        </a:defRPr>
      </a:lvl7pPr>
      <a:lvl8pPr marL="2400300" algn="l" defTabSz="685800" rtl="0" eaLnBrk="1" latinLnBrk="0" hangingPunct="1">
        <a:defRPr kumimoji="1" sz="1350" kern="1200">
          <a:solidFill>
            <a:schemeClr val="tx1"/>
          </a:solidFill>
          <a:latin typeface="+mn-lt"/>
          <a:ea typeface="+mn-ea"/>
          <a:cs typeface="+mn-cs"/>
        </a:defRPr>
      </a:lvl8pPr>
      <a:lvl9pPr marL="2743200" algn="l" defTabSz="685800" rtl="0" eaLnBrk="1" latinLnBrk="0" hangingPunct="1">
        <a:defRPr kumimoji="1"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1.jp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9.emf"/><Relationship Id="rId4" Type="http://schemas.openxmlformats.org/officeDocument/2006/relationships/image" Target="../media/image8.emf"/></Relationships>
</file>

<file path=ppt/slides/_rels/slide7.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8831" y="2390274"/>
            <a:ext cx="7526338" cy="1387518"/>
          </a:xfrm>
        </p:spPr>
        <p:txBody>
          <a:bodyPr/>
          <a:lstStyle/>
          <a:p>
            <a:pPr algn="ctr"/>
            <a:r>
              <a:rPr kumimoji="1" lang="ja-JP" altLang="en-US" sz="3600" dirty="0"/>
              <a:t>ゼロカーボン技術を導入した住宅の</a:t>
            </a:r>
            <a:br>
              <a:rPr kumimoji="1" lang="en-US" altLang="ja-JP" sz="3600" dirty="0"/>
            </a:br>
            <a:r>
              <a:rPr kumimoji="1" lang="ja-JP" altLang="en-US" sz="3600" dirty="0"/>
              <a:t>電力利用状況に関する研究</a:t>
            </a:r>
          </a:p>
        </p:txBody>
      </p:sp>
      <p:sp>
        <p:nvSpPr>
          <p:cNvPr id="3" name="サブタイトル 2"/>
          <p:cNvSpPr>
            <a:spLocks noGrp="1"/>
          </p:cNvSpPr>
          <p:nvPr>
            <p:ph type="subTitle" idx="1"/>
          </p:nvPr>
        </p:nvSpPr>
        <p:spPr>
          <a:xfrm>
            <a:off x="3439737" y="5441267"/>
            <a:ext cx="5495716" cy="1023701"/>
          </a:xfrm>
        </p:spPr>
        <p:txBody>
          <a:bodyPr/>
          <a:lstStyle/>
          <a:p>
            <a:pPr algn="r"/>
            <a:r>
              <a:rPr lang="ja-JP" altLang="en-US" dirty="0"/>
              <a:t>北九州市立大学　国際環境工学部建築デザイン学科</a:t>
            </a:r>
            <a:endParaRPr lang="en-US" altLang="ja-JP" dirty="0"/>
          </a:p>
          <a:p>
            <a:pPr algn="r"/>
            <a:r>
              <a:rPr kumimoji="1" lang="ja-JP" altLang="en-US" dirty="0"/>
              <a:t>高研究室　久池井美香</a:t>
            </a:r>
          </a:p>
        </p:txBody>
      </p:sp>
    </p:spTree>
    <p:extLst>
      <p:ext uri="{BB962C8B-B14F-4D97-AF65-F5344CB8AC3E}">
        <p14:creationId xmlns:p14="http://schemas.microsoft.com/office/powerpoint/2010/main" val="11876920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グラフ 8"/>
          <p:cNvGraphicFramePr>
            <a:graphicFrameLocks/>
          </p:cNvGraphicFramePr>
          <p:nvPr>
            <p:extLst>
              <p:ext uri="{D42A27DB-BD31-4B8C-83A1-F6EECF244321}">
                <p14:modId xmlns:p14="http://schemas.microsoft.com/office/powerpoint/2010/main" val="2707527535"/>
              </p:ext>
            </p:extLst>
          </p:nvPr>
        </p:nvGraphicFramePr>
        <p:xfrm>
          <a:off x="776287" y="1219728"/>
          <a:ext cx="7591425" cy="4093251"/>
        </p:xfrm>
        <a:graphic>
          <a:graphicData uri="http://schemas.openxmlformats.org/drawingml/2006/chart">
            <c:chart xmlns:c="http://schemas.openxmlformats.org/drawingml/2006/chart" xmlns:r="http://schemas.openxmlformats.org/officeDocument/2006/relationships" r:id="rId3"/>
          </a:graphicData>
        </a:graphic>
      </p:graphicFrame>
      <p:sp>
        <p:nvSpPr>
          <p:cNvPr id="8"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10" name="正方形/長方形 9"/>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12" name="直線コネクタ 11"/>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13" name="直線コネクタ 12"/>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sp>
        <p:nvSpPr>
          <p:cNvPr id="14" name="タイトル 1"/>
          <p:cNvSpPr>
            <a:spLocks noGrp="1"/>
          </p:cNvSpPr>
          <p:nvPr>
            <p:ph type="title"/>
          </p:nvPr>
        </p:nvSpPr>
        <p:spPr>
          <a:xfrm>
            <a:off x="441219" y="263314"/>
            <a:ext cx="2984561" cy="611745"/>
          </a:xfrm>
        </p:spPr>
        <p:txBody>
          <a:bodyPr>
            <a:normAutofit/>
          </a:bodyPr>
          <a:lstStyle/>
          <a:p>
            <a:r>
              <a:rPr lang="ja-JP" altLang="en-US" sz="2400" b="1" dirty="0">
                <a:latin typeface="ＭＳ 明朝" panose="02020609040205080304" pitchFamily="17" charset="-128"/>
                <a:ea typeface="ＭＳ 明朝" panose="02020609040205080304" pitchFamily="17" charset="-128"/>
              </a:rPr>
              <a:t>電力と価格</a:t>
            </a:r>
          </a:p>
        </p:txBody>
      </p:sp>
      <p:sp>
        <p:nvSpPr>
          <p:cNvPr id="11" name="テキスト ボックス 10"/>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15" name="グループ化 14"/>
          <p:cNvGrpSpPr/>
          <p:nvPr/>
        </p:nvGrpSpPr>
        <p:grpSpPr>
          <a:xfrm>
            <a:off x="8573416" y="311985"/>
            <a:ext cx="506546" cy="560860"/>
            <a:chOff x="8573416" y="311985"/>
            <a:chExt cx="506546" cy="560860"/>
          </a:xfrm>
        </p:grpSpPr>
        <p:sp>
          <p:nvSpPr>
            <p:cNvPr id="16" name="ひし形 15"/>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17" name="テキスト ボックス 16"/>
            <p:cNvSpPr txBox="1"/>
            <p:nvPr/>
          </p:nvSpPr>
          <p:spPr>
            <a:xfrm>
              <a:off x="8617337" y="401139"/>
              <a:ext cx="418704" cy="369332"/>
            </a:xfrm>
            <a:prstGeom prst="rect">
              <a:avLst/>
            </a:prstGeom>
            <a:noFill/>
          </p:spPr>
          <p:txBody>
            <a:bodyPr wrap="none" rtlCol="0">
              <a:spAutoFit/>
            </a:bodyPr>
            <a:lstStyle/>
            <a:p>
              <a:r>
                <a:rPr kumimoji="1" lang="en-US" altLang="ja-JP" dirty="0">
                  <a:solidFill>
                    <a:schemeClr val="bg1">
                      <a:lumMod val="75000"/>
                    </a:schemeClr>
                  </a:solidFill>
                </a:rPr>
                <a:t>11</a:t>
              </a:r>
              <a:endParaRPr kumimoji="1" lang="ja-JP" altLang="en-US" dirty="0">
                <a:solidFill>
                  <a:schemeClr val="bg1">
                    <a:lumMod val="75000"/>
                  </a:schemeClr>
                </a:solidFill>
              </a:endParaRPr>
            </a:p>
          </p:txBody>
        </p:sp>
      </p:grpSp>
      <p:sp>
        <p:nvSpPr>
          <p:cNvPr id="18" name="テキスト ボックス 17"/>
          <p:cNvSpPr txBox="1"/>
          <p:nvPr/>
        </p:nvSpPr>
        <p:spPr>
          <a:xfrm>
            <a:off x="941008" y="5369271"/>
            <a:ext cx="7400511" cy="1015663"/>
          </a:xfrm>
          <a:prstGeom prst="rect">
            <a:avLst/>
          </a:prstGeom>
          <a:noFill/>
        </p:spPr>
        <p:txBody>
          <a:bodyPr wrap="square" rtlCol="0">
            <a:spAutoFit/>
          </a:bodyPr>
          <a:lstStyle/>
          <a:p>
            <a:r>
              <a:rPr kumimoji="1" lang="ja-JP" altLang="en-US" sz="2000" dirty="0"/>
              <a:t>◎</a:t>
            </a:r>
            <a:r>
              <a:rPr lang="ja-JP" altLang="ja-JP" sz="2000" dirty="0"/>
              <a:t>電気料金が高い午前</a:t>
            </a:r>
            <a:r>
              <a:rPr lang="en-US" altLang="ja-JP" sz="2000" dirty="0"/>
              <a:t>8</a:t>
            </a:r>
            <a:r>
              <a:rPr lang="ja-JP" altLang="ja-JP" sz="2000" dirty="0"/>
              <a:t>時～午後</a:t>
            </a:r>
            <a:r>
              <a:rPr lang="en-US" altLang="ja-JP" sz="2000" dirty="0"/>
              <a:t>6</a:t>
            </a:r>
            <a:r>
              <a:rPr lang="ja-JP" altLang="ja-JP" sz="2000" dirty="0"/>
              <a:t>時の間に太陽光発電が高くなっている</a:t>
            </a:r>
            <a:endParaRPr lang="en-US" altLang="ja-JP" sz="2000" dirty="0"/>
          </a:p>
          <a:p>
            <a:r>
              <a:rPr lang="ja-JP" altLang="en-US" sz="2000" dirty="0"/>
              <a:t>⇒</a:t>
            </a:r>
            <a:r>
              <a:rPr lang="ja-JP" altLang="ja-JP" sz="2000" dirty="0"/>
              <a:t>電力を高額で買うことなく</a:t>
            </a:r>
            <a:r>
              <a:rPr lang="ja-JP" altLang="en-US" sz="2000" dirty="0"/>
              <a:t>、</a:t>
            </a:r>
            <a:r>
              <a:rPr lang="ja-JP" altLang="ja-JP" sz="2000" dirty="0"/>
              <a:t>電気料金を節約できている</a:t>
            </a:r>
            <a:endParaRPr kumimoji="1" lang="en-US" altLang="ja-JP" sz="2000" dirty="0"/>
          </a:p>
        </p:txBody>
      </p:sp>
      <p:sp>
        <p:nvSpPr>
          <p:cNvPr id="2" name="テキスト ボックス 1"/>
          <p:cNvSpPr txBox="1"/>
          <p:nvPr/>
        </p:nvSpPr>
        <p:spPr>
          <a:xfrm>
            <a:off x="5781283" y="1695995"/>
            <a:ext cx="1111202" cy="461665"/>
          </a:xfrm>
          <a:prstGeom prst="rect">
            <a:avLst/>
          </a:prstGeom>
          <a:noFill/>
        </p:spPr>
        <p:txBody>
          <a:bodyPr wrap="none" rtlCol="0">
            <a:spAutoFit/>
          </a:bodyPr>
          <a:lstStyle/>
          <a:p>
            <a:r>
              <a:rPr kumimoji="1" lang="en-US" altLang="ja-JP" sz="2400" dirty="0"/>
              <a:t>8</a:t>
            </a:r>
            <a:r>
              <a:rPr kumimoji="1" lang="ja-JP" altLang="en-US" sz="2400" dirty="0"/>
              <a:t>月</a:t>
            </a:r>
            <a:r>
              <a:rPr kumimoji="1" lang="en-US" altLang="ja-JP" sz="2400" dirty="0"/>
              <a:t>2</a:t>
            </a:r>
            <a:r>
              <a:rPr kumimoji="1" lang="ja-JP" altLang="en-US" sz="2400" dirty="0"/>
              <a:t>日</a:t>
            </a:r>
          </a:p>
        </p:txBody>
      </p:sp>
    </p:spTree>
    <p:extLst>
      <p:ext uri="{BB962C8B-B14F-4D97-AF65-F5344CB8AC3E}">
        <p14:creationId xmlns:p14="http://schemas.microsoft.com/office/powerpoint/2010/main" val="3091778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42" name="正方形/長方形 41"/>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44" name="直線コネクタ 43"/>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45" name="直線コネクタ 44"/>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sp>
        <p:nvSpPr>
          <p:cNvPr id="46" name="タイトル 1"/>
          <p:cNvSpPr>
            <a:spLocks noGrp="1"/>
          </p:cNvSpPr>
          <p:nvPr>
            <p:ph type="title"/>
          </p:nvPr>
        </p:nvSpPr>
        <p:spPr>
          <a:xfrm>
            <a:off x="441219" y="263314"/>
            <a:ext cx="2984561" cy="611745"/>
          </a:xfrm>
        </p:spPr>
        <p:txBody>
          <a:bodyPr>
            <a:normAutofit/>
          </a:bodyPr>
          <a:lstStyle/>
          <a:p>
            <a:r>
              <a:rPr lang="ja-JP" altLang="en-US" sz="2400" b="1" dirty="0">
                <a:latin typeface="ＭＳ 明朝" panose="02020609040205080304" pitchFamily="17" charset="-128"/>
                <a:ea typeface="ＭＳ 明朝" panose="02020609040205080304" pitchFamily="17" charset="-128"/>
              </a:rPr>
              <a:t>電力コスト収支</a:t>
            </a:r>
          </a:p>
        </p:txBody>
      </p:sp>
      <p:grpSp>
        <p:nvGrpSpPr>
          <p:cNvPr id="3" name="グループ化 2"/>
          <p:cNvGrpSpPr/>
          <p:nvPr/>
        </p:nvGrpSpPr>
        <p:grpSpPr>
          <a:xfrm>
            <a:off x="939930" y="1179361"/>
            <a:ext cx="6839504" cy="3853368"/>
            <a:chOff x="982133" y="1446647"/>
            <a:chExt cx="6839504" cy="3963790"/>
          </a:xfrm>
        </p:grpSpPr>
        <p:sp>
          <p:nvSpPr>
            <p:cNvPr id="10" name="Freeform 6"/>
            <p:cNvSpPr>
              <a:spLocks noEditPoints="1"/>
            </p:cNvSpPr>
            <p:nvPr/>
          </p:nvSpPr>
          <p:spPr bwMode="auto">
            <a:xfrm>
              <a:off x="1874985" y="1570859"/>
              <a:ext cx="5918916" cy="3670300"/>
            </a:xfrm>
            <a:custGeom>
              <a:avLst/>
              <a:gdLst>
                <a:gd name="T0" fmla="*/ 0 w 3577"/>
                <a:gd name="T1" fmla="*/ 4 h 2312"/>
                <a:gd name="T2" fmla="*/ 0 w 3577"/>
                <a:gd name="T3" fmla="*/ 0 h 2312"/>
                <a:gd name="T4" fmla="*/ 4 w 3577"/>
                <a:gd name="T5" fmla="*/ 0 h 2312"/>
                <a:gd name="T6" fmla="*/ 3573 w 3577"/>
                <a:gd name="T7" fmla="*/ 0 h 2312"/>
                <a:gd name="T8" fmla="*/ 3576 w 3577"/>
                <a:gd name="T9" fmla="*/ 0 h 2312"/>
                <a:gd name="T10" fmla="*/ 3577 w 3577"/>
                <a:gd name="T11" fmla="*/ 4 h 2312"/>
                <a:gd name="T12" fmla="*/ 3577 w 3577"/>
                <a:gd name="T13" fmla="*/ 2308 h 2312"/>
                <a:gd name="T14" fmla="*/ 3576 w 3577"/>
                <a:gd name="T15" fmla="*/ 2311 h 2312"/>
                <a:gd name="T16" fmla="*/ 3573 w 3577"/>
                <a:gd name="T17" fmla="*/ 2312 h 2312"/>
                <a:gd name="T18" fmla="*/ 4 w 3577"/>
                <a:gd name="T19" fmla="*/ 2312 h 2312"/>
                <a:gd name="T20" fmla="*/ 0 w 3577"/>
                <a:gd name="T21" fmla="*/ 2311 h 2312"/>
                <a:gd name="T22" fmla="*/ 0 w 3577"/>
                <a:gd name="T23" fmla="*/ 2308 h 2312"/>
                <a:gd name="T24" fmla="*/ 0 w 3577"/>
                <a:gd name="T25" fmla="*/ 4 h 2312"/>
                <a:gd name="T26" fmla="*/ 9 w 3577"/>
                <a:gd name="T27" fmla="*/ 2308 h 2312"/>
                <a:gd name="T28" fmla="*/ 4 w 3577"/>
                <a:gd name="T29" fmla="*/ 2304 h 2312"/>
                <a:gd name="T30" fmla="*/ 3573 w 3577"/>
                <a:gd name="T31" fmla="*/ 2304 h 2312"/>
                <a:gd name="T32" fmla="*/ 3569 w 3577"/>
                <a:gd name="T33" fmla="*/ 2308 h 2312"/>
                <a:gd name="T34" fmla="*/ 3569 w 3577"/>
                <a:gd name="T35" fmla="*/ 4 h 2312"/>
                <a:gd name="T36" fmla="*/ 3573 w 3577"/>
                <a:gd name="T37" fmla="*/ 9 h 2312"/>
                <a:gd name="T38" fmla="*/ 4 w 3577"/>
                <a:gd name="T39" fmla="*/ 9 h 2312"/>
                <a:gd name="T40" fmla="*/ 9 w 3577"/>
                <a:gd name="T41" fmla="*/ 4 h 2312"/>
                <a:gd name="T42" fmla="*/ 9 w 3577"/>
                <a:gd name="T43" fmla="*/ 2308 h 2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577" h="2312">
                  <a:moveTo>
                    <a:pt x="0" y="4"/>
                  </a:moveTo>
                  <a:lnTo>
                    <a:pt x="0" y="0"/>
                  </a:lnTo>
                  <a:lnTo>
                    <a:pt x="4" y="0"/>
                  </a:lnTo>
                  <a:lnTo>
                    <a:pt x="3573" y="0"/>
                  </a:lnTo>
                  <a:lnTo>
                    <a:pt x="3576" y="0"/>
                  </a:lnTo>
                  <a:lnTo>
                    <a:pt x="3577" y="4"/>
                  </a:lnTo>
                  <a:lnTo>
                    <a:pt x="3577" y="2308"/>
                  </a:lnTo>
                  <a:lnTo>
                    <a:pt x="3576" y="2311"/>
                  </a:lnTo>
                  <a:lnTo>
                    <a:pt x="3573" y="2312"/>
                  </a:lnTo>
                  <a:lnTo>
                    <a:pt x="4" y="2312"/>
                  </a:lnTo>
                  <a:lnTo>
                    <a:pt x="0" y="2311"/>
                  </a:lnTo>
                  <a:lnTo>
                    <a:pt x="0" y="2308"/>
                  </a:lnTo>
                  <a:lnTo>
                    <a:pt x="0" y="4"/>
                  </a:lnTo>
                  <a:close/>
                  <a:moveTo>
                    <a:pt x="9" y="2308"/>
                  </a:moveTo>
                  <a:lnTo>
                    <a:pt x="4" y="2304"/>
                  </a:lnTo>
                  <a:lnTo>
                    <a:pt x="3573" y="2304"/>
                  </a:lnTo>
                  <a:lnTo>
                    <a:pt x="3569" y="2308"/>
                  </a:lnTo>
                  <a:lnTo>
                    <a:pt x="3569" y="4"/>
                  </a:lnTo>
                  <a:lnTo>
                    <a:pt x="3573" y="9"/>
                  </a:lnTo>
                  <a:lnTo>
                    <a:pt x="4" y="9"/>
                  </a:lnTo>
                  <a:lnTo>
                    <a:pt x="9" y="4"/>
                  </a:lnTo>
                  <a:lnTo>
                    <a:pt x="9" y="2308"/>
                  </a:lnTo>
                  <a:close/>
                </a:path>
              </a:pathLst>
            </a:custGeom>
            <a:solidFill>
              <a:srgbClr val="000000"/>
            </a:solidFill>
            <a:ln w="317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latin typeface="ＭＳ ゴシック" panose="020B0609070205080204" pitchFamily="49" charset="-128"/>
                <a:ea typeface="ＭＳ ゴシック" panose="020B0609070205080204" pitchFamily="49" charset="-128"/>
                <a:cs typeface="Arial" panose="020B0604020202020204" pitchFamily="34" charset="0"/>
              </a:endParaRPr>
            </a:p>
          </p:txBody>
        </p:sp>
        <p:sp>
          <p:nvSpPr>
            <p:cNvPr id="11" name="Rectangle 7"/>
            <p:cNvSpPr>
              <a:spLocks noChangeArrowheads="1"/>
            </p:cNvSpPr>
            <p:nvPr/>
          </p:nvSpPr>
          <p:spPr bwMode="auto">
            <a:xfrm>
              <a:off x="1881605" y="3839010"/>
              <a:ext cx="5905678" cy="12700"/>
            </a:xfrm>
            <a:prstGeom prst="rect">
              <a:avLst/>
            </a:prstGeom>
            <a:solidFill>
              <a:srgbClr val="000000"/>
            </a:solidFill>
            <a:ln w="1588">
              <a:solidFill>
                <a:srgbClr val="000000"/>
              </a:solidFill>
              <a:prstDash val="solid"/>
              <a:miter lim="800000"/>
              <a:headEnd/>
              <a:tailEnd/>
            </a:ln>
          </p:spPr>
          <p:txBody>
            <a:bodyPr vert="horz" wrap="square" lIns="91440" tIns="45720" rIns="91440" bIns="45720" numCol="1" anchor="t" anchorCtr="0" compatLnSpc="1">
              <a:prstTxWarp prst="textNoShape">
                <a:avLst/>
              </a:prstTxWarp>
            </a:bodyPr>
            <a:lstStyle/>
            <a:p>
              <a:endParaRPr lang="ja-JP" altLang="en-US">
                <a:latin typeface="ＭＳ ゴシック" panose="020B0609070205080204" pitchFamily="49" charset="-128"/>
                <a:ea typeface="ＭＳ ゴシック" panose="020B0609070205080204" pitchFamily="49" charset="-128"/>
                <a:cs typeface="Arial" panose="020B0604020202020204" pitchFamily="34" charset="0"/>
              </a:endParaRPr>
            </a:p>
          </p:txBody>
        </p:sp>
        <p:sp>
          <p:nvSpPr>
            <p:cNvPr id="12" name="Freeform 8"/>
            <p:cNvSpPr>
              <a:spLocks noEditPoints="1"/>
            </p:cNvSpPr>
            <p:nvPr/>
          </p:nvSpPr>
          <p:spPr bwMode="auto">
            <a:xfrm>
              <a:off x="1874986" y="3845360"/>
              <a:ext cx="5728623" cy="55563"/>
            </a:xfrm>
            <a:custGeom>
              <a:avLst/>
              <a:gdLst>
                <a:gd name="T0" fmla="*/ 9 w 3462"/>
                <a:gd name="T1" fmla="*/ 35 h 35"/>
                <a:gd name="T2" fmla="*/ 0 w 3462"/>
                <a:gd name="T3" fmla="*/ 0 h 35"/>
                <a:gd name="T4" fmla="*/ 239 w 3462"/>
                <a:gd name="T5" fmla="*/ 0 h 35"/>
                <a:gd name="T6" fmla="*/ 230 w 3462"/>
                <a:gd name="T7" fmla="*/ 35 h 35"/>
                <a:gd name="T8" fmla="*/ 239 w 3462"/>
                <a:gd name="T9" fmla="*/ 0 h 35"/>
                <a:gd name="T10" fmla="*/ 470 w 3462"/>
                <a:gd name="T11" fmla="*/ 35 h 35"/>
                <a:gd name="T12" fmla="*/ 461 w 3462"/>
                <a:gd name="T13" fmla="*/ 0 h 35"/>
                <a:gd name="T14" fmla="*/ 700 w 3462"/>
                <a:gd name="T15" fmla="*/ 0 h 35"/>
                <a:gd name="T16" fmla="*/ 691 w 3462"/>
                <a:gd name="T17" fmla="*/ 35 h 35"/>
                <a:gd name="T18" fmla="*/ 700 w 3462"/>
                <a:gd name="T19" fmla="*/ 0 h 35"/>
                <a:gd name="T20" fmla="*/ 929 w 3462"/>
                <a:gd name="T21" fmla="*/ 35 h 35"/>
                <a:gd name="T22" fmla="*/ 920 w 3462"/>
                <a:gd name="T23" fmla="*/ 0 h 35"/>
                <a:gd name="T24" fmla="*/ 1159 w 3462"/>
                <a:gd name="T25" fmla="*/ 0 h 35"/>
                <a:gd name="T26" fmla="*/ 1151 w 3462"/>
                <a:gd name="T27" fmla="*/ 35 h 35"/>
                <a:gd name="T28" fmla="*/ 1159 w 3462"/>
                <a:gd name="T29" fmla="*/ 0 h 35"/>
                <a:gd name="T30" fmla="*/ 1390 w 3462"/>
                <a:gd name="T31" fmla="*/ 35 h 35"/>
                <a:gd name="T32" fmla="*/ 1381 w 3462"/>
                <a:gd name="T33" fmla="*/ 0 h 35"/>
                <a:gd name="T34" fmla="*/ 1620 w 3462"/>
                <a:gd name="T35" fmla="*/ 0 h 35"/>
                <a:gd name="T36" fmla="*/ 1611 w 3462"/>
                <a:gd name="T37" fmla="*/ 35 h 35"/>
                <a:gd name="T38" fmla="*/ 1620 w 3462"/>
                <a:gd name="T39" fmla="*/ 0 h 35"/>
                <a:gd name="T40" fmla="*/ 1851 w 3462"/>
                <a:gd name="T41" fmla="*/ 35 h 35"/>
                <a:gd name="T42" fmla="*/ 1842 w 3462"/>
                <a:gd name="T43" fmla="*/ 0 h 35"/>
                <a:gd name="T44" fmla="*/ 2081 w 3462"/>
                <a:gd name="T45" fmla="*/ 0 h 35"/>
                <a:gd name="T46" fmla="*/ 2072 w 3462"/>
                <a:gd name="T47" fmla="*/ 35 h 35"/>
                <a:gd name="T48" fmla="*/ 2081 w 3462"/>
                <a:gd name="T49" fmla="*/ 0 h 35"/>
                <a:gd name="T50" fmla="*/ 2311 w 3462"/>
                <a:gd name="T51" fmla="*/ 35 h 35"/>
                <a:gd name="T52" fmla="*/ 2303 w 3462"/>
                <a:gd name="T53" fmla="*/ 0 h 35"/>
                <a:gd name="T54" fmla="*/ 2542 w 3462"/>
                <a:gd name="T55" fmla="*/ 0 h 35"/>
                <a:gd name="T56" fmla="*/ 2533 w 3462"/>
                <a:gd name="T57" fmla="*/ 35 h 35"/>
                <a:gd name="T58" fmla="*/ 2542 w 3462"/>
                <a:gd name="T59" fmla="*/ 0 h 35"/>
                <a:gd name="T60" fmla="*/ 2772 w 3462"/>
                <a:gd name="T61" fmla="*/ 35 h 35"/>
                <a:gd name="T62" fmla="*/ 2764 w 3462"/>
                <a:gd name="T63" fmla="*/ 0 h 35"/>
                <a:gd name="T64" fmla="*/ 3001 w 3462"/>
                <a:gd name="T65" fmla="*/ 0 h 35"/>
                <a:gd name="T66" fmla="*/ 2992 w 3462"/>
                <a:gd name="T67" fmla="*/ 35 h 35"/>
                <a:gd name="T68" fmla="*/ 3001 w 3462"/>
                <a:gd name="T69" fmla="*/ 0 h 35"/>
                <a:gd name="T70" fmla="*/ 3232 w 3462"/>
                <a:gd name="T71" fmla="*/ 35 h 35"/>
                <a:gd name="T72" fmla="*/ 3223 w 3462"/>
                <a:gd name="T73" fmla="*/ 0 h 35"/>
                <a:gd name="T74" fmla="*/ 3462 w 3462"/>
                <a:gd name="T75" fmla="*/ 0 h 35"/>
                <a:gd name="T76" fmla="*/ 3453 w 3462"/>
                <a:gd name="T77" fmla="*/ 35 h 35"/>
                <a:gd name="T78" fmla="*/ 3462 w 3462"/>
                <a:gd name="T7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462" h="35">
                  <a:moveTo>
                    <a:pt x="9" y="0"/>
                  </a:moveTo>
                  <a:lnTo>
                    <a:pt x="9" y="35"/>
                  </a:lnTo>
                  <a:lnTo>
                    <a:pt x="0" y="35"/>
                  </a:lnTo>
                  <a:lnTo>
                    <a:pt x="0" y="0"/>
                  </a:lnTo>
                  <a:lnTo>
                    <a:pt x="9" y="0"/>
                  </a:lnTo>
                  <a:close/>
                  <a:moveTo>
                    <a:pt x="239" y="0"/>
                  </a:moveTo>
                  <a:lnTo>
                    <a:pt x="239" y="35"/>
                  </a:lnTo>
                  <a:lnTo>
                    <a:pt x="230" y="35"/>
                  </a:lnTo>
                  <a:lnTo>
                    <a:pt x="230" y="0"/>
                  </a:lnTo>
                  <a:lnTo>
                    <a:pt x="239" y="0"/>
                  </a:lnTo>
                  <a:close/>
                  <a:moveTo>
                    <a:pt x="470" y="0"/>
                  </a:moveTo>
                  <a:lnTo>
                    <a:pt x="470" y="35"/>
                  </a:lnTo>
                  <a:lnTo>
                    <a:pt x="461" y="35"/>
                  </a:lnTo>
                  <a:lnTo>
                    <a:pt x="461" y="0"/>
                  </a:lnTo>
                  <a:lnTo>
                    <a:pt x="470" y="0"/>
                  </a:lnTo>
                  <a:close/>
                  <a:moveTo>
                    <a:pt x="700" y="0"/>
                  </a:moveTo>
                  <a:lnTo>
                    <a:pt x="700" y="35"/>
                  </a:lnTo>
                  <a:lnTo>
                    <a:pt x="691" y="35"/>
                  </a:lnTo>
                  <a:lnTo>
                    <a:pt x="691" y="0"/>
                  </a:lnTo>
                  <a:lnTo>
                    <a:pt x="700" y="0"/>
                  </a:lnTo>
                  <a:close/>
                  <a:moveTo>
                    <a:pt x="929" y="0"/>
                  </a:moveTo>
                  <a:lnTo>
                    <a:pt x="929" y="35"/>
                  </a:lnTo>
                  <a:lnTo>
                    <a:pt x="920" y="35"/>
                  </a:lnTo>
                  <a:lnTo>
                    <a:pt x="920" y="0"/>
                  </a:lnTo>
                  <a:lnTo>
                    <a:pt x="929" y="0"/>
                  </a:lnTo>
                  <a:close/>
                  <a:moveTo>
                    <a:pt x="1159" y="0"/>
                  </a:moveTo>
                  <a:lnTo>
                    <a:pt x="1159" y="35"/>
                  </a:lnTo>
                  <a:lnTo>
                    <a:pt x="1151" y="35"/>
                  </a:lnTo>
                  <a:lnTo>
                    <a:pt x="1151" y="0"/>
                  </a:lnTo>
                  <a:lnTo>
                    <a:pt x="1159" y="0"/>
                  </a:lnTo>
                  <a:close/>
                  <a:moveTo>
                    <a:pt x="1390" y="0"/>
                  </a:moveTo>
                  <a:lnTo>
                    <a:pt x="1390" y="35"/>
                  </a:lnTo>
                  <a:lnTo>
                    <a:pt x="1381" y="35"/>
                  </a:lnTo>
                  <a:lnTo>
                    <a:pt x="1381" y="0"/>
                  </a:lnTo>
                  <a:lnTo>
                    <a:pt x="1390" y="0"/>
                  </a:lnTo>
                  <a:close/>
                  <a:moveTo>
                    <a:pt x="1620" y="0"/>
                  </a:moveTo>
                  <a:lnTo>
                    <a:pt x="1620" y="35"/>
                  </a:lnTo>
                  <a:lnTo>
                    <a:pt x="1611" y="35"/>
                  </a:lnTo>
                  <a:lnTo>
                    <a:pt x="1611" y="0"/>
                  </a:lnTo>
                  <a:lnTo>
                    <a:pt x="1620" y="0"/>
                  </a:lnTo>
                  <a:close/>
                  <a:moveTo>
                    <a:pt x="1851" y="0"/>
                  </a:moveTo>
                  <a:lnTo>
                    <a:pt x="1851" y="35"/>
                  </a:lnTo>
                  <a:lnTo>
                    <a:pt x="1842" y="35"/>
                  </a:lnTo>
                  <a:lnTo>
                    <a:pt x="1842" y="0"/>
                  </a:lnTo>
                  <a:lnTo>
                    <a:pt x="1851" y="0"/>
                  </a:lnTo>
                  <a:close/>
                  <a:moveTo>
                    <a:pt x="2081" y="0"/>
                  </a:moveTo>
                  <a:lnTo>
                    <a:pt x="2081" y="35"/>
                  </a:lnTo>
                  <a:lnTo>
                    <a:pt x="2072" y="35"/>
                  </a:lnTo>
                  <a:lnTo>
                    <a:pt x="2072" y="0"/>
                  </a:lnTo>
                  <a:lnTo>
                    <a:pt x="2081" y="0"/>
                  </a:lnTo>
                  <a:close/>
                  <a:moveTo>
                    <a:pt x="2311" y="0"/>
                  </a:moveTo>
                  <a:lnTo>
                    <a:pt x="2311" y="35"/>
                  </a:lnTo>
                  <a:lnTo>
                    <a:pt x="2303" y="35"/>
                  </a:lnTo>
                  <a:lnTo>
                    <a:pt x="2303" y="0"/>
                  </a:lnTo>
                  <a:lnTo>
                    <a:pt x="2311" y="0"/>
                  </a:lnTo>
                  <a:close/>
                  <a:moveTo>
                    <a:pt x="2542" y="0"/>
                  </a:moveTo>
                  <a:lnTo>
                    <a:pt x="2542" y="35"/>
                  </a:lnTo>
                  <a:lnTo>
                    <a:pt x="2533" y="35"/>
                  </a:lnTo>
                  <a:lnTo>
                    <a:pt x="2533" y="0"/>
                  </a:lnTo>
                  <a:lnTo>
                    <a:pt x="2542" y="0"/>
                  </a:lnTo>
                  <a:close/>
                  <a:moveTo>
                    <a:pt x="2772" y="0"/>
                  </a:moveTo>
                  <a:lnTo>
                    <a:pt x="2772" y="35"/>
                  </a:lnTo>
                  <a:lnTo>
                    <a:pt x="2764" y="35"/>
                  </a:lnTo>
                  <a:lnTo>
                    <a:pt x="2764" y="0"/>
                  </a:lnTo>
                  <a:lnTo>
                    <a:pt x="2772" y="0"/>
                  </a:lnTo>
                  <a:close/>
                  <a:moveTo>
                    <a:pt x="3001" y="0"/>
                  </a:moveTo>
                  <a:lnTo>
                    <a:pt x="3001" y="35"/>
                  </a:lnTo>
                  <a:lnTo>
                    <a:pt x="2992" y="35"/>
                  </a:lnTo>
                  <a:lnTo>
                    <a:pt x="2992" y="0"/>
                  </a:lnTo>
                  <a:lnTo>
                    <a:pt x="3001" y="0"/>
                  </a:lnTo>
                  <a:close/>
                  <a:moveTo>
                    <a:pt x="3232" y="0"/>
                  </a:moveTo>
                  <a:lnTo>
                    <a:pt x="3232" y="35"/>
                  </a:lnTo>
                  <a:lnTo>
                    <a:pt x="3223" y="35"/>
                  </a:lnTo>
                  <a:lnTo>
                    <a:pt x="3223" y="0"/>
                  </a:lnTo>
                  <a:lnTo>
                    <a:pt x="3232" y="0"/>
                  </a:lnTo>
                  <a:close/>
                  <a:moveTo>
                    <a:pt x="3462" y="0"/>
                  </a:moveTo>
                  <a:lnTo>
                    <a:pt x="3462" y="35"/>
                  </a:lnTo>
                  <a:lnTo>
                    <a:pt x="3453" y="35"/>
                  </a:lnTo>
                  <a:lnTo>
                    <a:pt x="3453" y="0"/>
                  </a:lnTo>
                  <a:lnTo>
                    <a:pt x="3462" y="0"/>
                  </a:lnTo>
                  <a:close/>
                </a:path>
              </a:pathLst>
            </a:custGeom>
            <a:solidFill>
              <a:srgbClr val="000000"/>
            </a:solidFill>
            <a:ln w="1588">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latin typeface="ＭＳ ゴシック" panose="020B0609070205080204" pitchFamily="49" charset="-128"/>
                <a:ea typeface="ＭＳ ゴシック" panose="020B0609070205080204" pitchFamily="49" charset="-128"/>
                <a:cs typeface="Arial" panose="020B0604020202020204" pitchFamily="34" charset="0"/>
              </a:endParaRPr>
            </a:p>
          </p:txBody>
        </p:sp>
        <p:sp>
          <p:nvSpPr>
            <p:cNvPr id="13" name="Freeform 9"/>
            <p:cNvSpPr>
              <a:spLocks/>
            </p:cNvSpPr>
            <p:nvPr/>
          </p:nvSpPr>
          <p:spPr bwMode="auto">
            <a:xfrm>
              <a:off x="1956066" y="2081647"/>
              <a:ext cx="5756753" cy="2876550"/>
            </a:xfrm>
            <a:custGeom>
              <a:avLst/>
              <a:gdLst>
                <a:gd name="T0" fmla="*/ 125 w 3479"/>
                <a:gd name="T1" fmla="*/ 316 h 1812"/>
                <a:gd name="T2" fmla="*/ 232 w 3479"/>
                <a:gd name="T3" fmla="*/ 442 h 1812"/>
                <a:gd name="T4" fmla="*/ 367 w 3479"/>
                <a:gd name="T5" fmla="*/ 264 h 1812"/>
                <a:gd name="T6" fmla="*/ 576 w 3479"/>
                <a:gd name="T7" fmla="*/ 1020 h 1812"/>
                <a:gd name="T8" fmla="*/ 814 w 3479"/>
                <a:gd name="T9" fmla="*/ 633 h 1812"/>
                <a:gd name="T10" fmla="*/ 946 w 3479"/>
                <a:gd name="T11" fmla="*/ 1798 h 1812"/>
                <a:gd name="T12" fmla="*/ 1038 w 3479"/>
                <a:gd name="T13" fmla="*/ 234 h 1812"/>
                <a:gd name="T14" fmla="*/ 1056 w 3479"/>
                <a:gd name="T15" fmla="*/ 233 h 1812"/>
                <a:gd name="T16" fmla="*/ 1152 w 3479"/>
                <a:gd name="T17" fmla="*/ 691 h 1812"/>
                <a:gd name="T18" fmla="*/ 1391 w 3479"/>
                <a:gd name="T19" fmla="*/ 216 h 1812"/>
                <a:gd name="T20" fmla="*/ 1522 w 3479"/>
                <a:gd name="T21" fmla="*/ 1265 h 1812"/>
                <a:gd name="T22" fmla="*/ 1727 w 3479"/>
                <a:gd name="T23" fmla="*/ 11 h 1812"/>
                <a:gd name="T24" fmla="*/ 1738 w 3479"/>
                <a:gd name="T25" fmla="*/ 0 h 1812"/>
                <a:gd name="T26" fmla="*/ 1751 w 3479"/>
                <a:gd name="T27" fmla="*/ 10 h 1812"/>
                <a:gd name="T28" fmla="*/ 1961 w 3479"/>
                <a:gd name="T29" fmla="*/ 177 h 1812"/>
                <a:gd name="T30" fmla="*/ 2097 w 3479"/>
                <a:gd name="T31" fmla="*/ 503 h 1812"/>
                <a:gd name="T32" fmla="*/ 2196 w 3479"/>
                <a:gd name="T33" fmla="*/ 133 h 1812"/>
                <a:gd name="T34" fmla="*/ 2212 w 3479"/>
                <a:gd name="T35" fmla="*/ 141 h 1812"/>
                <a:gd name="T36" fmla="*/ 2418 w 3479"/>
                <a:gd name="T37" fmla="*/ 548 h 1812"/>
                <a:gd name="T38" fmla="*/ 2435 w 3479"/>
                <a:gd name="T39" fmla="*/ 539 h 1812"/>
                <a:gd name="T40" fmla="*/ 2558 w 3479"/>
                <a:gd name="T41" fmla="*/ 1159 h 1812"/>
                <a:gd name="T42" fmla="*/ 2766 w 3479"/>
                <a:gd name="T43" fmla="*/ 794 h 1812"/>
                <a:gd name="T44" fmla="*/ 2788 w 3479"/>
                <a:gd name="T45" fmla="*/ 799 h 1812"/>
                <a:gd name="T46" fmla="*/ 2994 w 3479"/>
                <a:gd name="T47" fmla="*/ 161 h 1812"/>
                <a:gd name="T48" fmla="*/ 3008 w 3479"/>
                <a:gd name="T49" fmla="*/ 154 h 1812"/>
                <a:gd name="T50" fmla="*/ 3132 w 3479"/>
                <a:gd name="T51" fmla="*/ 613 h 1812"/>
                <a:gd name="T52" fmla="*/ 3338 w 3479"/>
                <a:gd name="T53" fmla="*/ 403 h 1812"/>
                <a:gd name="T54" fmla="*/ 3462 w 3479"/>
                <a:gd name="T55" fmla="*/ 157 h 1812"/>
                <a:gd name="T56" fmla="*/ 3478 w 3479"/>
                <a:gd name="T57" fmla="*/ 165 h 1812"/>
                <a:gd name="T58" fmla="*/ 3363 w 3479"/>
                <a:gd name="T59" fmla="*/ 410 h 1812"/>
                <a:gd name="T60" fmla="*/ 3229 w 3479"/>
                <a:gd name="T61" fmla="*/ 861 h 1812"/>
                <a:gd name="T62" fmla="*/ 2992 w 3479"/>
                <a:gd name="T63" fmla="*/ 169 h 1812"/>
                <a:gd name="T64" fmla="*/ 2893 w 3479"/>
                <a:gd name="T65" fmla="*/ 1048 h 1812"/>
                <a:gd name="T66" fmla="*/ 2765 w 3479"/>
                <a:gd name="T67" fmla="*/ 810 h 1812"/>
                <a:gd name="T68" fmla="*/ 2558 w 3479"/>
                <a:gd name="T69" fmla="*/ 1167 h 1812"/>
                <a:gd name="T70" fmla="*/ 2533 w 3479"/>
                <a:gd name="T71" fmla="*/ 1163 h 1812"/>
                <a:gd name="T72" fmla="*/ 2326 w 3479"/>
                <a:gd name="T73" fmla="*/ 1033 h 1812"/>
                <a:gd name="T74" fmla="*/ 2310 w 3479"/>
                <a:gd name="T75" fmla="*/ 1038 h 1812"/>
                <a:gd name="T76" fmla="*/ 2187 w 3479"/>
                <a:gd name="T77" fmla="*/ 148 h 1812"/>
                <a:gd name="T78" fmla="*/ 2085 w 3479"/>
                <a:gd name="T79" fmla="*/ 521 h 1812"/>
                <a:gd name="T80" fmla="*/ 1982 w 3479"/>
                <a:gd name="T81" fmla="*/ 191 h 1812"/>
                <a:gd name="T82" fmla="*/ 1853 w 3479"/>
                <a:gd name="T83" fmla="*/ 561 h 1812"/>
                <a:gd name="T84" fmla="*/ 1727 w 3479"/>
                <a:gd name="T85" fmla="*/ 15 h 1812"/>
                <a:gd name="T86" fmla="*/ 1521 w 3479"/>
                <a:gd name="T87" fmla="*/ 1271 h 1812"/>
                <a:gd name="T88" fmla="*/ 1499 w 3479"/>
                <a:gd name="T89" fmla="*/ 1275 h 1812"/>
                <a:gd name="T90" fmla="*/ 1290 w 3479"/>
                <a:gd name="T91" fmla="*/ 486 h 1812"/>
                <a:gd name="T92" fmla="*/ 1155 w 3479"/>
                <a:gd name="T93" fmla="*/ 706 h 1812"/>
                <a:gd name="T94" fmla="*/ 946 w 3479"/>
                <a:gd name="T95" fmla="*/ 1799 h 1812"/>
                <a:gd name="T96" fmla="*/ 933 w 3479"/>
                <a:gd name="T97" fmla="*/ 1812 h 1812"/>
                <a:gd name="T98" fmla="*/ 920 w 3479"/>
                <a:gd name="T99" fmla="*/ 1801 h 1812"/>
                <a:gd name="T100" fmla="*/ 714 w 3479"/>
                <a:gd name="T101" fmla="*/ 774 h 1812"/>
                <a:gd name="T102" fmla="*/ 580 w 3479"/>
                <a:gd name="T103" fmla="*/ 1036 h 1812"/>
                <a:gd name="T104" fmla="*/ 369 w 3479"/>
                <a:gd name="T105" fmla="*/ 282 h 1812"/>
                <a:gd name="T106" fmla="*/ 239 w 3479"/>
                <a:gd name="T107" fmla="*/ 460 h 1812"/>
                <a:gd name="T108" fmla="*/ 24 w 3479"/>
                <a:gd name="T109" fmla="*/ 586 h 1812"/>
                <a:gd name="T110" fmla="*/ 7 w 3479"/>
                <a:gd name="T111" fmla="*/ 593 h 1812"/>
                <a:gd name="T112" fmla="*/ 0 w 3479"/>
                <a:gd name="T113" fmla="*/ 575 h 1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79" h="1812">
                  <a:moveTo>
                    <a:pt x="0" y="575"/>
                  </a:moveTo>
                  <a:lnTo>
                    <a:pt x="115" y="324"/>
                  </a:lnTo>
                  <a:lnTo>
                    <a:pt x="120" y="319"/>
                  </a:lnTo>
                  <a:lnTo>
                    <a:pt x="125" y="316"/>
                  </a:lnTo>
                  <a:lnTo>
                    <a:pt x="131" y="316"/>
                  </a:lnTo>
                  <a:lnTo>
                    <a:pt x="137" y="319"/>
                  </a:lnTo>
                  <a:lnTo>
                    <a:pt x="252" y="439"/>
                  </a:lnTo>
                  <a:lnTo>
                    <a:pt x="232" y="442"/>
                  </a:lnTo>
                  <a:lnTo>
                    <a:pt x="347" y="267"/>
                  </a:lnTo>
                  <a:lnTo>
                    <a:pt x="353" y="262"/>
                  </a:lnTo>
                  <a:lnTo>
                    <a:pt x="360" y="262"/>
                  </a:lnTo>
                  <a:lnTo>
                    <a:pt x="367" y="264"/>
                  </a:lnTo>
                  <a:lnTo>
                    <a:pt x="370" y="270"/>
                  </a:lnTo>
                  <a:lnTo>
                    <a:pt x="485" y="689"/>
                  </a:lnTo>
                  <a:lnTo>
                    <a:pt x="601" y="1022"/>
                  </a:lnTo>
                  <a:lnTo>
                    <a:pt x="576" y="1020"/>
                  </a:lnTo>
                  <a:lnTo>
                    <a:pt x="690" y="764"/>
                  </a:lnTo>
                  <a:lnTo>
                    <a:pt x="693" y="760"/>
                  </a:lnTo>
                  <a:lnTo>
                    <a:pt x="808" y="636"/>
                  </a:lnTo>
                  <a:lnTo>
                    <a:pt x="814" y="633"/>
                  </a:lnTo>
                  <a:lnTo>
                    <a:pt x="821" y="633"/>
                  </a:lnTo>
                  <a:lnTo>
                    <a:pt x="828" y="637"/>
                  </a:lnTo>
                  <a:lnTo>
                    <a:pt x="831" y="645"/>
                  </a:lnTo>
                  <a:lnTo>
                    <a:pt x="946" y="1798"/>
                  </a:lnTo>
                  <a:lnTo>
                    <a:pt x="920" y="1798"/>
                  </a:lnTo>
                  <a:lnTo>
                    <a:pt x="1035" y="243"/>
                  </a:lnTo>
                  <a:lnTo>
                    <a:pt x="1035" y="239"/>
                  </a:lnTo>
                  <a:lnTo>
                    <a:pt x="1038" y="234"/>
                  </a:lnTo>
                  <a:lnTo>
                    <a:pt x="1043" y="233"/>
                  </a:lnTo>
                  <a:lnTo>
                    <a:pt x="1047" y="231"/>
                  </a:lnTo>
                  <a:lnTo>
                    <a:pt x="1051" y="231"/>
                  </a:lnTo>
                  <a:lnTo>
                    <a:pt x="1056" y="233"/>
                  </a:lnTo>
                  <a:lnTo>
                    <a:pt x="1058" y="237"/>
                  </a:lnTo>
                  <a:lnTo>
                    <a:pt x="1060" y="240"/>
                  </a:lnTo>
                  <a:lnTo>
                    <a:pt x="1175" y="694"/>
                  </a:lnTo>
                  <a:lnTo>
                    <a:pt x="1152" y="691"/>
                  </a:lnTo>
                  <a:lnTo>
                    <a:pt x="1267" y="473"/>
                  </a:lnTo>
                  <a:lnTo>
                    <a:pt x="1381" y="223"/>
                  </a:lnTo>
                  <a:lnTo>
                    <a:pt x="1387" y="217"/>
                  </a:lnTo>
                  <a:lnTo>
                    <a:pt x="1391" y="216"/>
                  </a:lnTo>
                  <a:lnTo>
                    <a:pt x="1395" y="216"/>
                  </a:lnTo>
                  <a:lnTo>
                    <a:pt x="1403" y="218"/>
                  </a:lnTo>
                  <a:lnTo>
                    <a:pt x="1407" y="227"/>
                  </a:lnTo>
                  <a:lnTo>
                    <a:pt x="1522" y="1265"/>
                  </a:lnTo>
                  <a:lnTo>
                    <a:pt x="1496" y="1261"/>
                  </a:lnTo>
                  <a:lnTo>
                    <a:pt x="1611" y="973"/>
                  </a:lnTo>
                  <a:lnTo>
                    <a:pt x="1611" y="977"/>
                  </a:lnTo>
                  <a:lnTo>
                    <a:pt x="1727" y="11"/>
                  </a:lnTo>
                  <a:lnTo>
                    <a:pt x="1728" y="7"/>
                  </a:lnTo>
                  <a:lnTo>
                    <a:pt x="1731" y="2"/>
                  </a:lnTo>
                  <a:lnTo>
                    <a:pt x="1734" y="0"/>
                  </a:lnTo>
                  <a:lnTo>
                    <a:pt x="1738" y="0"/>
                  </a:lnTo>
                  <a:lnTo>
                    <a:pt x="1742" y="0"/>
                  </a:lnTo>
                  <a:lnTo>
                    <a:pt x="1747" y="2"/>
                  </a:lnTo>
                  <a:lnTo>
                    <a:pt x="1750" y="5"/>
                  </a:lnTo>
                  <a:lnTo>
                    <a:pt x="1751" y="10"/>
                  </a:lnTo>
                  <a:lnTo>
                    <a:pt x="1866" y="545"/>
                  </a:lnTo>
                  <a:lnTo>
                    <a:pt x="1842" y="544"/>
                  </a:lnTo>
                  <a:lnTo>
                    <a:pt x="1957" y="184"/>
                  </a:lnTo>
                  <a:lnTo>
                    <a:pt x="1961" y="177"/>
                  </a:lnTo>
                  <a:lnTo>
                    <a:pt x="1969" y="175"/>
                  </a:lnTo>
                  <a:lnTo>
                    <a:pt x="1977" y="177"/>
                  </a:lnTo>
                  <a:lnTo>
                    <a:pt x="1982" y="184"/>
                  </a:lnTo>
                  <a:lnTo>
                    <a:pt x="2097" y="503"/>
                  </a:lnTo>
                  <a:lnTo>
                    <a:pt x="2072" y="503"/>
                  </a:lnTo>
                  <a:lnTo>
                    <a:pt x="2187" y="142"/>
                  </a:lnTo>
                  <a:lnTo>
                    <a:pt x="2193" y="135"/>
                  </a:lnTo>
                  <a:lnTo>
                    <a:pt x="2196" y="133"/>
                  </a:lnTo>
                  <a:lnTo>
                    <a:pt x="2200" y="133"/>
                  </a:lnTo>
                  <a:lnTo>
                    <a:pt x="2205" y="135"/>
                  </a:lnTo>
                  <a:lnTo>
                    <a:pt x="2209" y="136"/>
                  </a:lnTo>
                  <a:lnTo>
                    <a:pt x="2212" y="141"/>
                  </a:lnTo>
                  <a:lnTo>
                    <a:pt x="2213" y="144"/>
                  </a:lnTo>
                  <a:lnTo>
                    <a:pt x="2329" y="1023"/>
                  </a:lnTo>
                  <a:lnTo>
                    <a:pt x="2303" y="1022"/>
                  </a:lnTo>
                  <a:lnTo>
                    <a:pt x="2418" y="548"/>
                  </a:lnTo>
                  <a:lnTo>
                    <a:pt x="2422" y="542"/>
                  </a:lnTo>
                  <a:lnTo>
                    <a:pt x="2427" y="539"/>
                  </a:lnTo>
                  <a:lnTo>
                    <a:pt x="2431" y="539"/>
                  </a:lnTo>
                  <a:lnTo>
                    <a:pt x="2435" y="539"/>
                  </a:lnTo>
                  <a:lnTo>
                    <a:pt x="2438" y="542"/>
                  </a:lnTo>
                  <a:lnTo>
                    <a:pt x="2441" y="545"/>
                  </a:lnTo>
                  <a:lnTo>
                    <a:pt x="2442" y="550"/>
                  </a:lnTo>
                  <a:lnTo>
                    <a:pt x="2558" y="1159"/>
                  </a:lnTo>
                  <a:lnTo>
                    <a:pt x="2535" y="1156"/>
                  </a:lnTo>
                  <a:lnTo>
                    <a:pt x="2650" y="922"/>
                  </a:lnTo>
                  <a:lnTo>
                    <a:pt x="2651" y="918"/>
                  </a:lnTo>
                  <a:lnTo>
                    <a:pt x="2766" y="794"/>
                  </a:lnTo>
                  <a:lnTo>
                    <a:pt x="2772" y="791"/>
                  </a:lnTo>
                  <a:lnTo>
                    <a:pt x="2778" y="791"/>
                  </a:lnTo>
                  <a:lnTo>
                    <a:pt x="2784" y="793"/>
                  </a:lnTo>
                  <a:lnTo>
                    <a:pt x="2788" y="799"/>
                  </a:lnTo>
                  <a:lnTo>
                    <a:pt x="2903" y="1030"/>
                  </a:lnTo>
                  <a:lnTo>
                    <a:pt x="2879" y="1033"/>
                  </a:lnTo>
                  <a:lnTo>
                    <a:pt x="2992" y="164"/>
                  </a:lnTo>
                  <a:lnTo>
                    <a:pt x="2994" y="161"/>
                  </a:lnTo>
                  <a:lnTo>
                    <a:pt x="2997" y="157"/>
                  </a:lnTo>
                  <a:lnTo>
                    <a:pt x="3000" y="154"/>
                  </a:lnTo>
                  <a:lnTo>
                    <a:pt x="3004" y="154"/>
                  </a:lnTo>
                  <a:lnTo>
                    <a:pt x="3008" y="154"/>
                  </a:lnTo>
                  <a:lnTo>
                    <a:pt x="3013" y="155"/>
                  </a:lnTo>
                  <a:lnTo>
                    <a:pt x="3015" y="159"/>
                  </a:lnTo>
                  <a:lnTo>
                    <a:pt x="3017" y="162"/>
                  </a:lnTo>
                  <a:lnTo>
                    <a:pt x="3132" y="613"/>
                  </a:lnTo>
                  <a:lnTo>
                    <a:pt x="3132" y="611"/>
                  </a:lnTo>
                  <a:lnTo>
                    <a:pt x="3247" y="843"/>
                  </a:lnTo>
                  <a:lnTo>
                    <a:pt x="3223" y="845"/>
                  </a:lnTo>
                  <a:lnTo>
                    <a:pt x="3338" y="403"/>
                  </a:lnTo>
                  <a:lnTo>
                    <a:pt x="3340" y="401"/>
                  </a:lnTo>
                  <a:lnTo>
                    <a:pt x="3455" y="164"/>
                  </a:lnTo>
                  <a:lnTo>
                    <a:pt x="3458" y="159"/>
                  </a:lnTo>
                  <a:lnTo>
                    <a:pt x="3462" y="157"/>
                  </a:lnTo>
                  <a:lnTo>
                    <a:pt x="3466" y="157"/>
                  </a:lnTo>
                  <a:lnTo>
                    <a:pt x="3472" y="158"/>
                  </a:lnTo>
                  <a:lnTo>
                    <a:pt x="3475" y="161"/>
                  </a:lnTo>
                  <a:lnTo>
                    <a:pt x="3478" y="165"/>
                  </a:lnTo>
                  <a:lnTo>
                    <a:pt x="3479" y="169"/>
                  </a:lnTo>
                  <a:lnTo>
                    <a:pt x="3478" y="175"/>
                  </a:lnTo>
                  <a:lnTo>
                    <a:pt x="3363" y="413"/>
                  </a:lnTo>
                  <a:lnTo>
                    <a:pt x="3363" y="410"/>
                  </a:lnTo>
                  <a:lnTo>
                    <a:pt x="3247" y="852"/>
                  </a:lnTo>
                  <a:lnTo>
                    <a:pt x="3244" y="859"/>
                  </a:lnTo>
                  <a:lnTo>
                    <a:pt x="3237" y="862"/>
                  </a:lnTo>
                  <a:lnTo>
                    <a:pt x="3229" y="861"/>
                  </a:lnTo>
                  <a:lnTo>
                    <a:pt x="3224" y="855"/>
                  </a:lnTo>
                  <a:lnTo>
                    <a:pt x="3109" y="623"/>
                  </a:lnTo>
                  <a:lnTo>
                    <a:pt x="3108" y="620"/>
                  </a:lnTo>
                  <a:lnTo>
                    <a:pt x="2992" y="169"/>
                  </a:lnTo>
                  <a:lnTo>
                    <a:pt x="3018" y="168"/>
                  </a:lnTo>
                  <a:lnTo>
                    <a:pt x="2905" y="1038"/>
                  </a:lnTo>
                  <a:lnTo>
                    <a:pt x="2900" y="1045"/>
                  </a:lnTo>
                  <a:lnTo>
                    <a:pt x="2893" y="1048"/>
                  </a:lnTo>
                  <a:lnTo>
                    <a:pt x="2889" y="1049"/>
                  </a:lnTo>
                  <a:lnTo>
                    <a:pt x="2886" y="1048"/>
                  </a:lnTo>
                  <a:lnTo>
                    <a:pt x="2880" y="1042"/>
                  </a:lnTo>
                  <a:lnTo>
                    <a:pt x="2765" y="810"/>
                  </a:lnTo>
                  <a:lnTo>
                    <a:pt x="2785" y="813"/>
                  </a:lnTo>
                  <a:lnTo>
                    <a:pt x="2670" y="937"/>
                  </a:lnTo>
                  <a:lnTo>
                    <a:pt x="2673" y="934"/>
                  </a:lnTo>
                  <a:lnTo>
                    <a:pt x="2558" y="1167"/>
                  </a:lnTo>
                  <a:lnTo>
                    <a:pt x="2552" y="1173"/>
                  </a:lnTo>
                  <a:lnTo>
                    <a:pt x="2543" y="1174"/>
                  </a:lnTo>
                  <a:lnTo>
                    <a:pt x="2536" y="1170"/>
                  </a:lnTo>
                  <a:lnTo>
                    <a:pt x="2533" y="1163"/>
                  </a:lnTo>
                  <a:lnTo>
                    <a:pt x="2418" y="554"/>
                  </a:lnTo>
                  <a:lnTo>
                    <a:pt x="2442" y="555"/>
                  </a:lnTo>
                  <a:lnTo>
                    <a:pt x="2327" y="1029"/>
                  </a:lnTo>
                  <a:lnTo>
                    <a:pt x="2326" y="1033"/>
                  </a:lnTo>
                  <a:lnTo>
                    <a:pt x="2323" y="1036"/>
                  </a:lnTo>
                  <a:lnTo>
                    <a:pt x="2319" y="1038"/>
                  </a:lnTo>
                  <a:lnTo>
                    <a:pt x="2314" y="1039"/>
                  </a:lnTo>
                  <a:lnTo>
                    <a:pt x="2310" y="1038"/>
                  </a:lnTo>
                  <a:lnTo>
                    <a:pt x="2307" y="1035"/>
                  </a:lnTo>
                  <a:lnTo>
                    <a:pt x="2304" y="1032"/>
                  </a:lnTo>
                  <a:lnTo>
                    <a:pt x="2303" y="1028"/>
                  </a:lnTo>
                  <a:lnTo>
                    <a:pt x="2187" y="148"/>
                  </a:lnTo>
                  <a:lnTo>
                    <a:pt x="2212" y="149"/>
                  </a:lnTo>
                  <a:lnTo>
                    <a:pt x="2097" y="511"/>
                  </a:lnTo>
                  <a:lnTo>
                    <a:pt x="2092" y="518"/>
                  </a:lnTo>
                  <a:lnTo>
                    <a:pt x="2085" y="521"/>
                  </a:lnTo>
                  <a:lnTo>
                    <a:pt x="2078" y="518"/>
                  </a:lnTo>
                  <a:lnTo>
                    <a:pt x="2072" y="512"/>
                  </a:lnTo>
                  <a:lnTo>
                    <a:pt x="1957" y="192"/>
                  </a:lnTo>
                  <a:lnTo>
                    <a:pt x="1982" y="191"/>
                  </a:lnTo>
                  <a:lnTo>
                    <a:pt x="1866" y="551"/>
                  </a:lnTo>
                  <a:lnTo>
                    <a:pt x="1862" y="558"/>
                  </a:lnTo>
                  <a:lnTo>
                    <a:pt x="1858" y="560"/>
                  </a:lnTo>
                  <a:lnTo>
                    <a:pt x="1853" y="561"/>
                  </a:lnTo>
                  <a:lnTo>
                    <a:pt x="1849" y="560"/>
                  </a:lnTo>
                  <a:lnTo>
                    <a:pt x="1846" y="558"/>
                  </a:lnTo>
                  <a:lnTo>
                    <a:pt x="1842" y="551"/>
                  </a:lnTo>
                  <a:lnTo>
                    <a:pt x="1727" y="15"/>
                  </a:lnTo>
                  <a:lnTo>
                    <a:pt x="1753" y="14"/>
                  </a:lnTo>
                  <a:lnTo>
                    <a:pt x="1637" y="980"/>
                  </a:lnTo>
                  <a:lnTo>
                    <a:pt x="1636" y="983"/>
                  </a:lnTo>
                  <a:lnTo>
                    <a:pt x="1521" y="1271"/>
                  </a:lnTo>
                  <a:lnTo>
                    <a:pt x="1515" y="1277"/>
                  </a:lnTo>
                  <a:lnTo>
                    <a:pt x="1511" y="1278"/>
                  </a:lnTo>
                  <a:lnTo>
                    <a:pt x="1506" y="1279"/>
                  </a:lnTo>
                  <a:lnTo>
                    <a:pt x="1499" y="1275"/>
                  </a:lnTo>
                  <a:lnTo>
                    <a:pt x="1496" y="1268"/>
                  </a:lnTo>
                  <a:lnTo>
                    <a:pt x="1381" y="230"/>
                  </a:lnTo>
                  <a:lnTo>
                    <a:pt x="1406" y="233"/>
                  </a:lnTo>
                  <a:lnTo>
                    <a:pt x="1290" y="486"/>
                  </a:lnTo>
                  <a:lnTo>
                    <a:pt x="1175" y="704"/>
                  </a:lnTo>
                  <a:lnTo>
                    <a:pt x="1169" y="709"/>
                  </a:lnTo>
                  <a:lnTo>
                    <a:pt x="1162" y="711"/>
                  </a:lnTo>
                  <a:lnTo>
                    <a:pt x="1155" y="706"/>
                  </a:lnTo>
                  <a:lnTo>
                    <a:pt x="1151" y="701"/>
                  </a:lnTo>
                  <a:lnTo>
                    <a:pt x="1035" y="247"/>
                  </a:lnTo>
                  <a:lnTo>
                    <a:pt x="1061" y="244"/>
                  </a:lnTo>
                  <a:lnTo>
                    <a:pt x="946" y="1799"/>
                  </a:lnTo>
                  <a:lnTo>
                    <a:pt x="945" y="1805"/>
                  </a:lnTo>
                  <a:lnTo>
                    <a:pt x="942" y="1808"/>
                  </a:lnTo>
                  <a:lnTo>
                    <a:pt x="937" y="1811"/>
                  </a:lnTo>
                  <a:lnTo>
                    <a:pt x="933" y="1812"/>
                  </a:lnTo>
                  <a:lnTo>
                    <a:pt x="927" y="1811"/>
                  </a:lnTo>
                  <a:lnTo>
                    <a:pt x="925" y="1808"/>
                  </a:lnTo>
                  <a:lnTo>
                    <a:pt x="922" y="1805"/>
                  </a:lnTo>
                  <a:lnTo>
                    <a:pt x="920" y="1801"/>
                  </a:lnTo>
                  <a:lnTo>
                    <a:pt x="805" y="647"/>
                  </a:lnTo>
                  <a:lnTo>
                    <a:pt x="827" y="655"/>
                  </a:lnTo>
                  <a:lnTo>
                    <a:pt x="711" y="778"/>
                  </a:lnTo>
                  <a:lnTo>
                    <a:pt x="714" y="774"/>
                  </a:lnTo>
                  <a:lnTo>
                    <a:pt x="601" y="1030"/>
                  </a:lnTo>
                  <a:lnTo>
                    <a:pt x="595" y="1036"/>
                  </a:lnTo>
                  <a:lnTo>
                    <a:pt x="588" y="1039"/>
                  </a:lnTo>
                  <a:lnTo>
                    <a:pt x="580" y="1036"/>
                  </a:lnTo>
                  <a:lnTo>
                    <a:pt x="576" y="1030"/>
                  </a:lnTo>
                  <a:lnTo>
                    <a:pt x="461" y="696"/>
                  </a:lnTo>
                  <a:lnTo>
                    <a:pt x="346" y="277"/>
                  </a:lnTo>
                  <a:lnTo>
                    <a:pt x="369" y="282"/>
                  </a:lnTo>
                  <a:lnTo>
                    <a:pt x="253" y="456"/>
                  </a:lnTo>
                  <a:lnTo>
                    <a:pt x="249" y="459"/>
                  </a:lnTo>
                  <a:lnTo>
                    <a:pt x="243" y="462"/>
                  </a:lnTo>
                  <a:lnTo>
                    <a:pt x="239" y="460"/>
                  </a:lnTo>
                  <a:lnTo>
                    <a:pt x="233" y="457"/>
                  </a:lnTo>
                  <a:lnTo>
                    <a:pt x="118" y="338"/>
                  </a:lnTo>
                  <a:lnTo>
                    <a:pt x="140" y="334"/>
                  </a:lnTo>
                  <a:lnTo>
                    <a:pt x="24" y="586"/>
                  </a:lnTo>
                  <a:lnTo>
                    <a:pt x="22" y="590"/>
                  </a:lnTo>
                  <a:lnTo>
                    <a:pt x="17" y="593"/>
                  </a:lnTo>
                  <a:lnTo>
                    <a:pt x="12" y="594"/>
                  </a:lnTo>
                  <a:lnTo>
                    <a:pt x="7" y="593"/>
                  </a:lnTo>
                  <a:lnTo>
                    <a:pt x="3" y="590"/>
                  </a:lnTo>
                  <a:lnTo>
                    <a:pt x="0" y="586"/>
                  </a:lnTo>
                  <a:lnTo>
                    <a:pt x="0" y="580"/>
                  </a:lnTo>
                  <a:lnTo>
                    <a:pt x="0" y="575"/>
                  </a:lnTo>
                  <a:lnTo>
                    <a:pt x="0" y="575"/>
                  </a:lnTo>
                  <a:close/>
                </a:path>
              </a:pathLst>
            </a:custGeom>
            <a:solidFill>
              <a:srgbClr val="5B9BD5"/>
            </a:solidFill>
            <a:ln w="1588">
              <a:solidFill>
                <a:srgbClr val="5B9BD5"/>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sz="2000">
                <a:latin typeface="ＭＳ ゴシック" panose="020B0609070205080204" pitchFamily="49" charset="-128"/>
                <a:ea typeface="ＭＳ ゴシック" panose="020B0609070205080204" pitchFamily="49" charset="-128"/>
                <a:cs typeface="Arial" panose="020B0604020202020204" pitchFamily="34" charset="0"/>
              </a:endParaRPr>
            </a:p>
          </p:txBody>
        </p:sp>
        <p:sp>
          <p:nvSpPr>
            <p:cNvPr id="14" name="Rectangle 10"/>
            <p:cNvSpPr>
              <a:spLocks noChangeArrowheads="1"/>
            </p:cNvSpPr>
            <p:nvPr/>
          </p:nvSpPr>
          <p:spPr bwMode="auto">
            <a:xfrm>
              <a:off x="1295836" y="5102660"/>
              <a:ext cx="5346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effectLst/>
                  <a:latin typeface="ＭＳ ゴシック" panose="020B0609070205080204" pitchFamily="49" charset="-128"/>
                  <a:ea typeface="ＭＳ ゴシック" panose="020B0609070205080204" pitchFamily="49" charset="-128"/>
                  <a:cs typeface="Arial" panose="020B0604020202020204" pitchFamily="34" charset="0"/>
                </a:rPr>
                <a:t>-150</a:t>
              </a:r>
            </a:p>
          </p:txBody>
        </p:sp>
        <p:sp>
          <p:nvSpPr>
            <p:cNvPr id="15" name="Rectangle 11"/>
            <p:cNvSpPr>
              <a:spLocks noChangeArrowheads="1"/>
            </p:cNvSpPr>
            <p:nvPr/>
          </p:nvSpPr>
          <p:spPr bwMode="auto">
            <a:xfrm>
              <a:off x="1295836" y="4645460"/>
              <a:ext cx="53468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-100</a:t>
              </a:r>
            </a:p>
          </p:txBody>
        </p:sp>
        <p:sp>
          <p:nvSpPr>
            <p:cNvPr id="16" name="Rectangle 12"/>
            <p:cNvSpPr>
              <a:spLocks noChangeArrowheads="1"/>
            </p:cNvSpPr>
            <p:nvPr/>
          </p:nvSpPr>
          <p:spPr bwMode="auto">
            <a:xfrm>
              <a:off x="1386844" y="4188260"/>
              <a:ext cx="401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-50</a:t>
              </a:r>
            </a:p>
          </p:txBody>
        </p:sp>
        <p:sp>
          <p:nvSpPr>
            <p:cNvPr id="17" name="Rectangle 13"/>
            <p:cNvSpPr>
              <a:spLocks noChangeArrowheads="1"/>
            </p:cNvSpPr>
            <p:nvPr/>
          </p:nvSpPr>
          <p:spPr bwMode="auto">
            <a:xfrm>
              <a:off x="1598648" y="3731060"/>
              <a:ext cx="1336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0</a:t>
              </a:r>
            </a:p>
          </p:txBody>
        </p:sp>
        <p:sp>
          <p:nvSpPr>
            <p:cNvPr id="18" name="Rectangle 14"/>
            <p:cNvSpPr>
              <a:spLocks noChangeArrowheads="1"/>
            </p:cNvSpPr>
            <p:nvPr/>
          </p:nvSpPr>
          <p:spPr bwMode="auto">
            <a:xfrm>
              <a:off x="1507639" y="327386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effectLst/>
                  <a:latin typeface="ＭＳ ゴシック" panose="020B0609070205080204" pitchFamily="49" charset="-128"/>
                  <a:ea typeface="ＭＳ ゴシック" panose="020B0609070205080204" pitchFamily="49" charset="-128"/>
                  <a:cs typeface="Arial" panose="020B0604020202020204" pitchFamily="34" charset="0"/>
                </a:rPr>
                <a:t>50</a:t>
              </a:r>
            </a:p>
          </p:txBody>
        </p:sp>
        <p:sp>
          <p:nvSpPr>
            <p:cNvPr id="19" name="Rectangle 15"/>
            <p:cNvSpPr>
              <a:spLocks noChangeArrowheads="1"/>
            </p:cNvSpPr>
            <p:nvPr/>
          </p:nvSpPr>
          <p:spPr bwMode="auto">
            <a:xfrm>
              <a:off x="1416629" y="2816660"/>
              <a:ext cx="401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effectLst/>
                  <a:latin typeface="ＭＳ ゴシック" panose="020B0609070205080204" pitchFamily="49" charset="-128"/>
                  <a:ea typeface="ＭＳ ゴシック" panose="020B0609070205080204" pitchFamily="49" charset="-128"/>
                  <a:cs typeface="Arial" panose="020B0604020202020204" pitchFamily="34" charset="0"/>
                </a:rPr>
                <a:t>100</a:t>
              </a:r>
            </a:p>
          </p:txBody>
        </p:sp>
        <p:sp>
          <p:nvSpPr>
            <p:cNvPr id="20" name="Rectangle 16"/>
            <p:cNvSpPr>
              <a:spLocks noChangeArrowheads="1"/>
            </p:cNvSpPr>
            <p:nvPr/>
          </p:nvSpPr>
          <p:spPr bwMode="auto">
            <a:xfrm>
              <a:off x="1416629" y="2359460"/>
              <a:ext cx="401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150</a:t>
              </a:r>
            </a:p>
          </p:txBody>
        </p:sp>
        <p:sp>
          <p:nvSpPr>
            <p:cNvPr id="21" name="Rectangle 17"/>
            <p:cNvSpPr>
              <a:spLocks noChangeArrowheads="1"/>
            </p:cNvSpPr>
            <p:nvPr/>
          </p:nvSpPr>
          <p:spPr bwMode="auto">
            <a:xfrm>
              <a:off x="1416629" y="1902260"/>
              <a:ext cx="401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effectLst/>
                  <a:latin typeface="ＭＳ ゴシック" panose="020B0609070205080204" pitchFamily="49" charset="-128"/>
                  <a:ea typeface="ＭＳ ゴシック" panose="020B0609070205080204" pitchFamily="49" charset="-128"/>
                  <a:cs typeface="Arial" panose="020B0604020202020204" pitchFamily="34" charset="0"/>
                </a:rPr>
                <a:t>200</a:t>
              </a:r>
            </a:p>
          </p:txBody>
        </p:sp>
        <p:sp>
          <p:nvSpPr>
            <p:cNvPr id="22" name="Rectangle 18"/>
            <p:cNvSpPr>
              <a:spLocks noChangeArrowheads="1"/>
            </p:cNvSpPr>
            <p:nvPr/>
          </p:nvSpPr>
          <p:spPr bwMode="auto">
            <a:xfrm>
              <a:off x="1416629" y="1446647"/>
              <a:ext cx="40101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250</a:t>
              </a:r>
            </a:p>
          </p:txBody>
        </p:sp>
        <p:sp>
          <p:nvSpPr>
            <p:cNvPr id="23" name="Rectangle 19"/>
            <p:cNvSpPr>
              <a:spLocks noChangeArrowheads="1"/>
            </p:cNvSpPr>
            <p:nvPr/>
          </p:nvSpPr>
          <p:spPr bwMode="auto">
            <a:xfrm>
              <a:off x="1991799" y="3953310"/>
              <a:ext cx="1336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effectLst/>
                  <a:latin typeface="ＭＳ ゴシック" panose="020B0609070205080204" pitchFamily="49" charset="-128"/>
                  <a:ea typeface="ＭＳ ゴシック" panose="020B0609070205080204" pitchFamily="49" charset="-128"/>
                  <a:cs typeface="Arial" panose="020B0604020202020204" pitchFamily="34" charset="0"/>
                </a:rPr>
                <a:t>1</a:t>
              </a:r>
            </a:p>
          </p:txBody>
        </p:sp>
        <p:sp>
          <p:nvSpPr>
            <p:cNvPr id="24" name="Rectangle 20"/>
            <p:cNvSpPr>
              <a:spLocks noChangeArrowheads="1"/>
            </p:cNvSpPr>
            <p:nvPr/>
          </p:nvSpPr>
          <p:spPr bwMode="auto">
            <a:xfrm>
              <a:off x="2372383" y="3953310"/>
              <a:ext cx="1336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3</a:t>
              </a:r>
            </a:p>
          </p:txBody>
        </p:sp>
        <p:sp>
          <p:nvSpPr>
            <p:cNvPr id="25" name="Rectangle 21"/>
            <p:cNvSpPr>
              <a:spLocks noChangeArrowheads="1"/>
            </p:cNvSpPr>
            <p:nvPr/>
          </p:nvSpPr>
          <p:spPr bwMode="auto">
            <a:xfrm>
              <a:off x="2752968" y="3953310"/>
              <a:ext cx="1336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5</a:t>
              </a:r>
            </a:p>
          </p:txBody>
        </p:sp>
        <p:sp>
          <p:nvSpPr>
            <p:cNvPr id="26" name="Rectangle 22"/>
            <p:cNvSpPr>
              <a:spLocks noChangeArrowheads="1"/>
            </p:cNvSpPr>
            <p:nvPr/>
          </p:nvSpPr>
          <p:spPr bwMode="auto">
            <a:xfrm>
              <a:off x="3131898" y="3953310"/>
              <a:ext cx="1336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7</a:t>
              </a:r>
            </a:p>
          </p:txBody>
        </p:sp>
        <p:sp>
          <p:nvSpPr>
            <p:cNvPr id="27" name="Rectangle 23"/>
            <p:cNvSpPr>
              <a:spLocks noChangeArrowheads="1"/>
            </p:cNvSpPr>
            <p:nvPr/>
          </p:nvSpPr>
          <p:spPr bwMode="auto">
            <a:xfrm>
              <a:off x="3514136" y="3953310"/>
              <a:ext cx="1336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9</a:t>
              </a:r>
            </a:p>
          </p:txBody>
        </p:sp>
        <p:sp>
          <p:nvSpPr>
            <p:cNvPr id="28" name="Rectangle 24"/>
            <p:cNvSpPr>
              <a:spLocks noChangeArrowheads="1"/>
            </p:cNvSpPr>
            <p:nvPr/>
          </p:nvSpPr>
          <p:spPr bwMode="auto">
            <a:xfrm>
              <a:off x="3850044"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11</a:t>
              </a:r>
            </a:p>
          </p:txBody>
        </p:sp>
        <p:sp>
          <p:nvSpPr>
            <p:cNvPr id="29" name="Rectangle 25"/>
            <p:cNvSpPr>
              <a:spLocks noChangeArrowheads="1"/>
            </p:cNvSpPr>
            <p:nvPr/>
          </p:nvSpPr>
          <p:spPr bwMode="auto">
            <a:xfrm>
              <a:off x="4230629"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effectLst/>
                  <a:latin typeface="ＭＳ ゴシック" panose="020B0609070205080204" pitchFamily="49" charset="-128"/>
                  <a:ea typeface="ＭＳ ゴシック" panose="020B0609070205080204" pitchFamily="49" charset="-128"/>
                  <a:cs typeface="Arial" panose="020B0604020202020204" pitchFamily="34" charset="0"/>
                </a:rPr>
                <a:t>13</a:t>
              </a:r>
            </a:p>
          </p:txBody>
        </p:sp>
        <p:sp>
          <p:nvSpPr>
            <p:cNvPr id="30" name="Rectangle 26"/>
            <p:cNvSpPr>
              <a:spLocks noChangeArrowheads="1"/>
            </p:cNvSpPr>
            <p:nvPr/>
          </p:nvSpPr>
          <p:spPr bwMode="auto">
            <a:xfrm>
              <a:off x="4612867"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15</a:t>
              </a:r>
            </a:p>
          </p:txBody>
        </p:sp>
        <p:sp>
          <p:nvSpPr>
            <p:cNvPr id="31" name="Rectangle 27"/>
            <p:cNvSpPr>
              <a:spLocks noChangeArrowheads="1"/>
            </p:cNvSpPr>
            <p:nvPr/>
          </p:nvSpPr>
          <p:spPr bwMode="auto">
            <a:xfrm>
              <a:off x="4993452"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17</a:t>
              </a:r>
            </a:p>
          </p:txBody>
        </p:sp>
        <p:sp>
          <p:nvSpPr>
            <p:cNvPr id="32" name="Rectangle 28"/>
            <p:cNvSpPr>
              <a:spLocks noChangeArrowheads="1"/>
            </p:cNvSpPr>
            <p:nvPr/>
          </p:nvSpPr>
          <p:spPr bwMode="auto">
            <a:xfrm>
              <a:off x="5374036"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19</a:t>
              </a:r>
            </a:p>
          </p:txBody>
        </p:sp>
        <p:sp>
          <p:nvSpPr>
            <p:cNvPr id="33" name="Rectangle 29"/>
            <p:cNvSpPr>
              <a:spLocks noChangeArrowheads="1"/>
            </p:cNvSpPr>
            <p:nvPr/>
          </p:nvSpPr>
          <p:spPr bwMode="auto">
            <a:xfrm>
              <a:off x="5756276"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effectLst/>
                  <a:latin typeface="ＭＳ ゴシック" panose="020B0609070205080204" pitchFamily="49" charset="-128"/>
                  <a:ea typeface="ＭＳ ゴシック" panose="020B0609070205080204" pitchFamily="49" charset="-128"/>
                  <a:cs typeface="Arial" panose="020B0604020202020204" pitchFamily="34" charset="0"/>
                </a:rPr>
                <a:t>21</a:t>
              </a:r>
            </a:p>
          </p:txBody>
        </p:sp>
        <p:sp>
          <p:nvSpPr>
            <p:cNvPr id="34" name="Rectangle 30"/>
            <p:cNvSpPr>
              <a:spLocks noChangeArrowheads="1"/>
            </p:cNvSpPr>
            <p:nvPr/>
          </p:nvSpPr>
          <p:spPr bwMode="auto">
            <a:xfrm>
              <a:off x="6136860"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23</a:t>
              </a:r>
            </a:p>
          </p:txBody>
        </p:sp>
        <p:sp>
          <p:nvSpPr>
            <p:cNvPr id="35" name="Rectangle 31"/>
            <p:cNvSpPr>
              <a:spLocks noChangeArrowheads="1"/>
            </p:cNvSpPr>
            <p:nvPr/>
          </p:nvSpPr>
          <p:spPr bwMode="auto">
            <a:xfrm>
              <a:off x="6519099"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25</a:t>
              </a:r>
            </a:p>
          </p:txBody>
        </p:sp>
        <p:sp>
          <p:nvSpPr>
            <p:cNvPr id="36" name="Rectangle 32"/>
            <p:cNvSpPr>
              <a:spLocks noChangeArrowheads="1"/>
            </p:cNvSpPr>
            <p:nvPr/>
          </p:nvSpPr>
          <p:spPr bwMode="auto">
            <a:xfrm>
              <a:off x="6898029"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27</a:t>
              </a:r>
            </a:p>
          </p:txBody>
        </p:sp>
        <p:sp>
          <p:nvSpPr>
            <p:cNvPr id="37" name="Rectangle 33"/>
            <p:cNvSpPr>
              <a:spLocks noChangeArrowheads="1"/>
            </p:cNvSpPr>
            <p:nvPr/>
          </p:nvSpPr>
          <p:spPr bwMode="auto">
            <a:xfrm>
              <a:off x="7219715"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29</a:t>
              </a:r>
            </a:p>
          </p:txBody>
        </p:sp>
        <p:sp>
          <p:nvSpPr>
            <p:cNvPr id="38" name="Rectangle 34"/>
            <p:cNvSpPr>
              <a:spLocks noChangeArrowheads="1"/>
            </p:cNvSpPr>
            <p:nvPr/>
          </p:nvSpPr>
          <p:spPr bwMode="auto">
            <a:xfrm>
              <a:off x="7554298" y="3953310"/>
              <a:ext cx="267339"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effectLst/>
                  <a:latin typeface="ＭＳ ゴシック" panose="020B0609070205080204" pitchFamily="49" charset="-128"/>
                  <a:ea typeface="ＭＳ ゴシック" panose="020B0609070205080204" pitchFamily="49" charset="-128"/>
                  <a:cs typeface="Arial" panose="020B0604020202020204" pitchFamily="34" charset="0"/>
                </a:rPr>
                <a:t>31</a:t>
              </a:r>
            </a:p>
          </p:txBody>
        </p:sp>
        <p:sp>
          <p:nvSpPr>
            <p:cNvPr id="54" name="正方形/長方形 53"/>
            <p:cNvSpPr/>
            <p:nvPr/>
          </p:nvSpPr>
          <p:spPr>
            <a:xfrm rot="16200000">
              <a:off x="274371" y="3106799"/>
              <a:ext cx="1800493" cy="384970"/>
            </a:xfrm>
            <a:prstGeom prst="rect">
              <a:avLst/>
            </a:prstGeom>
          </p:spPr>
          <p:txBody>
            <a:bodyPr wrap="none">
              <a:spAutoFit/>
            </a:bodyPr>
            <a:lstStyle/>
            <a:p>
              <a:r>
                <a:rPr lang="ja-JP" altLang="en-US" dirty="0">
                  <a:latin typeface="ＭＳ ゴシック" panose="020B0609070205080204" pitchFamily="49" charset="-128"/>
                  <a:ea typeface="ＭＳ ゴシック" panose="020B0609070205080204" pitchFamily="49" charset="-128"/>
                  <a:cs typeface="Arial" panose="020B0604020202020204" pitchFamily="34" charset="0"/>
                </a:rPr>
                <a:t>電力収支（円）</a:t>
              </a:r>
            </a:p>
          </p:txBody>
        </p:sp>
        <p:sp>
          <p:nvSpPr>
            <p:cNvPr id="55" name="テキスト ボックス 54"/>
            <p:cNvSpPr txBox="1"/>
            <p:nvPr/>
          </p:nvSpPr>
          <p:spPr>
            <a:xfrm>
              <a:off x="7270909" y="4243535"/>
              <a:ext cx="433090" cy="369332"/>
            </a:xfrm>
            <a:prstGeom prst="rect">
              <a:avLst/>
            </a:prstGeom>
            <a:noFill/>
          </p:spPr>
          <p:txBody>
            <a:bodyPr wrap="none" rtlCol="0">
              <a:spAutoFit/>
            </a:bodyPr>
            <a:lstStyle/>
            <a:p>
              <a:r>
                <a:rPr kumimoji="1" lang="ja-JP" altLang="en-US" dirty="0">
                  <a:latin typeface="ＭＳ ゴシック" panose="020B0609070205080204" pitchFamily="49" charset="-128"/>
                  <a:ea typeface="ＭＳ ゴシック" panose="020B0609070205080204" pitchFamily="49" charset="-128"/>
                  <a:cs typeface="Arial" panose="020B0604020202020204" pitchFamily="34" charset="0"/>
                </a:rPr>
                <a:t>日</a:t>
              </a:r>
            </a:p>
          </p:txBody>
        </p:sp>
        <p:sp>
          <p:nvSpPr>
            <p:cNvPr id="39" name="Freeform 64"/>
            <p:cNvSpPr>
              <a:spLocks noEditPoints="1"/>
            </p:cNvSpPr>
            <p:nvPr/>
          </p:nvSpPr>
          <p:spPr bwMode="auto">
            <a:xfrm>
              <a:off x="1809749" y="1570859"/>
              <a:ext cx="45719" cy="3670300"/>
            </a:xfrm>
            <a:custGeom>
              <a:avLst/>
              <a:gdLst>
                <a:gd name="T0" fmla="*/ 0 w 33"/>
                <a:gd name="T1" fmla="*/ 2074 h 2084"/>
                <a:gd name="T2" fmla="*/ 33 w 33"/>
                <a:gd name="T3" fmla="*/ 2074 h 2084"/>
                <a:gd name="T4" fmla="*/ 33 w 33"/>
                <a:gd name="T5" fmla="*/ 2084 h 2084"/>
                <a:gd name="T6" fmla="*/ 0 w 33"/>
                <a:gd name="T7" fmla="*/ 2084 h 2084"/>
                <a:gd name="T8" fmla="*/ 0 w 33"/>
                <a:gd name="T9" fmla="*/ 2074 h 2084"/>
                <a:gd name="T10" fmla="*/ 0 w 33"/>
                <a:gd name="T11" fmla="*/ 1816 h 2084"/>
                <a:gd name="T12" fmla="*/ 33 w 33"/>
                <a:gd name="T13" fmla="*/ 1816 h 2084"/>
                <a:gd name="T14" fmla="*/ 33 w 33"/>
                <a:gd name="T15" fmla="*/ 1826 h 2084"/>
                <a:gd name="T16" fmla="*/ 0 w 33"/>
                <a:gd name="T17" fmla="*/ 1826 h 2084"/>
                <a:gd name="T18" fmla="*/ 0 w 33"/>
                <a:gd name="T19" fmla="*/ 1816 h 2084"/>
                <a:gd name="T20" fmla="*/ 0 w 33"/>
                <a:gd name="T21" fmla="*/ 1556 h 2084"/>
                <a:gd name="T22" fmla="*/ 33 w 33"/>
                <a:gd name="T23" fmla="*/ 1556 h 2084"/>
                <a:gd name="T24" fmla="*/ 33 w 33"/>
                <a:gd name="T25" fmla="*/ 1566 h 2084"/>
                <a:gd name="T26" fmla="*/ 0 w 33"/>
                <a:gd name="T27" fmla="*/ 1566 h 2084"/>
                <a:gd name="T28" fmla="*/ 0 w 33"/>
                <a:gd name="T29" fmla="*/ 1556 h 2084"/>
                <a:gd name="T30" fmla="*/ 0 w 33"/>
                <a:gd name="T31" fmla="*/ 1296 h 2084"/>
                <a:gd name="T32" fmla="*/ 33 w 33"/>
                <a:gd name="T33" fmla="*/ 1296 h 2084"/>
                <a:gd name="T34" fmla="*/ 33 w 33"/>
                <a:gd name="T35" fmla="*/ 1306 h 2084"/>
                <a:gd name="T36" fmla="*/ 0 w 33"/>
                <a:gd name="T37" fmla="*/ 1306 h 2084"/>
                <a:gd name="T38" fmla="*/ 0 w 33"/>
                <a:gd name="T39" fmla="*/ 1296 h 2084"/>
                <a:gd name="T40" fmla="*/ 0 w 33"/>
                <a:gd name="T41" fmla="*/ 1038 h 2084"/>
                <a:gd name="T42" fmla="*/ 33 w 33"/>
                <a:gd name="T43" fmla="*/ 1038 h 2084"/>
                <a:gd name="T44" fmla="*/ 33 w 33"/>
                <a:gd name="T45" fmla="*/ 1048 h 2084"/>
                <a:gd name="T46" fmla="*/ 0 w 33"/>
                <a:gd name="T47" fmla="*/ 1048 h 2084"/>
                <a:gd name="T48" fmla="*/ 0 w 33"/>
                <a:gd name="T49" fmla="*/ 1038 h 2084"/>
                <a:gd name="T50" fmla="*/ 0 w 33"/>
                <a:gd name="T51" fmla="*/ 778 h 2084"/>
                <a:gd name="T52" fmla="*/ 33 w 33"/>
                <a:gd name="T53" fmla="*/ 778 h 2084"/>
                <a:gd name="T54" fmla="*/ 33 w 33"/>
                <a:gd name="T55" fmla="*/ 788 h 2084"/>
                <a:gd name="T56" fmla="*/ 0 w 33"/>
                <a:gd name="T57" fmla="*/ 788 h 2084"/>
                <a:gd name="T58" fmla="*/ 0 w 33"/>
                <a:gd name="T59" fmla="*/ 778 h 2084"/>
                <a:gd name="T60" fmla="*/ 0 w 33"/>
                <a:gd name="T61" fmla="*/ 518 h 2084"/>
                <a:gd name="T62" fmla="*/ 33 w 33"/>
                <a:gd name="T63" fmla="*/ 518 h 2084"/>
                <a:gd name="T64" fmla="*/ 33 w 33"/>
                <a:gd name="T65" fmla="*/ 528 h 2084"/>
                <a:gd name="T66" fmla="*/ 0 w 33"/>
                <a:gd name="T67" fmla="*/ 528 h 2084"/>
                <a:gd name="T68" fmla="*/ 0 w 33"/>
                <a:gd name="T69" fmla="*/ 518 h 2084"/>
                <a:gd name="T70" fmla="*/ 0 w 33"/>
                <a:gd name="T71" fmla="*/ 260 h 2084"/>
                <a:gd name="T72" fmla="*/ 33 w 33"/>
                <a:gd name="T73" fmla="*/ 260 h 2084"/>
                <a:gd name="T74" fmla="*/ 33 w 33"/>
                <a:gd name="T75" fmla="*/ 270 h 2084"/>
                <a:gd name="T76" fmla="*/ 0 w 33"/>
                <a:gd name="T77" fmla="*/ 270 h 2084"/>
                <a:gd name="T78" fmla="*/ 0 w 33"/>
                <a:gd name="T79" fmla="*/ 260 h 2084"/>
                <a:gd name="T80" fmla="*/ 0 w 33"/>
                <a:gd name="T81" fmla="*/ 0 h 2084"/>
                <a:gd name="T82" fmla="*/ 33 w 33"/>
                <a:gd name="T83" fmla="*/ 0 h 2084"/>
                <a:gd name="T84" fmla="*/ 33 w 33"/>
                <a:gd name="T85" fmla="*/ 10 h 2084"/>
                <a:gd name="T86" fmla="*/ 0 w 33"/>
                <a:gd name="T87" fmla="*/ 10 h 2084"/>
                <a:gd name="T88" fmla="*/ 0 w 33"/>
                <a:gd name="T89" fmla="*/ 0 h 2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 h="2084">
                  <a:moveTo>
                    <a:pt x="0" y="2074"/>
                  </a:moveTo>
                  <a:lnTo>
                    <a:pt x="33" y="2074"/>
                  </a:lnTo>
                  <a:lnTo>
                    <a:pt x="33" y="2084"/>
                  </a:lnTo>
                  <a:lnTo>
                    <a:pt x="0" y="2084"/>
                  </a:lnTo>
                  <a:lnTo>
                    <a:pt x="0" y="2074"/>
                  </a:lnTo>
                  <a:close/>
                  <a:moveTo>
                    <a:pt x="0" y="1816"/>
                  </a:moveTo>
                  <a:lnTo>
                    <a:pt x="33" y="1816"/>
                  </a:lnTo>
                  <a:lnTo>
                    <a:pt x="33" y="1826"/>
                  </a:lnTo>
                  <a:lnTo>
                    <a:pt x="0" y="1826"/>
                  </a:lnTo>
                  <a:lnTo>
                    <a:pt x="0" y="1816"/>
                  </a:lnTo>
                  <a:close/>
                  <a:moveTo>
                    <a:pt x="0" y="1556"/>
                  </a:moveTo>
                  <a:lnTo>
                    <a:pt x="33" y="1556"/>
                  </a:lnTo>
                  <a:lnTo>
                    <a:pt x="33" y="1566"/>
                  </a:lnTo>
                  <a:lnTo>
                    <a:pt x="0" y="1566"/>
                  </a:lnTo>
                  <a:lnTo>
                    <a:pt x="0" y="1556"/>
                  </a:lnTo>
                  <a:close/>
                  <a:moveTo>
                    <a:pt x="0" y="1296"/>
                  </a:moveTo>
                  <a:lnTo>
                    <a:pt x="33" y="1296"/>
                  </a:lnTo>
                  <a:lnTo>
                    <a:pt x="33" y="1306"/>
                  </a:lnTo>
                  <a:lnTo>
                    <a:pt x="0" y="1306"/>
                  </a:lnTo>
                  <a:lnTo>
                    <a:pt x="0" y="1296"/>
                  </a:lnTo>
                  <a:close/>
                  <a:moveTo>
                    <a:pt x="0" y="1038"/>
                  </a:moveTo>
                  <a:lnTo>
                    <a:pt x="33" y="1038"/>
                  </a:lnTo>
                  <a:lnTo>
                    <a:pt x="33" y="1048"/>
                  </a:lnTo>
                  <a:lnTo>
                    <a:pt x="0" y="1048"/>
                  </a:lnTo>
                  <a:lnTo>
                    <a:pt x="0" y="1038"/>
                  </a:lnTo>
                  <a:close/>
                  <a:moveTo>
                    <a:pt x="0" y="778"/>
                  </a:moveTo>
                  <a:lnTo>
                    <a:pt x="33" y="778"/>
                  </a:lnTo>
                  <a:lnTo>
                    <a:pt x="33" y="788"/>
                  </a:lnTo>
                  <a:lnTo>
                    <a:pt x="0" y="788"/>
                  </a:lnTo>
                  <a:lnTo>
                    <a:pt x="0" y="778"/>
                  </a:lnTo>
                  <a:close/>
                  <a:moveTo>
                    <a:pt x="0" y="518"/>
                  </a:moveTo>
                  <a:lnTo>
                    <a:pt x="33" y="518"/>
                  </a:lnTo>
                  <a:lnTo>
                    <a:pt x="33" y="528"/>
                  </a:lnTo>
                  <a:lnTo>
                    <a:pt x="0" y="528"/>
                  </a:lnTo>
                  <a:lnTo>
                    <a:pt x="0" y="518"/>
                  </a:lnTo>
                  <a:close/>
                  <a:moveTo>
                    <a:pt x="0" y="260"/>
                  </a:moveTo>
                  <a:lnTo>
                    <a:pt x="33" y="260"/>
                  </a:lnTo>
                  <a:lnTo>
                    <a:pt x="33" y="270"/>
                  </a:lnTo>
                  <a:lnTo>
                    <a:pt x="0" y="270"/>
                  </a:lnTo>
                  <a:lnTo>
                    <a:pt x="0" y="260"/>
                  </a:lnTo>
                  <a:close/>
                  <a:moveTo>
                    <a:pt x="0" y="0"/>
                  </a:moveTo>
                  <a:lnTo>
                    <a:pt x="33" y="0"/>
                  </a:lnTo>
                  <a:lnTo>
                    <a:pt x="33" y="10"/>
                  </a:lnTo>
                  <a:lnTo>
                    <a:pt x="0" y="10"/>
                  </a:lnTo>
                  <a:lnTo>
                    <a:pt x="0" y="0"/>
                  </a:lnTo>
                  <a:close/>
                </a:path>
              </a:pathLst>
            </a:custGeom>
            <a:solidFill>
              <a:srgbClr val="000000"/>
            </a:solidFill>
            <a:ln w="3175"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grpSp>
      <p:sp>
        <p:nvSpPr>
          <p:cNvPr id="43" name="テキスト ボックス 42"/>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47" name="グループ化 46"/>
          <p:cNvGrpSpPr/>
          <p:nvPr/>
        </p:nvGrpSpPr>
        <p:grpSpPr>
          <a:xfrm>
            <a:off x="8573416" y="311985"/>
            <a:ext cx="506546" cy="560860"/>
            <a:chOff x="8573416" y="311985"/>
            <a:chExt cx="506546" cy="560860"/>
          </a:xfrm>
        </p:grpSpPr>
        <p:sp>
          <p:nvSpPr>
            <p:cNvPr id="48" name="ひし形 47"/>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9" name="テキスト ボックス 48"/>
            <p:cNvSpPr txBox="1"/>
            <p:nvPr/>
          </p:nvSpPr>
          <p:spPr>
            <a:xfrm>
              <a:off x="8617337" y="401139"/>
              <a:ext cx="418704" cy="369332"/>
            </a:xfrm>
            <a:prstGeom prst="rect">
              <a:avLst/>
            </a:prstGeom>
            <a:noFill/>
          </p:spPr>
          <p:txBody>
            <a:bodyPr wrap="none" rtlCol="0">
              <a:spAutoFit/>
            </a:bodyPr>
            <a:lstStyle/>
            <a:p>
              <a:r>
                <a:rPr kumimoji="1" lang="en-US" altLang="ja-JP" dirty="0">
                  <a:solidFill>
                    <a:schemeClr val="bg1">
                      <a:lumMod val="75000"/>
                    </a:schemeClr>
                  </a:solidFill>
                </a:rPr>
                <a:t>12</a:t>
              </a:r>
              <a:endParaRPr kumimoji="1" lang="ja-JP" altLang="en-US" dirty="0">
                <a:solidFill>
                  <a:schemeClr val="bg1">
                    <a:lumMod val="75000"/>
                  </a:schemeClr>
                </a:solidFill>
              </a:endParaRPr>
            </a:p>
          </p:txBody>
        </p:sp>
      </p:grpSp>
      <p:sp>
        <p:nvSpPr>
          <p:cNvPr id="50" name="テキスト ボックス 49"/>
          <p:cNvSpPr txBox="1"/>
          <p:nvPr/>
        </p:nvSpPr>
        <p:spPr>
          <a:xfrm>
            <a:off x="1282301" y="5481237"/>
            <a:ext cx="7400511" cy="400110"/>
          </a:xfrm>
          <a:prstGeom prst="rect">
            <a:avLst/>
          </a:prstGeom>
          <a:noFill/>
        </p:spPr>
        <p:txBody>
          <a:bodyPr wrap="square" rtlCol="0">
            <a:spAutoFit/>
          </a:bodyPr>
          <a:lstStyle/>
          <a:p>
            <a:r>
              <a:rPr kumimoji="1" lang="ja-JP" altLang="en-US" sz="2000" dirty="0"/>
              <a:t>◎ほとんどの日がプラスの値　⇒系統に売電し、収入を得ている</a:t>
            </a:r>
            <a:endParaRPr kumimoji="1" lang="en-US" altLang="ja-JP" sz="2000" dirty="0"/>
          </a:p>
        </p:txBody>
      </p:sp>
    </p:spTree>
    <p:extLst>
      <p:ext uri="{BB962C8B-B14F-4D97-AF65-F5344CB8AC3E}">
        <p14:creationId xmlns:p14="http://schemas.microsoft.com/office/powerpoint/2010/main" val="20518478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コンテンツ プレースホルダー 8"/>
          <p:cNvSpPr>
            <a:spLocks noGrp="1"/>
          </p:cNvSpPr>
          <p:nvPr>
            <p:ph idx="1"/>
          </p:nvPr>
        </p:nvSpPr>
        <p:spPr>
          <a:xfrm>
            <a:off x="466794" y="1179248"/>
            <a:ext cx="8210412" cy="4904152"/>
          </a:xfrm>
        </p:spPr>
        <p:txBody>
          <a:bodyPr>
            <a:normAutofit/>
          </a:bodyPr>
          <a:lstStyle/>
          <a:p>
            <a:pPr marL="0" indent="0">
              <a:buNone/>
            </a:pPr>
            <a:endParaRPr kumimoji="1" lang="en-US" altLang="ja-JP" sz="2400" dirty="0">
              <a:latin typeface="ＭＳ 明朝" panose="02020609040205080304" pitchFamily="17" charset="-128"/>
              <a:ea typeface="ＭＳ 明朝" panose="02020609040205080304" pitchFamily="17" charset="-128"/>
            </a:endParaRPr>
          </a:p>
          <a:p>
            <a:pPr marL="0" indent="0">
              <a:buNone/>
            </a:pPr>
            <a:endParaRPr lang="en-US" altLang="ja-JP" sz="2400" dirty="0">
              <a:latin typeface="ＭＳ 明朝" panose="02020609040205080304" pitchFamily="17" charset="-128"/>
              <a:ea typeface="ＭＳ 明朝" panose="02020609040205080304" pitchFamily="17" charset="-128"/>
            </a:endParaRPr>
          </a:p>
          <a:p>
            <a:pPr marL="0" indent="0">
              <a:buNone/>
            </a:pPr>
            <a:endParaRPr kumimoji="1" lang="en-US" altLang="ja-JP" sz="2400" dirty="0">
              <a:latin typeface="ＭＳ 明朝" panose="02020609040205080304" pitchFamily="17" charset="-128"/>
              <a:ea typeface="ＭＳ 明朝" panose="02020609040205080304" pitchFamily="17" charset="-128"/>
            </a:endParaRPr>
          </a:p>
          <a:p>
            <a:pPr marL="0" indent="0">
              <a:buNone/>
            </a:pPr>
            <a:endParaRPr lang="en-US" altLang="ja-JP" sz="2400" dirty="0">
              <a:latin typeface="ＭＳ 明朝" panose="02020609040205080304" pitchFamily="17" charset="-128"/>
              <a:ea typeface="ＭＳ 明朝" panose="02020609040205080304" pitchFamily="17" charset="-128"/>
            </a:endParaRPr>
          </a:p>
          <a:p>
            <a:pPr marL="0" indent="0">
              <a:buNone/>
            </a:pPr>
            <a:endParaRPr kumimoji="1" lang="en-US" altLang="ja-JP" sz="2400" dirty="0">
              <a:latin typeface="ＭＳ 明朝" panose="02020609040205080304" pitchFamily="17" charset="-128"/>
              <a:ea typeface="ＭＳ 明朝" panose="02020609040205080304" pitchFamily="17" charset="-128"/>
            </a:endParaRPr>
          </a:p>
          <a:p>
            <a:pPr marL="0" indent="0">
              <a:buNone/>
            </a:pPr>
            <a:endParaRPr lang="en-US" altLang="ja-JP" sz="2400" dirty="0">
              <a:latin typeface="ＭＳ 明朝" panose="02020609040205080304" pitchFamily="17" charset="-128"/>
              <a:ea typeface="ＭＳ 明朝" panose="02020609040205080304" pitchFamily="17" charset="-128"/>
            </a:endParaRPr>
          </a:p>
        </p:txBody>
      </p:sp>
      <p:sp>
        <p:nvSpPr>
          <p:cNvPr id="9"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11" name="正方形/長方形 10"/>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p:cNvSpPr>
            <a:spLocks noGrp="1"/>
          </p:cNvSpPr>
          <p:nvPr>
            <p:ph type="title"/>
          </p:nvPr>
        </p:nvSpPr>
        <p:spPr>
          <a:xfrm>
            <a:off x="441219" y="263314"/>
            <a:ext cx="3642050" cy="611745"/>
          </a:xfrm>
        </p:spPr>
        <p:txBody>
          <a:bodyPr>
            <a:noAutofit/>
          </a:bodyPr>
          <a:lstStyle/>
          <a:p>
            <a:r>
              <a:rPr lang="ja-JP" altLang="en-US" sz="2400" b="1" dirty="0">
                <a:latin typeface="ＭＳ 明朝" panose="02020609040205080304" pitchFamily="17" charset="-128"/>
                <a:ea typeface="ＭＳ 明朝" panose="02020609040205080304" pitchFamily="17" charset="-128"/>
              </a:rPr>
              <a:t>ゼロカーボンの達成度</a:t>
            </a:r>
            <a:endParaRPr lang="en-US" altLang="ja-JP" sz="2400" b="1" dirty="0">
              <a:latin typeface="ＭＳ 明朝" panose="02020609040205080304" pitchFamily="17" charset="-128"/>
              <a:ea typeface="ＭＳ 明朝" panose="02020609040205080304" pitchFamily="17" charset="-128"/>
            </a:endParaRPr>
          </a:p>
        </p:txBody>
      </p:sp>
      <p:cxnSp>
        <p:nvCxnSpPr>
          <p:cNvPr id="13" name="直線コネクタ 12"/>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14" name="直線コネクタ 13"/>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sp>
        <p:nvSpPr>
          <p:cNvPr id="3" name="テキスト ボックス 2"/>
          <p:cNvSpPr txBox="1"/>
          <p:nvPr/>
        </p:nvSpPr>
        <p:spPr>
          <a:xfrm>
            <a:off x="5505568" y="1486572"/>
            <a:ext cx="3078087" cy="830997"/>
          </a:xfrm>
          <a:prstGeom prst="rect">
            <a:avLst/>
          </a:prstGeom>
          <a:noFill/>
        </p:spPr>
        <p:txBody>
          <a:bodyPr wrap="none" rtlCol="0">
            <a:spAutoFit/>
          </a:bodyPr>
          <a:lstStyle/>
          <a:p>
            <a:r>
              <a:rPr kumimoji="1" lang="en-US" altLang="ja-JP" sz="1600" b="1" dirty="0"/>
              <a:t>1.</a:t>
            </a:r>
            <a:r>
              <a:rPr kumimoji="1" lang="ja-JP" altLang="en-US" sz="1600" dirty="0"/>
              <a:t>エネファームの電力効率が</a:t>
            </a:r>
            <a:r>
              <a:rPr kumimoji="1" lang="en-US" altLang="ja-JP" sz="1600" dirty="0"/>
              <a:t>40</a:t>
            </a:r>
            <a:r>
              <a:rPr kumimoji="1" lang="ja-JP" altLang="en-US" sz="1600" dirty="0"/>
              <a:t>％</a:t>
            </a:r>
            <a:endParaRPr kumimoji="1" lang="en-US" altLang="ja-JP" sz="1600" dirty="0"/>
          </a:p>
          <a:p>
            <a:r>
              <a:rPr kumimoji="1" lang="ja-JP" altLang="en-US" sz="1600" dirty="0"/>
              <a:t>→②をガスエネルギーに換算</a:t>
            </a:r>
            <a:endParaRPr kumimoji="1" lang="en-US" altLang="ja-JP" sz="1600" dirty="0"/>
          </a:p>
          <a:p>
            <a:r>
              <a:rPr kumimoji="1" lang="ja-JP" altLang="en-US" sz="1600" dirty="0"/>
              <a:t>→</a:t>
            </a:r>
            <a:r>
              <a:rPr kumimoji="1" lang="en-US" altLang="ja-JP" sz="1600" u="sng" dirty="0"/>
              <a:t>12.12</a:t>
            </a:r>
            <a:r>
              <a:rPr kumimoji="1" lang="ja-JP" altLang="en-US" sz="1600" u="sng" dirty="0"/>
              <a:t>㎥</a:t>
            </a:r>
            <a:r>
              <a:rPr kumimoji="1" lang="en-US" altLang="ja-JP" sz="1600" u="sng" dirty="0"/>
              <a:t>, CO2</a:t>
            </a:r>
            <a:r>
              <a:rPr kumimoji="1" lang="ja-JP" altLang="en-US" sz="1600" u="sng" dirty="0"/>
              <a:t> </a:t>
            </a:r>
            <a:r>
              <a:rPr kumimoji="1" lang="en-US" altLang="ja-JP" sz="1600" u="sng" dirty="0"/>
              <a:t>26.78kg</a:t>
            </a:r>
            <a:endParaRPr kumimoji="1" lang="ja-JP" altLang="en-US" sz="1600" u="sng" dirty="0"/>
          </a:p>
        </p:txBody>
      </p:sp>
      <p:sp>
        <p:nvSpPr>
          <p:cNvPr id="10" name="テキスト ボックス 9"/>
          <p:cNvSpPr txBox="1"/>
          <p:nvPr/>
        </p:nvSpPr>
        <p:spPr>
          <a:xfrm>
            <a:off x="5505567" y="2422612"/>
            <a:ext cx="2758290" cy="584775"/>
          </a:xfrm>
          <a:prstGeom prst="rect">
            <a:avLst/>
          </a:prstGeom>
          <a:noFill/>
        </p:spPr>
        <p:txBody>
          <a:bodyPr wrap="square" rtlCol="0">
            <a:spAutoFit/>
          </a:bodyPr>
          <a:lstStyle/>
          <a:p>
            <a:r>
              <a:rPr kumimoji="1" lang="en-US" altLang="ja-JP" sz="1600" b="1" dirty="0"/>
              <a:t>2.</a:t>
            </a:r>
            <a:r>
              <a:rPr kumimoji="1" lang="ja-JP" altLang="en-US" sz="1600" dirty="0"/>
              <a:t>⑤ 売電量は③－④</a:t>
            </a:r>
            <a:endParaRPr kumimoji="1" lang="en-US" altLang="ja-JP" sz="1600" dirty="0"/>
          </a:p>
          <a:p>
            <a:r>
              <a:rPr kumimoji="1" lang="ja-JP" altLang="en-US" sz="1600" dirty="0"/>
              <a:t>→</a:t>
            </a:r>
            <a:r>
              <a:rPr kumimoji="1" lang="en-US" altLang="ja-JP" sz="1600" u="sng" dirty="0"/>
              <a:t>409.85 kWh, CO2 -197.96kg</a:t>
            </a:r>
            <a:endParaRPr kumimoji="1" lang="ja-JP" altLang="en-US" sz="1600" u="sng" dirty="0"/>
          </a:p>
        </p:txBody>
      </p:sp>
      <p:sp>
        <p:nvSpPr>
          <p:cNvPr id="15" name="テキスト ボックス 14"/>
          <p:cNvSpPr txBox="1"/>
          <p:nvPr/>
        </p:nvSpPr>
        <p:spPr>
          <a:xfrm>
            <a:off x="5505568" y="3103833"/>
            <a:ext cx="3514835" cy="830997"/>
          </a:xfrm>
          <a:prstGeom prst="rect">
            <a:avLst/>
          </a:prstGeom>
          <a:noFill/>
        </p:spPr>
        <p:txBody>
          <a:bodyPr wrap="square" rtlCol="0">
            <a:spAutoFit/>
          </a:bodyPr>
          <a:lstStyle/>
          <a:p>
            <a:r>
              <a:rPr kumimoji="1" lang="en-US" altLang="ja-JP" sz="1600" b="1" dirty="0"/>
              <a:t>3.</a:t>
            </a:r>
            <a:r>
              <a:rPr kumimoji="1" lang="en-US" altLang="ja-JP" sz="1600" dirty="0"/>
              <a:t>CO2</a:t>
            </a:r>
            <a:r>
              <a:rPr kumimoji="1" lang="ja-JP" altLang="en-US" sz="1600" dirty="0"/>
              <a:t>排出係数</a:t>
            </a:r>
            <a:r>
              <a:rPr kumimoji="1" lang="en-US" altLang="ja-JP" sz="1600" baseline="30000" dirty="0"/>
              <a:t>※1</a:t>
            </a:r>
            <a:r>
              <a:rPr kumimoji="1" lang="ja-JP" altLang="en-US" sz="1600" dirty="0"/>
              <a:t>より外部電力による</a:t>
            </a:r>
            <a:endParaRPr kumimoji="1" lang="en-US" altLang="ja-JP" sz="1600" dirty="0"/>
          </a:p>
          <a:p>
            <a:r>
              <a:rPr kumimoji="1" lang="ja-JP" altLang="en-US" sz="1600" dirty="0"/>
              <a:t>　</a:t>
            </a:r>
            <a:r>
              <a:rPr kumimoji="1" lang="en-US" altLang="ja-JP" sz="1600" dirty="0"/>
              <a:t>CO2</a:t>
            </a:r>
            <a:r>
              <a:rPr kumimoji="1" lang="ja-JP" altLang="en-US" sz="1600" dirty="0"/>
              <a:t>排出量</a:t>
            </a:r>
            <a:endParaRPr kumimoji="1" lang="en-US" altLang="ja-JP" sz="1600" dirty="0"/>
          </a:p>
          <a:p>
            <a:r>
              <a:rPr kumimoji="1" lang="ja-JP" altLang="en-US" sz="1600" dirty="0"/>
              <a:t>→</a:t>
            </a:r>
            <a:r>
              <a:rPr kumimoji="1" lang="en-US" altLang="ja-JP" sz="1600" u="sng" dirty="0"/>
              <a:t>202.63 kWh, 97.87kg-CO2</a:t>
            </a:r>
            <a:endParaRPr kumimoji="1" lang="ja-JP" altLang="en-US" sz="1600" u="sng" dirty="0"/>
          </a:p>
        </p:txBody>
      </p:sp>
      <p:sp>
        <p:nvSpPr>
          <p:cNvPr id="16" name="テキスト ボックス 15"/>
          <p:cNvSpPr txBox="1"/>
          <p:nvPr/>
        </p:nvSpPr>
        <p:spPr>
          <a:xfrm>
            <a:off x="5505567" y="4922403"/>
            <a:ext cx="3066458" cy="584775"/>
          </a:xfrm>
          <a:prstGeom prst="rect">
            <a:avLst/>
          </a:prstGeom>
          <a:noFill/>
        </p:spPr>
        <p:txBody>
          <a:bodyPr wrap="square" rtlCol="0">
            <a:spAutoFit/>
          </a:bodyPr>
          <a:lstStyle/>
          <a:p>
            <a:r>
              <a:rPr kumimoji="1" lang="en-US" altLang="ja-JP" sz="1600" b="1" dirty="0"/>
              <a:t>5.</a:t>
            </a:r>
            <a:r>
              <a:rPr kumimoji="1" lang="ja-JP" altLang="en-US" sz="1600" dirty="0"/>
              <a:t>売電量より</a:t>
            </a:r>
            <a:r>
              <a:rPr kumimoji="1" lang="en-US" altLang="ja-JP" sz="1600" dirty="0"/>
              <a:t>CO2</a:t>
            </a:r>
            <a:r>
              <a:rPr kumimoji="1" lang="ja-JP" altLang="en-US" sz="1600" dirty="0"/>
              <a:t>貢献量</a:t>
            </a:r>
            <a:endParaRPr kumimoji="1" lang="en-US" altLang="ja-JP" sz="1600" dirty="0"/>
          </a:p>
          <a:p>
            <a:r>
              <a:rPr kumimoji="1" lang="ja-JP" altLang="en-US" sz="1600" dirty="0"/>
              <a:t>→</a:t>
            </a:r>
            <a:r>
              <a:rPr kumimoji="1" lang="en-US" altLang="ja-JP" sz="1600" u="sng" dirty="0"/>
              <a:t>409.85 kWh, </a:t>
            </a:r>
            <a:r>
              <a:rPr kumimoji="1" lang="ja-JP" altLang="en-US" sz="1600" u="sng" dirty="0"/>
              <a:t>約</a:t>
            </a:r>
            <a:r>
              <a:rPr kumimoji="1" lang="en-US" altLang="ja-JP" sz="1600" u="sng" dirty="0"/>
              <a:t>-197.9kg-CO2</a:t>
            </a:r>
            <a:endParaRPr kumimoji="1" lang="ja-JP" altLang="en-US" sz="1600" u="sng" dirty="0"/>
          </a:p>
        </p:txBody>
      </p:sp>
      <p:sp>
        <p:nvSpPr>
          <p:cNvPr id="17" name="テキスト ボックス 16"/>
          <p:cNvSpPr txBox="1"/>
          <p:nvPr/>
        </p:nvSpPr>
        <p:spPr>
          <a:xfrm>
            <a:off x="5505568" y="3997961"/>
            <a:ext cx="3476103" cy="830997"/>
          </a:xfrm>
          <a:prstGeom prst="rect">
            <a:avLst/>
          </a:prstGeom>
          <a:noFill/>
        </p:spPr>
        <p:txBody>
          <a:bodyPr wrap="square" rtlCol="0">
            <a:spAutoFit/>
          </a:bodyPr>
          <a:lstStyle/>
          <a:p>
            <a:r>
              <a:rPr kumimoji="1" lang="en-US" altLang="ja-JP" sz="1600" b="1" dirty="0"/>
              <a:t>4</a:t>
            </a:r>
            <a:r>
              <a:rPr kumimoji="1" lang="en-US" altLang="ja-JP" sz="1600" dirty="0"/>
              <a:t>.</a:t>
            </a:r>
            <a:r>
              <a:rPr kumimoji="1" lang="ja-JP" altLang="en-US" sz="1600" dirty="0"/>
              <a:t> </a:t>
            </a:r>
            <a:r>
              <a:rPr kumimoji="1" lang="en-US" altLang="ja-JP" sz="1600" dirty="0"/>
              <a:t>CO2</a:t>
            </a:r>
            <a:r>
              <a:rPr kumimoji="1" lang="ja-JP" altLang="en-US" sz="1600" dirty="0"/>
              <a:t>排出係数</a:t>
            </a:r>
            <a:r>
              <a:rPr kumimoji="1" lang="en-US" altLang="ja-JP" sz="1600" baseline="30000" dirty="0"/>
              <a:t>※2</a:t>
            </a:r>
            <a:r>
              <a:rPr kumimoji="1" lang="ja-JP" altLang="en-US" sz="1600" dirty="0"/>
              <a:t>よりエネファームの</a:t>
            </a:r>
            <a:endParaRPr kumimoji="1" lang="en-US" altLang="ja-JP" sz="1600" dirty="0"/>
          </a:p>
          <a:p>
            <a:r>
              <a:rPr kumimoji="1" lang="ja-JP" altLang="en-US" sz="1600" dirty="0"/>
              <a:t>　排熱利用による</a:t>
            </a:r>
            <a:r>
              <a:rPr kumimoji="1" lang="en-US" altLang="ja-JP" sz="1600" dirty="0"/>
              <a:t>CO2</a:t>
            </a:r>
            <a:r>
              <a:rPr kumimoji="1" lang="ja-JP" altLang="en-US" sz="1600" dirty="0"/>
              <a:t>削減量</a:t>
            </a:r>
            <a:endParaRPr kumimoji="1" lang="en-US" altLang="ja-JP" sz="1600" dirty="0"/>
          </a:p>
          <a:p>
            <a:r>
              <a:rPr kumimoji="1" lang="ja-JP" altLang="en-US" sz="1600" dirty="0"/>
              <a:t>→</a:t>
            </a:r>
            <a:r>
              <a:rPr kumimoji="1" lang="en-US" altLang="ja-JP" sz="1600" u="sng" dirty="0"/>
              <a:t>250.8 MJ, -12.05kg-CO2</a:t>
            </a:r>
          </a:p>
        </p:txBody>
      </p:sp>
      <p:sp>
        <p:nvSpPr>
          <p:cNvPr id="19" name="テキスト ボックス 18"/>
          <p:cNvSpPr txBox="1"/>
          <p:nvPr/>
        </p:nvSpPr>
        <p:spPr>
          <a:xfrm>
            <a:off x="5374951" y="1112345"/>
            <a:ext cx="1474669" cy="400110"/>
          </a:xfrm>
          <a:prstGeom prst="rect">
            <a:avLst/>
          </a:prstGeom>
          <a:noFill/>
        </p:spPr>
        <p:txBody>
          <a:bodyPr wrap="square" rtlCol="0">
            <a:spAutoFit/>
          </a:bodyPr>
          <a:lstStyle/>
          <a:p>
            <a:r>
              <a:rPr kumimoji="1" lang="en-US" altLang="ja-JP" sz="2000" dirty="0"/>
              <a:t>【</a:t>
            </a:r>
            <a:r>
              <a:rPr kumimoji="1" lang="ja-JP" altLang="en-US" sz="2000" dirty="0"/>
              <a:t>計算手順</a:t>
            </a:r>
            <a:r>
              <a:rPr kumimoji="1" lang="en-US" altLang="ja-JP" sz="2000" dirty="0"/>
              <a:t>】</a:t>
            </a:r>
          </a:p>
        </p:txBody>
      </p:sp>
      <p:sp>
        <p:nvSpPr>
          <p:cNvPr id="20" name="テキスト ボックス 19"/>
          <p:cNvSpPr txBox="1"/>
          <p:nvPr/>
        </p:nvSpPr>
        <p:spPr>
          <a:xfrm>
            <a:off x="466793" y="4805404"/>
            <a:ext cx="4897218" cy="461665"/>
          </a:xfrm>
          <a:prstGeom prst="rect">
            <a:avLst/>
          </a:prstGeom>
          <a:noFill/>
          <a:ln w="28575">
            <a:solidFill>
              <a:srgbClr val="FF0000"/>
            </a:solidFill>
          </a:ln>
        </p:spPr>
        <p:txBody>
          <a:bodyPr wrap="square" rtlCol="0">
            <a:spAutoFit/>
          </a:bodyPr>
          <a:lstStyle/>
          <a:p>
            <a:pPr algn="ctr"/>
            <a:r>
              <a:rPr kumimoji="1" lang="en-US" altLang="ja-JP" sz="2400" dirty="0"/>
              <a:t>U</a:t>
            </a:r>
            <a:r>
              <a:rPr kumimoji="1" lang="ja-JP" altLang="en-US" sz="2400" dirty="0"/>
              <a:t>邸</a:t>
            </a:r>
            <a:r>
              <a:rPr kumimoji="1" lang="en-US" altLang="ja-JP" sz="2400" dirty="0"/>
              <a:t>CO2</a:t>
            </a:r>
            <a:r>
              <a:rPr kumimoji="1" lang="ja-JP" altLang="en-US" sz="2400" dirty="0"/>
              <a:t>排出量①</a:t>
            </a:r>
            <a:r>
              <a:rPr kumimoji="1" lang="en-US" altLang="ja-JP" sz="2400" dirty="0"/>
              <a:t>+</a:t>
            </a:r>
            <a:r>
              <a:rPr kumimoji="1" lang="ja-JP" altLang="en-US" sz="2400" dirty="0"/>
              <a:t>②</a:t>
            </a:r>
            <a:r>
              <a:rPr kumimoji="1" lang="en-US" altLang="ja-JP" sz="2400" dirty="0"/>
              <a:t> 124.65kg-CO2</a:t>
            </a:r>
          </a:p>
        </p:txBody>
      </p:sp>
      <p:cxnSp>
        <p:nvCxnSpPr>
          <p:cNvPr id="30" name="直線コネクタ 29"/>
          <p:cNvCxnSpPr/>
          <p:nvPr/>
        </p:nvCxnSpPr>
        <p:spPr>
          <a:xfrm>
            <a:off x="6719003" y="1341135"/>
            <a:ext cx="213289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線コネクタ 48"/>
          <p:cNvCxnSpPr/>
          <p:nvPr/>
        </p:nvCxnSpPr>
        <p:spPr>
          <a:xfrm>
            <a:off x="5505567" y="1507439"/>
            <a:ext cx="0" cy="472701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0" name="テキスト ボックス 49"/>
          <p:cNvSpPr txBox="1"/>
          <p:nvPr/>
        </p:nvSpPr>
        <p:spPr>
          <a:xfrm>
            <a:off x="441219" y="3716845"/>
            <a:ext cx="4695576" cy="954107"/>
          </a:xfrm>
          <a:prstGeom prst="rect">
            <a:avLst/>
          </a:prstGeom>
          <a:noFill/>
        </p:spPr>
        <p:txBody>
          <a:bodyPr wrap="square" rtlCol="0">
            <a:spAutoFit/>
          </a:bodyPr>
          <a:lstStyle/>
          <a:p>
            <a:pPr algn="ctr"/>
            <a:r>
              <a:rPr kumimoji="1" lang="ja-JP" altLang="en-US" dirty="0"/>
              <a:t>☝ゼロカーボン技術を導入していない、</a:t>
            </a:r>
            <a:endParaRPr kumimoji="1" lang="en-US" altLang="ja-JP" dirty="0"/>
          </a:p>
          <a:p>
            <a:pPr algn="ctr"/>
            <a:r>
              <a:rPr kumimoji="1" lang="ja-JP" altLang="en-US" dirty="0"/>
              <a:t>　　同量の電力使用の場合</a:t>
            </a:r>
            <a:endParaRPr kumimoji="1" lang="en-US" altLang="ja-JP" dirty="0"/>
          </a:p>
          <a:p>
            <a:pPr algn="ctr"/>
            <a:r>
              <a:rPr kumimoji="1" lang="ja-JP" altLang="en-US" dirty="0"/>
              <a:t>⇒</a:t>
            </a:r>
            <a:r>
              <a:rPr kumimoji="1" lang="en-US" altLang="ja-JP" dirty="0"/>
              <a:t>CO2</a:t>
            </a:r>
            <a:r>
              <a:rPr kumimoji="1" lang="ja-JP" altLang="en-US" dirty="0"/>
              <a:t>排出量：</a:t>
            </a:r>
            <a:r>
              <a:rPr kumimoji="1" lang="en-US" altLang="ja-JP" sz="2000" u="sng" dirty="0">
                <a:solidFill>
                  <a:srgbClr val="FF0000"/>
                </a:solidFill>
              </a:rPr>
              <a:t>208.46</a:t>
            </a:r>
            <a:r>
              <a:rPr kumimoji="1" lang="en-US" altLang="ja-JP" sz="1600" u="sng" dirty="0">
                <a:solidFill>
                  <a:srgbClr val="FF0000"/>
                </a:solidFill>
              </a:rPr>
              <a:t>kg-CO2</a:t>
            </a:r>
            <a:endParaRPr kumimoji="1" lang="ja-JP" altLang="en-US" sz="1600" u="sng" dirty="0">
              <a:solidFill>
                <a:srgbClr val="FF0000"/>
              </a:solidFill>
            </a:endParaRPr>
          </a:p>
        </p:txBody>
      </p:sp>
      <p:sp>
        <p:nvSpPr>
          <p:cNvPr id="54" name="テキスト ボックス 53"/>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55" name="グループ化 54"/>
          <p:cNvGrpSpPr/>
          <p:nvPr/>
        </p:nvGrpSpPr>
        <p:grpSpPr>
          <a:xfrm>
            <a:off x="8573416" y="311985"/>
            <a:ext cx="506546" cy="560860"/>
            <a:chOff x="8573416" y="311985"/>
            <a:chExt cx="506546" cy="560860"/>
          </a:xfrm>
        </p:grpSpPr>
        <p:sp>
          <p:nvSpPr>
            <p:cNvPr id="56" name="ひし形 55"/>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57" name="テキスト ボックス 56"/>
            <p:cNvSpPr txBox="1"/>
            <p:nvPr/>
          </p:nvSpPr>
          <p:spPr>
            <a:xfrm>
              <a:off x="8617337" y="401139"/>
              <a:ext cx="418704" cy="369332"/>
            </a:xfrm>
            <a:prstGeom prst="rect">
              <a:avLst/>
            </a:prstGeom>
            <a:noFill/>
          </p:spPr>
          <p:txBody>
            <a:bodyPr wrap="none" rtlCol="0">
              <a:spAutoFit/>
            </a:bodyPr>
            <a:lstStyle/>
            <a:p>
              <a:r>
                <a:rPr kumimoji="1" lang="en-US" altLang="ja-JP" dirty="0">
                  <a:solidFill>
                    <a:schemeClr val="bg1">
                      <a:lumMod val="75000"/>
                    </a:schemeClr>
                  </a:solidFill>
                </a:rPr>
                <a:t>13</a:t>
              </a:r>
              <a:endParaRPr kumimoji="1" lang="ja-JP" altLang="en-US" dirty="0">
                <a:solidFill>
                  <a:schemeClr val="bg1">
                    <a:lumMod val="75000"/>
                  </a:schemeClr>
                </a:solidFill>
              </a:endParaRPr>
            </a:p>
          </p:txBody>
        </p:sp>
      </p:grpSp>
      <p:sp>
        <p:nvSpPr>
          <p:cNvPr id="29" name="テキスト ボックス 28"/>
          <p:cNvSpPr txBox="1"/>
          <p:nvPr/>
        </p:nvSpPr>
        <p:spPr>
          <a:xfrm>
            <a:off x="5534334" y="5600623"/>
            <a:ext cx="3447337" cy="830997"/>
          </a:xfrm>
          <a:prstGeom prst="rect">
            <a:avLst/>
          </a:prstGeom>
          <a:noFill/>
        </p:spPr>
        <p:txBody>
          <a:bodyPr wrap="square" rtlCol="0">
            <a:spAutoFit/>
          </a:bodyPr>
          <a:lstStyle/>
          <a:p>
            <a:r>
              <a:rPr kumimoji="1" lang="en-US" altLang="ja-JP" sz="1600" b="1" dirty="0"/>
              <a:t>6. </a:t>
            </a:r>
            <a:r>
              <a:rPr kumimoji="1" lang="en-US" altLang="ja-JP" sz="1600" dirty="0"/>
              <a:t>U</a:t>
            </a:r>
            <a:r>
              <a:rPr kumimoji="1" lang="ja-JP" altLang="en-US" sz="1600" dirty="0"/>
              <a:t>邸の</a:t>
            </a:r>
            <a:r>
              <a:rPr kumimoji="1" lang="en-US" altLang="ja-JP" sz="1600" dirty="0"/>
              <a:t>CO2</a:t>
            </a:r>
            <a:r>
              <a:rPr kumimoji="1" lang="ja-JP" altLang="en-US" sz="1600" dirty="0"/>
              <a:t>貢献量</a:t>
            </a:r>
            <a:endParaRPr kumimoji="1" lang="en-US" altLang="ja-JP" sz="1600" dirty="0"/>
          </a:p>
          <a:p>
            <a:r>
              <a:rPr kumimoji="1" lang="ja-JP" altLang="en-US" sz="1600" dirty="0"/>
              <a:t>→</a:t>
            </a:r>
            <a:r>
              <a:rPr kumimoji="1" lang="en-US" altLang="ja-JP" sz="1600" u="sng" dirty="0"/>
              <a:t>-85.36(124.65-12.05-197.96) kg-CO2</a:t>
            </a:r>
          </a:p>
          <a:p>
            <a:endParaRPr kumimoji="1" lang="ja-JP" altLang="en-US" sz="1600" u="sng" dirty="0"/>
          </a:p>
        </p:txBody>
      </p:sp>
      <p:sp>
        <p:nvSpPr>
          <p:cNvPr id="31" name="テキスト ボックス 30"/>
          <p:cNvSpPr txBox="1"/>
          <p:nvPr/>
        </p:nvSpPr>
        <p:spPr>
          <a:xfrm>
            <a:off x="466794" y="5403460"/>
            <a:ext cx="4897217" cy="830997"/>
          </a:xfrm>
          <a:prstGeom prst="rect">
            <a:avLst/>
          </a:prstGeom>
          <a:noFill/>
          <a:ln w="28575">
            <a:solidFill>
              <a:srgbClr val="0070C0"/>
            </a:solidFill>
          </a:ln>
        </p:spPr>
        <p:txBody>
          <a:bodyPr wrap="square" rtlCol="0">
            <a:spAutoFit/>
          </a:bodyPr>
          <a:lstStyle/>
          <a:p>
            <a:pPr algn="ctr"/>
            <a:r>
              <a:rPr kumimoji="1" lang="en-US" altLang="ja-JP" sz="2400" dirty="0"/>
              <a:t>U</a:t>
            </a:r>
            <a:r>
              <a:rPr kumimoji="1" lang="ja-JP" altLang="en-US" sz="2400" dirty="0"/>
              <a:t>邸の</a:t>
            </a:r>
            <a:r>
              <a:rPr kumimoji="1" lang="en-US" altLang="ja-JP" sz="2400" dirty="0"/>
              <a:t>CO2</a:t>
            </a:r>
            <a:r>
              <a:rPr kumimoji="1" lang="ja-JP" altLang="en-US" sz="2400" dirty="0"/>
              <a:t>貢献量</a:t>
            </a:r>
            <a:endParaRPr kumimoji="1" lang="en-US" altLang="ja-JP" sz="2400" dirty="0"/>
          </a:p>
          <a:p>
            <a:pPr algn="ctr"/>
            <a:r>
              <a:rPr kumimoji="1" lang="en-US" altLang="ja-JP" sz="2400" b="1" dirty="0"/>
              <a:t>-85.36 (124.65-12.05-197.96) kg-CO2</a:t>
            </a:r>
          </a:p>
        </p:txBody>
      </p:sp>
      <p:graphicFrame>
        <p:nvGraphicFramePr>
          <p:cNvPr id="22" name="表 21"/>
          <p:cNvGraphicFramePr>
            <a:graphicFrameLocks noGrp="1"/>
          </p:cNvGraphicFramePr>
          <p:nvPr>
            <p:extLst>
              <p:ext uri="{D42A27DB-BD31-4B8C-83A1-F6EECF244321}">
                <p14:modId xmlns:p14="http://schemas.microsoft.com/office/powerpoint/2010/main" val="1841689582"/>
              </p:ext>
            </p:extLst>
          </p:nvPr>
        </p:nvGraphicFramePr>
        <p:xfrm>
          <a:off x="441219" y="1347629"/>
          <a:ext cx="4695576" cy="2369216"/>
        </p:xfrm>
        <a:graphic>
          <a:graphicData uri="http://schemas.openxmlformats.org/drawingml/2006/table">
            <a:tbl>
              <a:tblPr/>
              <a:tblGrid>
                <a:gridCol w="2072530">
                  <a:extLst>
                    <a:ext uri="{9D8B030D-6E8A-4147-A177-3AD203B41FA5}">
                      <a16:colId xmlns:a16="http://schemas.microsoft.com/office/drawing/2014/main" val="20000"/>
                    </a:ext>
                  </a:extLst>
                </a:gridCol>
                <a:gridCol w="1311523">
                  <a:extLst>
                    <a:ext uri="{9D8B030D-6E8A-4147-A177-3AD203B41FA5}">
                      <a16:colId xmlns:a16="http://schemas.microsoft.com/office/drawing/2014/main" val="20001"/>
                    </a:ext>
                  </a:extLst>
                </a:gridCol>
                <a:gridCol w="1311523">
                  <a:extLst>
                    <a:ext uri="{9D8B030D-6E8A-4147-A177-3AD203B41FA5}">
                      <a16:colId xmlns:a16="http://schemas.microsoft.com/office/drawing/2014/main" val="20002"/>
                    </a:ext>
                  </a:extLst>
                </a:gridCol>
              </a:tblGrid>
              <a:tr h="238460">
                <a:tc>
                  <a:txBody>
                    <a:bodyPr/>
                    <a:lstStyle/>
                    <a:p>
                      <a:pPr algn="l" fontAlgn="ctr"/>
                      <a:r>
                        <a:rPr lang="ja-JP" altLang="en-US" sz="1400" b="0" i="0" u="none" strike="noStrike" dirty="0">
                          <a:solidFill>
                            <a:srgbClr val="000000"/>
                          </a:solidFill>
                          <a:effectLst/>
                          <a:latin typeface="ＭＳ Ｐゴシック" panose="020B0600070205080204" pitchFamily="50" charset="-128"/>
                          <a:ea typeface="ＭＳ Ｐゴシック" panose="020B0600070205080204" pitchFamily="50" charset="-128"/>
                        </a:rPr>
                        <a:t>　</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電力（</a:t>
                      </a:r>
                      <a:r>
                        <a:rPr lang="en-US" sz="1400" b="0" i="0" u="none" strike="noStrike">
                          <a:solidFill>
                            <a:srgbClr val="000000"/>
                          </a:solidFill>
                          <a:effectLst/>
                          <a:latin typeface="ＭＳ Ｐゴシック" panose="020B0600070205080204" pitchFamily="50" charset="-128"/>
                          <a:ea typeface="ＭＳ Ｐゴシック" panose="020B0600070205080204" pitchFamily="50" charset="-128"/>
                        </a:rPr>
                        <a:t>kWh）</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b="0" i="0" u="none" strike="noStrike">
                          <a:solidFill>
                            <a:srgbClr val="000000"/>
                          </a:solidFill>
                          <a:effectLst/>
                          <a:latin typeface="ＭＳ Ｐゴシック" panose="020B0600070205080204" pitchFamily="50" charset="-128"/>
                          <a:ea typeface="ＭＳ Ｐゴシック" panose="020B0600070205080204" pitchFamily="50" charset="-128"/>
                        </a:rPr>
                        <a:t>CO2（㎏-CO2）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38460">
                <a:tc>
                  <a:txBody>
                    <a:bodyPr/>
                    <a:lstStyle/>
                    <a:p>
                      <a:pPr algn="l" fontAlgn="ctr"/>
                      <a:r>
                        <a:rPr lang="ja-JP"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①買電量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202.63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a:solidFill>
                            <a:srgbClr val="000000"/>
                          </a:solidFill>
                          <a:effectLst/>
                          <a:latin typeface="ＭＳ Ｐゴシック" panose="020B0600070205080204" pitchFamily="50" charset="-128"/>
                          <a:ea typeface="ＭＳ Ｐゴシック" panose="020B0600070205080204" pitchFamily="50" charset="-128"/>
                        </a:rPr>
                        <a:t>97.87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38460">
                <a:tc>
                  <a:txBody>
                    <a:bodyPr/>
                    <a:lstStyle/>
                    <a:p>
                      <a:pPr algn="l" fontAlgn="ctr"/>
                      <a:r>
                        <a:rPr lang="ja-JP"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②エネファーム</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62.07</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dirty="0">
                          <a:solidFill>
                            <a:srgbClr val="000000"/>
                          </a:solidFill>
                          <a:effectLst/>
                          <a:latin typeface="ＭＳ Ｐゴシック" panose="020B0600070205080204" pitchFamily="50" charset="-128"/>
                          <a:ea typeface="ＭＳ Ｐゴシック" panose="020B0600070205080204" pitchFamily="50" charset="-128"/>
                        </a:rPr>
                        <a:t>26.78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38460">
                <a:tc>
                  <a:txBody>
                    <a:bodyPr/>
                    <a:lstStyle/>
                    <a:p>
                      <a:pPr algn="l" fontAlgn="ctr"/>
                      <a:r>
                        <a:rPr lang="zh-TW"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③太陽光発電量（④</a:t>
                      </a:r>
                      <a:r>
                        <a:rPr lang="en-US" altLang="zh-TW" sz="1400" b="0" i="0" u="none" strike="noStrike">
                          <a:solidFill>
                            <a:srgbClr val="000000"/>
                          </a:solidFill>
                          <a:effectLst/>
                          <a:latin typeface="ＭＳ Ｐゴシック" panose="020B0600070205080204" pitchFamily="50" charset="-128"/>
                          <a:ea typeface="ＭＳ Ｐゴシック" panose="020B0600070205080204" pitchFamily="50" charset="-128"/>
                        </a:rPr>
                        <a:t>+⑤</a:t>
                      </a:r>
                      <a:r>
                        <a:rPr lang="zh-TW"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576.73</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238460">
                <a:tc>
                  <a:txBody>
                    <a:bodyPr/>
                    <a:lstStyle/>
                    <a:p>
                      <a:pPr algn="l" fontAlgn="ctr"/>
                      <a:r>
                        <a:rPr lang="zh-TW"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④太陽光発電使用量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166.88</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0</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38460">
                <a:tc>
                  <a:txBody>
                    <a:bodyPr/>
                    <a:lstStyle/>
                    <a:p>
                      <a:pPr algn="l" fontAlgn="ctr"/>
                      <a:r>
                        <a:rPr lang="ja-JP"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⑤売電量</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409.85</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-197.96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238460">
                <a:tc>
                  <a:txBody>
                    <a:bodyPr/>
                    <a:lstStyle/>
                    <a:p>
                      <a:pPr algn="l" fontAlgn="ctr"/>
                      <a:r>
                        <a:rPr lang="ja-JP"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⑥設備導入しない場合</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c rowSpan="2">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431.59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algn="ctr" fontAlgn="ct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208.46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238460">
                <a:tc>
                  <a:txBody>
                    <a:bodyPr/>
                    <a:lstStyle/>
                    <a:p>
                      <a:pPr algn="ctr" fontAlgn="ctr"/>
                      <a:r>
                        <a:rPr lang="ja-JP"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買電量（①</a:t>
                      </a:r>
                      <a:r>
                        <a:rPr lang="en-US" altLang="ja-JP" sz="1400" b="0" i="0" u="none" strike="noStrike">
                          <a:solidFill>
                            <a:srgbClr val="000000"/>
                          </a:solidFill>
                          <a:effectLst/>
                          <a:latin typeface="ＭＳ Ｐゴシック" panose="020B0600070205080204" pitchFamily="50" charset="-128"/>
                          <a:ea typeface="ＭＳ Ｐゴシック" panose="020B0600070205080204" pitchFamily="50" charset="-128"/>
                        </a:rPr>
                        <a:t>+②+④</a:t>
                      </a:r>
                      <a:r>
                        <a:rPr lang="ja-JP" altLang="en-US" sz="1400" b="0" i="0" u="none" strike="noStrike">
                          <a:solidFill>
                            <a:srgbClr val="000000"/>
                          </a:solidFill>
                          <a:effectLst/>
                          <a:latin typeface="ＭＳ Ｐゴシック" panose="020B0600070205080204" pitchFamily="50" charset="-128"/>
                          <a:ea typeface="ＭＳ Ｐゴシック" panose="020B0600070205080204" pitchFamily="50" charset="-128"/>
                        </a:rPr>
                        <a: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7"/>
                  </a:ext>
                </a:extLst>
              </a:tr>
              <a:tr h="230768">
                <a:tc gridSpan="3">
                  <a:txBody>
                    <a:bodyPr/>
                    <a:lstStyle/>
                    <a:p>
                      <a:pPr algn="l" fontAlgn="ctr"/>
                      <a:r>
                        <a:rPr lang="en-US" altLang="ja-JP" sz="1200" b="0" i="0" u="none" strike="noStrike">
                          <a:solidFill>
                            <a:srgbClr val="000000"/>
                          </a:solidFill>
                          <a:effectLst/>
                          <a:latin typeface="ＭＳ ゴシック" panose="020B0609070205080204" pitchFamily="49" charset="-128"/>
                          <a:ea typeface="ＭＳ ゴシック" panose="020B0609070205080204" pitchFamily="49" charset="-128"/>
                        </a:rPr>
                        <a:t>※1</a:t>
                      </a:r>
                      <a:r>
                        <a:rPr lang="ja-JP" altLang="en-US" sz="1200" b="0" i="0" u="none" strike="noStrike">
                          <a:solidFill>
                            <a:srgbClr val="000000"/>
                          </a:solidFill>
                          <a:effectLst/>
                          <a:latin typeface="ＭＳ ゴシック" panose="020B0609070205080204" pitchFamily="49" charset="-128"/>
                          <a:ea typeface="ＭＳ ゴシック" panose="020B0609070205080204" pitchFamily="49" charset="-128"/>
                        </a:rPr>
                        <a:t>：九州電力（平成</a:t>
                      </a:r>
                      <a:r>
                        <a:rPr lang="en-US" altLang="ja-JP" sz="1200" b="0" i="0" u="none" strike="noStrike">
                          <a:solidFill>
                            <a:srgbClr val="000000"/>
                          </a:solidFill>
                          <a:effectLst/>
                          <a:latin typeface="ＭＳ ゴシック" panose="020B0609070205080204" pitchFamily="49" charset="-128"/>
                          <a:ea typeface="ＭＳ ゴシック" panose="020B0609070205080204" pitchFamily="49" charset="-128"/>
                        </a:rPr>
                        <a:t>28</a:t>
                      </a:r>
                      <a:r>
                        <a:rPr lang="ja-JP" altLang="en-US" sz="1200" b="0" i="0" u="none" strike="noStrike">
                          <a:solidFill>
                            <a:srgbClr val="000000"/>
                          </a:solidFill>
                          <a:effectLst/>
                          <a:latin typeface="ＭＳ ゴシック" panose="020B0609070205080204" pitchFamily="49" charset="-128"/>
                          <a:ea typeface="ＭＳ ゴシック" panose="020B0609070205080204" pitchFamily="49" charset="-128"/>
                        </a:rPr>
                        <a:t>年度）の</a:t>
                      </a:r>
                      <a:r>
                        <a:rPr lang="en-US" altLang="ja-JP" sz="1200" b="0" i="0" u="none" strike="noStrike">
                          <a:solidFill>
                            <a:srgbClr val="000000"/>
                          </a:solidFill>
                          <a:effectLst/>
                          <a:latin typeface="ＭＳ ゴシック" panose="020B0609070205080204" pitchFamily="49" charset="-128"/>
                          <a:ea typeface="ＭＳ ゴシック" panose="020B0609070205080204" pitchFamily="49" charset="-128"/>
                        </a:rPr>
                        <a:t>CO2</a:t>
                      </a:r>
                      <a:r>
                        <a:rPr lang="ja-JP" altLang="en-US" sz="1200" b="0" i="0" u="none" strike="noStrike">
                          <a:solidFill>
                            <a:srgbClr val="000000"/>
                          </a:solidFill>
                          <a:effectLst/>
                          <a:latin typeface="ＭＳ ゴシック" panose="020B0609070205080204" pitchFamily="49" charset="-128"/>
                          <a:ea typeface="ＭＳ ゴシック" panose="020B0609070205080204" pitchFamily="49" charset="-128"/>
                        </a:rPr>
                        <a:t>排出係数は</a:t>
                      </a:r>
                      <a:r>
                        <a:rPr lang="en-US" altLang="ja-JP" sz="1200" b="0" i="0" u="none" strike="noStrike">
                          <a:solidFill>
                            <a:srgbClr val="000000"/>
                          </a:solidFill>
                          <a:effectLst/>
                          <a:latin typeface="ＭＳ ゴシック" panose="020B0609070205080204" pitchFamily="49" charset="-128"/>
                          <a:ea typeface="ＭＳ ゴシック" panose="020B0609070205080204" pitchFamily="49" charset="-128"/>
                        </a:rPr>
                        <a:t>0.483kg/kWh</a:t>
                      </a:r>
                      <a:r>
                        <a:rPr lang="ja-JP" altLang="en-US" sz="1200" b="0" i="0" u="none" strike="noStrike">
                          <a:solidFill>
                            <a:srgbClr val="000000"/>
                          </a:solidFill>
                          <a:effectLst/>
                          <a:latin typeface="ＭＳ ゴシック" panose="020B0609070205080204" pitchFamily="49" charset="-128"/>
                          <a:ea typeface="ＭＳ ゴシック" panose="020B0609070205080204" pitchFamily="49" charset="-128"/>
                        </a:rPr>
                        <a:t>とする。</a:t>
                      </a:r>
                    </a:p>
                  </a:txBody>
                  <a:tcPr marL="9525" marR="9525" marT="9525" marB="0" anchor="ctr">
                    <a:lnL>
                      <a:noFill/>
                    </a:lnL>
                    <a:lnR>
                      <a:noFill/>
                    </a:lnR>
                    <a:lnT w="6350" cap="flat" cmpd="sng" algn="ctr">
                      <a:solidFill>
                        <a:srgbClr val="000000"/>
                      </a:solidFill>
                      <a:prstDash val="solid"/>
                      <a:round/>
                      <a:headEnd type="none" w="med" len="med"/>
                      <a:tailEnd type="none" w="med" len="med"/>
                    </a:lnT>
                    <a:lnB>
                      <a:noFill/>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8"/>
                  </a:ext>
                </a:extLst>
              </a:tr>
              <a:tr h="230768">
                <a:tc gridSpan="3">
                  <a:txBody>
                    <a:bodyPr/>
                    <a:lstStyle/>
                    <a:p>
                      <a:pPr algn="l" fontAlgn="ctr"/>
                      <a:r>
                        <a:rPr lang="en-US" altLang="ja-JP" sz="1200" b="0" i="0" u="none" strike="noStrike" dirty="0">
                          <a:solidFill>
                            <a:srgbClr val="000000"/>
                          </a:solidFill>
                          <a:effectLst/>
                          <a:latin typeface="ＭＳ ゴシック" panose="020B0609070205080204" pitchFamily="49" charset="-128"/>
                          <a:ea typeface="ＭＳ ゴシック" panose="020B0609070205080204" pitchFamily="49" charset="-128"/>
                        </a:rPr>
                        <a:t>※2</a:t>
                      </a:r>
                      <a:r>
                        <a:rPr lang="ja-JP" altLang="en-US" sz="1200" b="0" i="0" u="none" strike="noStrike" dirty="0">
                          <a:solidFill>
                            <a:srgbClr val="000000"/>
                          </a:solidFill>
                          <a:effectLst/>
                          <a:latin typeface="ＭＳ ゴシック" panose="020B0609070205080204" pitchFamily="49" charset="-128"/>
                          <a:ea typeface="ＭＳ ゴシック" panose="020B0609070205080204" pitchFamily="49" charset="-128"/>
                        </a:rPr>
                        <a:t>：西部ガス（平成</a:t>
                      </a:r>
                      <a:r>
                        <a:rPr lang="en-US" altLang="ja-JP" sz="1200" b="0" i="0" u="none" strike="noStrike" dirty="0">
                          <a:solidFill>
                            <a:srgbClr val="000000"/>
                          </a:solidFill>
                          <a:effectLst/>
                          <a:latin typeface="ＭＳ ゴシック" panose="020B0609070205080204" pitchFamily="49" charset="-128"/>
                          <a:ea typeface="ＭＳ ゴシック" panose="020B0609070205080204" pitchFamily="49" charset="-128"/>
                        </a:rPr>
                        <a:t>28</a:t>
                      </a:r>
                      <a:r>
                        <a:rPr lang="ja-JP" altLang="en-US" sz="1200" b="0" i="0" u="none" strike="noStrike" dirty="0">
                          <a:solidFill>
                            <a:srgbClr val="000000"/>
                          </a:solidFill>
                          <a:effectLst/>
                          <a:latin typeface="ＭＳ ゴシック" panose="020B0609070205080204" pitchFamily="49" charset="-128"/>
                          <a:ea typeface="ＭＳ ゴシック" panose="020B0609070205080204" pitchFamily="49" charset="-128"/>
                        </a:rPr>
                        <a:t>年度）の</a:t>
                      </a:r>
                      <a:r>
                        <a:rPr lang="en-US" altLang="ja-JP" sz="1200" b="0" i="0" u="none" strike="noStrike" dirty="0">
                          <a:solidFill>
                            <a:srgbClr val="000000"/>
                          </a:solidFill>
                          <a:effectLst/>
                          <a:latin typeface="ＭＳ ゴシック" panose="020B0609070205080204" pitchFamily="49" charset="-128"/>
                          <a:ea typeface="ＭＳ ゴシック" panose="020B0609070205080204" pitchFamily="49" charset="-128"/>
                        </a:rPr>
                        <a:t>CO2</a:t>
                      </a:r>
                      <a:r>
                        <a:rPr lang="ja-JP" altLang="en-US" sz="1200" b="0" i="0" u="none" strike="noStrike" dirty="0">
                          <a:solidFill>
                            <a:srgbClr val="000000"/>
                          </a:solidFill>
                          <a:effectLst/>
                          <a:latin typeface="ＭＳ ゴシック" panose="020B0609070205080204" pitchFamily="49" charset="-128"/>
                          <a:ea typeface="ＭＳ ゴシック" panose="020B0609070205080204" pitchFamily="49" charset="-128"/>
                        </a:rPr>
                        <a:t>排出係数は</a:t>
                      </a:r>
                      <a:r>
                        <a:rPr lang="en-US" altLang="ja-JP" sz="1200" b="0" i="0" u="none" strike="noStrike" dirty="0">
                          <a:solidFill>
                            <a:srgbClr val="000000"/>
                          </a:solidFill>
                          <a:effectLst/>
                          <a:latin typeface="ＭＳ ゴシック" panose="020B0609070205080204" pitchFamily="49" charset="-128"/>
                          <a:ea typeface="ＭＳ ゴシック" panose="020B0609070205080204" pitchFamily="49" charset="-128"/>
                        </a:rPr>
                        <a:t>2.21kg/㎥</a:t>
                      </a:r>
                      <a:r>
                        <a:rPr lang="ja-JP" altLang="en-US" sz="1200" b="0" i="0" u="none" strike="noStrike" dirty="0">
                          <a:solidFill>
                            <a:srgbClr val="000000"/>
                          </a:solidFill>
                          <a:effectLst/>
                          <a:latin typeface="ＭＳ ゴシック" panose="020B0609070205080204" pitchFamily="49" charset="-128"/>
                          <a:ea typeface="ＭＳ ゴシック" panose="020B0609070205080204" pitchFamily="49" charset="-128"/>
                        </a:rPr>
                        <a:t>とする。</a:t>
                      </a:r>
                    </a:p>
                  </a:txBody>
                  <a:tcPr marL="9525" marR="9525" marT="9525" marB="0" anchor="ctr">
                    <a:lnL>
                      <a:noFill/>
                    </a:lnL>
                    <a:lnR>
                      <a:noFill/>
                    </a:lnR>
                    <a:lnT>
                      <a:noFill/>
                    </a:lnT>
                    <a:lnB>
                      <a:noFill/>
                    </a:lnB>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93299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0">
                                            <p:txEl>
                                              <p:pRg st="2" end="2"/>
                                            </p:txEl>
                                          </p:spTgt>
                                        </p:tgtEl>
                                        <p:attrNameLst>
                                          <p:attrName>style.visibility</p:attrName>
                                        </p:attrNameLst>
                                      </p:cBhvr>
                                      <p:to>
                                        <p:strVal val="visible"/>
                                      </p:to>
                                    </p:set>
                                    <p:anim calcmode="lin" valueType="num">
                                      <p:cBhvr>
                                        <p:cTn id="7" dur="500" fill="hold"/>
                                        <p:tgtEl>
                                          <p:spTgt spid="50">
                                            <p:txEl>
                                              <p:pRg st="2" end="2"/>
                                            </p:txEl>
                                          </p:spTgt>
                                        </p:tgtEl>
                                        <p:attrNameLst>
                                          <p:attrName>ppt_w</p:attrName>
                                        </p:attrNameLst>
                                      </p:cBhvr>
                                      <p:tavLst>
                                        <p:tav tm="0">
                                          <p:val>
                                            <p:fltVal val="0"/>
                                          </p:val>
                                        </p:tav>
                                        <p:tav tm="100000">
                                          <p:val>
                                            <p:strVal val="#ppt_w"/>
                                          </p:val>
                                        </p:tav>
                                      </p:tavLst>
                                    </p:anim>
                                    <p:anim calcmode="lin" valueType="num">
                                      <p:cBhvr>
                                        <p:cTn id="8" dur="500" fill="hold"/>
                                        <p:tgtEl>
                                          <p:spTgt spid="50">
                                            <p:txEl>
                                              <p:pRg st="2" end="2"/>
                                            </p:txEl>
                                          </p:spTgt>
                                        </p:tgtEl>
                                        <p:attrNameLst>
                                          <p:attrName>ppt_h</p:attrName>
                                        </p:attrNameLst>
                                      </p:cBhvr>
                                      <p:tavLst>
                                        <p:tav tm="0">
                                          <p:val>
                                            <p:fltVal val="0"/>
                                          </p:val>
                                        </p:tav>
                                        <p:tav tm="100000">
                                          <p:val>
                                            <p:strVal val="#ppt_h"/>
                                          </p:val>
                                        </p:tav>
                                      </p:tavLst>
                                    </p:anim>
                                    <p:animEffect transition="in" filter="fade">
                                      <p:cBhvr>
                                        <p:cTn id="9" dur="500"/>
                                        <p:tgtEl>
                                          <p:spTgt spid="50">
                                            <p:txEl>
                                              <p:pRg st="2" end="2"/>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fade">
                                      <p:cBhvr>
                                        <p:cTn id="14" dur="1000"/>
                                        <p:tgtEl>
                                          <p:spTgt spid="20"/>
                                        </p:tgtEl>
                                      </p:cBhvr>
                                    </p:animEffect>
                                    <p:anim calcmode="lin" valueType="num">
                                      <p:cBhvr>
                                        <p:cTn id="15" dur="1000" fill="hold"/>
                                        <p:tgtEl>
                                          <p:spTgt spid="20"/>
                                        </p:tgtEl>
                                        <p:attrNameLst>
                                          <p:attrName>ppt_x</p:attrName>
                                        </p:attrNameLst>
                                      </p:cBhvr>
                                      <p:tavLst>
                                        <p:tav tm="0">
                                          <p:val>
                                            <p:strVal val="#ppt_x"/>
                                          </p:val>
                                        </p:tav>
                                        <p:tav tm="100000">
                                          <p:val>
                                            <p:strVal val="#ppt_x"/>
                                          </p:val>
                                        </p:tav>
                                      </p:tavLst>
                                    </p:anim>
                                    <p:anim calcmode="lin" valueType="num">
                                      <p:cBhvr>
                                        <p:cTn id="16"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1000"/>
                                        <p:tgtEl>
                                          <p:spTgt spid="31"/>
                                        </p:tgtEl>
                                      </p:cBhvr>
                                    </p:animEffect>
                                    <p:anim calcmode="lin" valueType="num">
                                      <p:cBhvr>
                                        <p:cTn id="22" dur="1000" fill="hold"/>
                                        <p:tgtEl>
                                          <p:spTgt spid="31"/>
                                        </p:tgtEl>
                                        <p:attrNameLst>
                                          <p:attrName>ppt_x</p:attrName>
                                        </p:attrNameLst>
                                      </p:cBhvr>
                                      <p:tavLst>
                                        <p:tav tm="0">
                                          <p:val>
                                            <p:strVal val="#ppt_x"/>
                                          </p:val>
                                        </p:tav>
                                        <p:tav tm="100000">
                                          <p:val>
                                            <p:strVal val="#ppt_x"/>
                                          </p:val>
                                        </p:tav>
                                      </p:tavLst>
                                    </p:anim>
                                    <p:anim calcmode="lin" valueType="num">
                                      <p:cBhvr>
                                        <p:cTn id="23"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628649" y="1182414"/>
            <a:ext cx="7900495" cy="4994549"/>
          </a:xfrm>
        </p:spPr>
        <p:txBody>
          <a:bodyPr>
            <a:normAutofit lnSpcReduction="10000"/>
          </a:bodyPr>
          <a:lstStyle/>
          <a:p>
            <a:r>
              <a:rPr kumimoji="1" lang="ja-JP" altLang="en-US" sz="2400" dirty="0"/>
              <a:t>エアコンの電力使用量の割合が大きいため、改善の必要がある。</a:t>
            </a:r>
            <a:endParaRPr kumimoji="1" lang="en-US" altLang="ja-JP" sz="2400" dirty="0"/>
          </a:p>
          <a:p>
            <a:r>
              <a:rPr lang="ja-JP" altLang="en-US" sz="2400" dirty="0"/>
              <a:t>気温が高いほど電力使用量が大きくなる。</a:t>
            </a:r>
            <a:endParaRPr lang="en-US" altLang="ja-JP" sz="2400" dirty="0"/>
          </a:p>
          <a:p>
            <a:r>
              <a:rPr lang="ja-JP" altLang="en-US" sz="2400" dirty="0"/>
              <a:t>お湯の使用量が少ないため、エネファームがあまり活用されていない。</a:t>
            </a:r>
            <a:endParaRPr lang="en-US" altLang="ja-JP" sz="2400" dirty="0"/>
          </a:p>
          <a:p>
            <a:r>
              <a:rPr lang="ja-JP" altLang="en-US" sz="2400" dirty="0"/>
              <a:t>アンケートより、住民の環境意識</a:t>
            </a:r>
            <a:r>
              <a:rPr lang="ja-JP" altLang="ja-JP" sz="2400" dirty="0"/>
              <a:t>は引越し前と変わらないという結果から、政府が住民と協力し環境改善に向けた取り組みを提案する必要がある。</a:t>
            </a:r>
            <a:endParaRPr lang="en-US" altLang="ja-JP" sz="2400" dirty="0"/>
          </a:p>
          <a:p>
            <a:r>
              <a:rPr lang="ja-JP" altLang="ja-JP" sz="2400" dirty="0"/>
              <a:t>今回の研究結果では、ゼロカーボン技術を導入した住宅における</a:t>
            </a:r>
            <a:r>
              <a:rPr lang="en-US" altLang="ja-JP" sz="2400" dirty="0"/>
              <a:t>CO2</a:t>
            </a:r>
            <a:r>
              <a:rPr lang="ja-JP" altLang="ja-JP" sz="2400" dirty="0"/>
              <a:t>排出量はマイナスになり、ゼロカーボンは達成できたといえる。しかし太陽光発電使用量と比べ売電量がはるかに大きいため自家発電設備による使用量が低い。発電量と消費量に大きな差があり、理想的な電力利用であるとは言い難い。</a:t>
            </a:r>
          </a:p>
          <a:p>
            <a:pPr marL="0" indent="0">
              <a:buNone/>
            </a:pPr>
            <a:endParaRPr lang="en-US" altLang="ja-JP" sz="2400" dirty="0"/>
          </a:p>
          <a:p>
            <a:endParaRPr lang="en-US" altLang="ja-JP" sz="2400" dirty="0"/>
          </a:p>
        </p:txBody>
      </p:sp>
      <p:sp>
        <p:nvSpPr>
          <p:cNvPr id="7" name="正方形/長方形 6"/>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タイトル 1"/>
          <p:cNvSpPr>
            <a:spLocks noGrp="1"/>
          </p:cNvSpPr>
          <p:nvPr>
            <p:ph type="title"/>
          </p:nvPr>
        </p:nvSpPr>
        <p:spPr>
          <a:xfrm>
            <a:off x="441219" y="263314"/>
            <a:ext cx="1561002" cy="611745"/>
          </a:xfrm>
        </p:spPr>
        <p:txBody>
          <a:bodyPr>
            <a:noAutofit/>
          </a:bodyPr>
          <a:lstStyle/>
          <a:p>
            <a:r>
              <a:rPr lang="ja-JP" altLang="en-US" sz="2400" b="1" dirty="0">
                <a:latin typeface="ＭＳ 明朝" panose="02020609040205080304" pitchFamily="17" charset="-128"/>
                <a:ea typeface="ＭＳ 明朝" panose="02020609040205080304" pitchFamily="17" charset="-128"/>
              </a:rPr>
              <a:t>まとめ</a:t>
            </a:r>
            <a:endParaRPr lang="en-US" altLang="ja-JP" sz="2400" b="1" dirty="0">
              <a:solidFill>
                <a:srgbClr val="FF0000"/>
              </a:solidFill>
              <a:latin typeface="ＭＳ 明朝" panose="02020609040205080304" pitchFamily="17" charset="-128"/>
              <a:ea typeface="ＭＳ 明朝" panose="02020609040205080304" pitchFamily="17" charset="-128"/>
            </a:endParaRPr>
          </a:p>
        </p:txBody>
      </p:sp>
      <p:cxnSp>
        <p:nvCxnSpPr>
          <p:cNvPr id="9" name="直線コネクタ 8"/>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10" name="直線コネクタ 9"/>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sp>
        <p:nvSpPr>
          <p:cNvPr id="11"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12" name="テキスト ボックス 11"/>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13" name="グループ化 12"/>
          <p:cNvGrpSpPr/>
          <p:nvPr/>
        </p:nvGrpSpPr>
        <p:grpSpPr>
          <a:xfrm>
            <a:off x="8573416" y="311985"/>
            <a:ext cx="506546" cy="560860"/>
            <a:chOff x="8573416" y="311985"/>
            <a:chExt cx="506546" cy="560860"/>
          </a:xfrm>
        </p:grpSpPr>
        <p:sp>
          <p:nvSpPr>
            <p:cNvPr id="14" name="ひし形 13"/>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15" name="テキスト ボックス 14"/>
            <p:cNvSpPr txBox="1"/>
            <p:nvPr/>
          </p:nvSpPr>
          <p:spPr>
            <a:xfrm>
              <a:off x="8617337" y="401139"/>
              <a:ext cx="418704" cy="369332"/>
            </a:xfrm>
            <a:prstGeom prst="rect">
              <a:avLst/>
            </a:prstGeom>
            <a:noFill/>
          </p:spPr>
          <p:txBody>
            <a:bodyPr wrap="none" rtlCol="0">
              <a:spAutoFit/>
            </a:bodyPr>
            <a:lstStyle/>
            <a:p>
              <a:r>
                <a:rPr kumimoji="1" lang="en-US" altLang="ja-JP" dirty="0">
                  <a:solidFill>
                    <a:schemeClr val="bg1">
                      <a:lumMod val="75000"/>
                    </a:schemeClr>
                  </a:solidFill>
                </a:rPr>
                <a:t>14</a:t>
              </a:r>
              <a:endParaRPr kumimoji="1" lang="ja-JP" altLang="en-US" dirty="0">
                <a:solidFill>
                  <a:schemeClr val="bg1">
                    <a:lumMod val="75000"/>
                  </a:schemeClr>
                </a:solidFill>
              </a:endParaRPr>
            </a:p>
          </p:txBody>
        </p:sp>
      </p:grpSp>
    </p:spTree>
    <p:extLst>
      <p:ext uri="{BB962C8B-B14F-4D97-AF65-F5344CB8AC3E}">
        <p14:creationId xmlns:p14="http://schemas.microsoft.com/office/powerpoint/2010/main" val="35082294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kumimoji="1" lang="ja-JP" altLang="en-US" sz="2800" dirty="0"/>
              <a:t>ご清聴ありがとうございました。</a:t>
            </a:r>
          </a:p>
        </p:txBody>
      </p:sp>
    </p:spTree>
    <p:extLst>
      <p:ext uri="{BB962C8B-B14F-4D97-AF65-F5344CB8AC3E}">
        <p14:creationId xmlns:p14="http://schemas.microsoft.com/office/powerpoint/2010/main" val="23742728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p:nvPr>
        </p:nvSpPr>
        <p:spPr>
          <a:xfrm>
            <a:off x="441219" y="263314"/>
            <a:ext cx="3334368" cy="611745"/>
          </a:xfrm>
        </p:spPr>
        <p:txBody>
          <a:bodyPr>
            <a:normAutofit/>
          </a:bodyPr>
          <a:lstStyle/>
          <a:p>
            <a:pPr algn="l"/>
            <a:r>
              <a:rPr lang="ja-JP" altLang="en-US" sz="2400" b="1" dirty="0">
                <a:latin typeface="ＭＳ 明朝" panose="02020609040205080304" pitchFamily="17" charset="-128"/>
                <a:ea typeface="ＭＳ 明朝" panose="02020609040205080304" pitchFamily="17" charset="-128"/>
              </a:rPr>
              <a:t>太陽光発電</a:t>
            </a:r>
          </a:p>
        </p:txBody>
      </p:sp>
      <p:cxnSp>
        <p:nvCxnSpPr>
          <p:cNvPr id="7" name="直線コネクタ 6"/>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8" name="直線コネクタ 7"/>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sp>
        <p:nvSpPr>
          <p:cNvPr id="11" name="フッター プレースホルダー 3"/>
          <p:cNvSpPr>
            <a:spLocks noGrp="1"/>
          </p:cNvSpPr>
          <p:nvPr>
            <p:ph type="ftr" sz="quarter" idx="11"/>
          </p:nvPr>
        </p:nvSpPr>
        <p:spPr>
          <a:xfrm>
            <a:off x="982132" y="6356350"/>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grpSp>
        <p:nvGrpSpPr>
          <p:cNvPr id="113" name="Group 107"/>
          <p:cNvGrpSpPr>
            <a:grpSpLocks noChangeAspect="1"/>
          </p:cNvGrpSpPr>
          <p:nvPr/>
        </p:nvGrpSpPr>
        <p:grpSpPr bwMode="auto">
          <a:xfrm>
            <a:off x="756359" y="987665"/>
            <a:ext cx="7202459" cy="4364460"/>
            <a:chOff x="808" y="909"/>
            <a:chExt cx="4013" cy="2437"/>
          </a:xfrm>
        </p:grpSpPr>
        <p:sp>
          <p:nvSpPr>
            <p:cNvPr id="117" name="Freeform 110"/>
            <p:cNvSpPr>
              <a:spLocks noEditPoints="1"/>
            </p:cNvSpPr>
            <p:nvPr/>
          </p:nvSpPr>
          <p:spPr bwMode="auto">
            <a:xfrm>
              <a:off x="1415" y="980"/>
              <a:ext cx="3380" cy="1929"/>
            </a:xfrm>
            <a:custGeom>
              <a:avLst/>
              <a:gdLst>
                <a:gd name="T0" fmla="*/ 0 w 19640"/>
                <a:gd name="T1" fmla="*/ 24 h 11208"/>
                <a:gd name="T2" fmla="*/ 24 w 19640"/>
                <a:gd name="T3" fmla="*/ 0 h 11208"/>
                <a:gd name="T4" fmla="*/ 19616 w 19640"/>
                <a:gd name="T5" fmla="*/ 0 h 11208"/>
                <a:gd name="T6" fmla="*/ 19640 w 19640"/>
                <a:gd name="T7" fmla="*/ 24 h 11208"/>
                <a:gd name="T8" fmla="*/ 19640 w 19640"/>
                <a:gd name="T9" fmla="*/ 11184 h 11208"/>
                <a:gd name="T10" fmla="*/ 19616 w 19640"/>
                <a:gd name="T11" fmla="*/ 11208 h 11208"/>
                <a:gd name="T12" fmla="*/ 24 w 19640"/>
                <a:gd name="T13" fmla="*/ 11208 h 11208"/>
                <a:gd name="T14" fmla="*/ 0 w 19640"/>
                <a:gd name="T15" fmla="*/ 11184 h 11208"/>
                <a:gd name="T16" fmla="*/ 0 w 19640"/>
                <a:gd name="T17" fmla="*/ 24 h 11208"/>
                <a:gd name="T18" fmla="*/ 48 w 19640"/>
                <a:gd name="T19" fmla="*/ 11184 h 11208"/>
                <a:gd name="T20" fmla="*/ 24 w 19640"/>
                <a:gd name="T21" fmla="*/ 11160 h 11208"/>
                <a:gd name="T22" fmla="*/ 19616 w 19640"/>
                <a:gd name="T23" fmla="*/ 11160 h 11208"/>
                <a:gd name="T24" fmla="*/ 19592 w 19640"/>
                <a:gd name="T25" fmla="*/ 11184 h 11208"/>
                <a:gd name="T26" fmla="*/ 19592 w 19640"/>
                <a:gd name="T27" fmla="*/ 24 h 11208"/>
                <a:gd name="T28" fmla="*/ 19616 w 19640"/>
                <a:gd name="T29" fmla="*/ 48 h 11208"/>
                <a:gd name="T30" fmla="*/ 24 w 19640"/>
                <a:gd name="T31" fmla="*/ 48 h 11208"/>
                <a:gd name="T32" fmla="*/ 48 w 19640"/>
                <a:gd name="T33" fmla="*/ 24 h 11208"/>
                <a:gd name="T34" fmla="*/ 48 w 19640"/>
                <a:gd name="T35" fmla="*/ 11184 h 1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640" h="11208">
                  <a:moveTo>
                    <a:pt x="0" y="24"/>
                  </a:moveTo>
                  <a:cubicBezTo>
                    <a:pt x="0" y="11"/>
                    <a:pt x="11" y="0"/>
                    <a:pt x="24" y="0"/>
                  </a:cubicBezTo>
                  <a:lnTo>
                    <a:pt x="19616" y="0"/>
                  </a:lnTo>
                  <a:cubicBezTo>
                    <a:pt x="19630" y="0"/>
                    <a:pt x="19640" y="11"/>
                    <a:pt x="19640" y="24"/>
                  </a:cubicBezTo>
                  <a:lnTo>
                    <a:pt x="19640" y="11184"/>
                  </a:lnTo>
                  <a:cubicBezTo>
                    <a:pt x="19640" y="11198"/>
                    <a:pt x="19630" y="11208"/>
                    <a:pt x="19616" y="11208"/>
                  </a:cubicBezTo>
                  <a:lnTo>
                    <a:pt x="24" y="11208"/>
                  </a:lnTo>
                  <a:cubicBezTo>
                    <a:pt x="11" y="11208"/>
                    <a:pt x="0" y="11198"/>
                    <a:pt x="0" y="11184"/>
                  </a:cubicBezTo>
                  <a:lnTo>
                    <a:pt x="0" y="24"/>
                  </a:lnTo>
                  <a:close/>
                  <a:moveTo>
                    <a:pt x="48" y="11184"/>
                  </a:moveTo>
                  <a:lnTo>
                    <a:pt x="24" y="11160"/>
                  </a:lnTo>
                  <a:lnTo>
                    <a:pt x="19616" y="11160"/>
                  </a:lnTo>
                  <a:lnTo>
                    <a:pt x="19592" y="11184"/>
                  </a:lnTo>
                  <a:lnTo>
                    <a:pt x="19592" y="24"/>
                  </a:lnTo>
                  <a:lnTo>
                    <a:pt x="19616" y="48"/>
                  </a:lnTo>
                  <a:lnTo>
                    <a:pt x="24" y="48"/>
                  </a:lnTo>
                  <a:lnTo>
                    <a:pt x="48" y="24"/>
                  </a:lnTo>
                  <a:lnTo>
                    <a:pt x="48" y="11184"/>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8" name="Freeform 111"/>
            <p:cNvSpPr>
              <a:spLocks/>
            </p:cNvSpPr>
            <p:nvPr/>
          </p:nvSpPr>
          <p:spPr bwMode="auto">
            <a:xfrm>
              <a:off x="1483" y="2439"/>
              <a:ext cx="3232" cy="467"/>
            </a:xfrm>
            <a:custGeom>
              <a:avLst/>
              <a:gdLst>
                <a:gd name="T0" fmla="*/ 0 w 3232"/>
                <a:gd name="T1" fmla="*/ 467 h 467"/>
                <a:gd name="T2" fmla="*/ 140 w 3232"/>
                <a:gd name="T3" fmla="*/ 467 h 467"/>
                <a:gd name="T4" fmla="*/ 281 w 3232"/>
                <a:gd name="T5" fmla="*/ 467 h 467"/>
                <a:gd name="T6" fmla="*/ 422 w 3232"/>
                <a:gd name="T7" fmla="*/ 467 h 467"/>
                <a:gd name="T8" fmla="*/ 562 w 3232"/>
                <a:gd name="T9" fmla="*/ 467 h 467"/>
                <a:gd name="T10" fmla="*/ 703 w 3232"/>
                <a:gd name="T11" fmla="*/ 467 h 467"/>
                <a:gd name="T12" fmla="*/ 843 w 3232"/>
                <a:gd name="T13" fmla="*/ 422 h 467"/>
                <a:gd name="T14" fmla="*/ 984 w 3232"/>
                <a:gd name="T15" fmla="*/ 197 h 467"/>
                <a:gd name="T16" fmla="*/ 1124 w 3232"/>
                <a:gd name="T17" fmla="*/ 0 h 467"/>
                <a:gd name="T18" fmla="*/ 1265 w 3232"/>
                <a:gd name="T19" fmla="*/ 30 h 467"/>
                <a:gd name="T20" fmla="*/ 1405 w 3232"/>
                <a:gd name="T21" fmla="*/ 131 h 467"/>
                <a:gd name="T22" fmla="*/ 1546 w 3232"/>
                <a:gd name="T23" fmla="*/ 156 h 467"/>
                <a:gd name="T24" fmla="*/ 1686 w 3232"/>
                <a:gd name="T25" fmla="*/ 126 h 467"/>
                <a:gd name="T26" fmla="*/ 1827 w 3232"/>
                <a:gd name="T27" fmla="*/ 79 h 467"/>
                <a:gd name="T28" fmla="*/ 1967 w 3232"/>
                <a:gd name="T29" fmla="*/ 67 h 467"/>
                <a:gd name="T30" fmla="*/ 2108 w 3232"/>
                <a:gd name="T31" fmla="*/ 90 h 467"/>
                <a:gd name="T32" fmla="*/ 2248 w 3232"/>
                <a:gd name="T33" fmla="*/ 134 h 467"/>
                <a:gd name="T34" fmla="*/ 2389 w 3232"/>
                <a:gd name="T35" fmla="*/ 121 h 467"/>
                <a:gd name="T36" fmla="*/ 2529 w 3232"/>
                <a:gd name="T37" fmla="*/ 397 h 467"/>
                <a:gd name="T38" fmla="*/ 2670 w 3232"/>
                <a:gd name="T39" fmla="*/ 467 h 467"/>
                <a:gd name="T40" fmla="*/ 2810 w 3232"/>
                <a:gd name="T41" fmla="*/ 467 h 467"/>
                <a:gd name="T42" fmla="*/ 2951 w 3232"/>
                <a:gd name="T43" fmla="*/ 467 h 467"/>
                <a:gd name="T44" fmla="*/ 3091 w 3232"/>
                <a:gd name="T45" fmla="*/ 467 h 467"/>
                <a:gd name="T46" fmla="*/ 3232 w 3232"/>
                <a:gd name="T47" fmla="*/ 467 h 467"/>
                <a:gd name="T48" fmla="*/ 3091 w 3232"/>
                <a:gd name="T49" fmla="*/ 467 h 467"/>
                <a:gd name="T50" fmla="*/ 2951 w 3232"/>
                <a:gd name="T51" fmla="*/ 467 h 467"/>
                <a:gd name="T52" fmla="*/ 2810 w 3232"/>
                <a:gd name="T53" fmla="*/ 467 h 467"/>
                <a:gd name="T54" fmla="*/ 2670 w 3232"/>
                <a:gd name="T55" fmla="*/ 467 h 467"/>
                <a:gd name="T56" fmla="*/ 2529 w 3232"/>
                <a:gd name="T57" fmla="*/ 467 h 467"/>
                <a:gd name="T58" fmla="*/ 2389 w 3232"/>
                <a:gd name="T59" fmla="*/ 467 h 467"/>
                <a:gd name="T60" fmla="*/ 2248 w 3232"/>
                <a:gd name="T61" fmla="*/ 467 h 467"/>
                <a:gd name="T62" fmla="*/ 2108 w 3232"/>
                <a:gd name="T63" fmla="*/ 467 h 467"/>
                <a:gd name="T64" fmla="*/ 1967 w 3232"/>
                <a:gd name="T65" fmla="*/ 467 h 467"/>
                <a:gd name="T66" fmla="*/ 1827 w 3232"/>
                <a:gd name="T67" fmla="*/ 467 h 467"/>
                <a:gd name="T68" fmla="*/ 1686 w 3232"/>
                <a:gd name="T69" fmla="*/ 467 h 467"/>
                <a:gd name="T70" fmla="*/ 1546 w 3232"/>
                <a:gd name="T71" fmla="*/ 467 h 467"/>
                <a:gd name="T72" fmla="*/ 1405 w 3232"/>
                <a:gd name="T73" fmla="*/ 467 h 467"/>
                <a:gd name="T74" fmla="*/ 1265 w 3232"/>
                <a:gd name="T75" fmla="*/ 467 h 467"/>
                <a:gd name="T76" fmla="*/ 1124 w 3232"/>
                <a:gd name="T77" fmla="*/ 467 h 467"/>
                <a:gd name="T78" fmla="*/ 984 w 3232"/>
                <a:gd name="T79" fmla="*/ 467 h 467"/>
                <a:gd name="T80" fmla="*/ 843 w 3232"/>
                <a:gd name="T81" fmla="*/ 467 h 467"/>
                <a:gd name="T82" fmla="*/ 703 w 3232"/>
                <a:gd name="T83" fmla="*/ 467 h 467"/>
                <a:gd name="T84" fmla="*/ 562 w 3232"/>
                <a:gd name="T85" fmla="*/ 467 h 467"/>
                <a:gd name="T86" fmla="*/ 422 w 3232"/>
                <a:gd name="T87" fmla="*/ 467 h 467"/>
                <a:gd name="T88" fmla="*/ 281 w 3232"/>
                <a:gd name="T89" fmla="*/ 467 h 467"/>
                <a:gd name="T90" fmla="*/ 140 w 3232"/>
                <a:gd name="T91" fmla="*/ 467 h 467"/>
                <a:gd name="T92" fmla="*/ 0 w 3232"/>
                <a:gd name="T93" fmla="*/ 467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232" h="467">
                  <a:moveTo>
                    <a:pt x="0" y="467"/>
                  </a:moveTo>
                  <a:lnTo>
                    <a:pt x="140" y="467"/>
                  </a:lnTo>
                  <a:lnTo>
                    <a:pt x="281" y="467"/>
                  </a:lnTo>
                  <a:lnTo>
                    <a:pt x="422" y="467"/>
                  </a:lnTo>
                  <a:lnTo>
                    <a:pt x="562" y="467"/>
                  </a:lnTo>
                  <a:lnTo>
                    <a:pt x="703" y="467"/>
                  </a:lnTo>
                  <a:lnTo>
                    <a:pt x="843" y="422"/>
                  </a:lnTo>
                  <a:lnTo>
                    <a:pt x="984" y="197"/>
                  </a:lnTo>
                  <a:lnTo>
                    <a:pt x="1124" y="0"/>
                  </a:lnTo>
                  <a:lnTo>
                    <a:pt x="1265" y="30"/>
                  </a:lnTo>
                  <a:lnTo>
                    <a:pt x="1405" y="131"/>
                  </a:lnTo>
                  <a:lnTo>
                    <a:pt x="1546" y="156"/>
                  </a:lnTo>
                  <a:lnTo>
                    <a:pt x="1686" y="126"/>
                  </a:lnTo>
                  <a:lnTo>
                    <a:pt x="1827" y="79"/>
                  </a:lnTo>
                  <a:lnTo>
                    <a:pt x="1967" y="67"/>
                  </a:lnTo>
                  <a:lnTo>
                    <a:pt x="2108" y="90"/>
                  </a:lnTo>
                  <a:lnTo>
                    <a:pt x="2248" y="134"/>
                  </a:lnTo>
                  <a:lnTo>
                    <a:pt x="2389" y="121"/>
                  </a:lnTo>
                  <a:lnTo>
                    <a:pt x="2529" y="397"/>
                  </a:lnTo>
                  <a:lnTo>
                    <a:pt x="2670" y="467"/>
                  </a:lnTo>
                  <a:lnTo>
                    <a:pt x="2810" y="467"/>
                  </a:lnTo>
                  <a:lnTo>
                    <a:pt x="2951" y="467"/>
                  </a:lnTo>
                  <a:lnTo>
                    <a:pt x="3091" y="467"/>
                  </a:lnTo>
                  <a:lnTo>
                    <a:pt x="3232" y="467"/>
                  </a:lnTo>
                  <a:lnTo>
                    <a:pt x="3091" y="467"/>
                  </a:lnTo>
                  <a:lnTo>
                    <a:pt x="2951" y="467"/>
                  </a:lnTo>
                  <a:lnTo>
                    <a:pt x="2810" y="467"/>
                  </a:lnTo>
                  <a:lnTo>
                    <a:pt x="2670" y="467"/>
                  </a:lnTo>
                  <a:lnTo>
                    <a:pt x="2529" y="467"/>
                  </a:lnTo>
                  <a:lnTo>
                    <a:pt x="2389" y="467"/>
                  </a:lnTo>
                  <a:lnTo>
                    <a:pt x="2248" y="467"/>
                  </a:lnTo>
                  <a:lnTo>
                    <a:pt x="2108" y="467"/>
                  </a:lnTo>
                  <a:lnTo>
                    <a:pt x="1967" y="467"/>
                  </a:lnTo>
                  <a:lnTo>
                    <a:pt x="1827" y="467"/>
                  </a:lnTo>
                  <a:lnTo>
                    <a:pt x="1686" y="467"/>
                  </a:lnTo>
                  <a:lnTo>
                    <a:pt x="1546" y="467"/>
                  </a:lnTo>
                  <a:lnTo>
                    <a:pt x="1405" y="467"/>
                  </a:lnTo>
                  <a:lnTo>
                    <a:pt x="1265" y="467"/>
                  </a:lnTo>
                  <a:lnTo>
                    <a:pt x="1124" y="467"/>
                  </a:lnTo>
                  <a:lnTo>
                    <a:pt x="984" y="467"/>
                  </a:lnTo>
                  <a:lnTo>
                    <a:pt x="843" y="467"/>
                  </a:lnTo>
                  <a:lnTo>
                    <a:pt x="703" y="467"/>
                  </a:lnTo>
                  <a:lnTo>
                    <a:pt x="562" y="467"/>
                  </a:lnTo>
                  <a:lnTo>
                    <a:pt x="422" y="467"/>
                  </a:lnTo>
                  <a:lnTo>
                    <a:pt x="281" y="467"/>
                  </a:lnTo>
                  <a:lnTo>
                    <a:pt x="140" y="467"/>
                  </a:lnTo>
                  <a:lnTo>
                    <a:pt x="0" y="467"/>
                  </a:lnTo>
                  <a:close/>
                </a:path>
              </a:pathLst>
            </a:custGeom>
            <a:solidFill>
              <a:srgbClr val="70AD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9" name="Freeform 112"/>
            <p:cNvSpPr>
              <a:spLocks noEditPoints="1"/>
            </p:cNvSpPr>
            <p:nvPr/>
          </p:nvSpPr>
          <p:spPr bwMode="auto">
            <a:xfrm>
              <a:off x="1478" y="2434"/>
              <a:ext cx="3242" cy="476"/>
            </a:xfrm>
            <a:custGeom>
              <a:avLst/>
              <a:gdLst>
                <a:gd name="T0" fmla="*/ 32 w 18839"/>
                <a:gd name="T1" fmla="*/ 2714 h 2762"/>
                <a:gd name="T2" fmla="*/ 1665 w 18839"/>
                <a:gd name="T3" fmla="*/ 2714 h 2762"/>
                <a:gd name="T4" fmla="*/ 3297 w 18839"/>
                <a:gd name="T5" fmla="*/ 2714 h 2762"/>
                <a:gd name="T6" fmla="*/ 4106 w 18839"/>
                <a:gd name="T7" fmla="*/ 2715 h 2762"/>
                <a:gd name="T8" fmla="*/ 4910 w 18839"/>
                <a:gd name="T9" fmla="*/ 2469 h 2762"/>
                <a:gd name="T10" fmla="*/ 6543 w 18839"/>
                <a:gd name="T11" fmla="*/ 12 h 2762"/>
                <a:gd name="T12" fmla="*/ 7384 w 18839"/>
                <a:gd name="T13" fmla="*/ 179 h 2762"/>
                <a:gd name="T14" fmla="*/ 8209 w 18839"/>
                <a:gd name="T15" fmla="*/ 768 h 2762"/>
                <a:gd name="T16" fmla="*/ 9016 w 18839"/>
                <a:gd name="T17" fmla="*/ 911 h 2762"/>
                <a:gd name="T18" fmla="*/ 9823 w 18839"/>
                <a:gd name="T19" fmla="*/ 737 h 2762"/>
                <a:gd name="T20" fmla="*/ 10642 w 18839"/>
                <a:gd name="T21" fmla="*/ 461 h 2762"/>
                <a:gd name="T22" fmla="*/ 11464 w 18839"/>
                <a:gd name="T23" fmla="*/ 395 h 2762"/>
                <a:gd name="T24" fmla="*/ 13100 w 18839"/>
                <a:gd name="T25" fmla="*/ 784 h 2762"/>
                <a:gd name="T26" fmla="*/ 13907 w 18839"/>
                <a:gd name="T27" fmla="*/ 709 h 2762"/>
                <a:gd name="T28" fmla="*/ 14747 w 18839"/>
                <a:gd name="T29" fmla="*/ 2324 h 2762"/>
                <a:gd name="T30" fmla="*/ 15553 w 18839"/>
                <a:gd name="T31" fmla="*/ 2717 h 2762"/>
                <a:gd name="T32" fmla="*/ 16358 w 18839"/>
                <a:gd name="T33" fmla="*/ 2714 h 2762"/>
                <a:gd name="T34" fmla="*/ 17991 w 18839"/>
                <a:gd name="T35" fmla="*/ 2714 h 2762"/>
                <a:gd name="T36" fmla="*/ 18839 w 18839"/>
                <a:gd name="T37" fmla="*/ 2714 h 2762"/>
                <a:gd name="T38" fmla="*/ 17991 w 18839"/>
                <a:gd name="T39" fmla="*/ 2762 h 2762"/>
                <a:gd name="T40" fmla="*/ 16358 w 18839"/>
                <a:gd name="T41" fmla="*/ 2762 h 2762"/>
                <a:gd name="T42" fmla="*/ 14726 w 18839"/>
                <a:gd name="T43" fmla="*/ 2762 h 2762"/>
                <a:gd name="T44" fmla="*/ 13093 w 18839"/>
                <a:gd name="T45" fmla="*/ 2762 h 2762"/>
                <a:gd name="T46" fmla="*/ 11460 w 18839"/>
                <a:gd name="T47" fmla="*/ 2762 h 2762"/>
                <a:gd name="T48" fmla="*/ 9828 w 18839"/>
                <a:gd name="T49" fmla="*/ 2762 h 2762"/>
                <a:gd name="T50" fmla="*/ 8195 w 18839"/>
                <a:gd name="T51" fmla="*/ 2762 h 2762"/>
                <a:gd name="T52" fmla="*/ 6563 w 18839"/>
                <a:gd name="T53" fmla="*/ 2762 h 2762"/>
                <a:gd name="T54" fmla="*/ 4930 w 18839"/>
                <a:gd name="T55" fmla="*/ 2762 h 2762"/>
                <a:gd name="T56" fmla="*/ 3297 w 18839"/>
                <a:gd name="T57" fmla="*/ 2762 h 2762"/>
                <a:gd name="T58" fmla="*/ 1665 w 18839"/>
                <a:gd name="T59" fmla="*/ 2762 h 2762"/>
                <a:gd name="T60" fmla="*/ 32 w 18839"/>
                <a:gd name="T61" fmla="*/ 2762 h 2762"/>
                <a:gd name="T62" fmla="*/ 1665 w 18839"/>
                <a:gd name="T63" fmla="*/ 2714 h 2762"/>
                <a:gd name="T64" fmla="*/ 3297 w 18839"/>
                <a:gd name="T65" fmla="*/ 2714 h 2762"/>
                <a:gd name="T66" fmla="*/ 4930 w 18839"/>
                <a:gd name="T67" fmla="*/ 2714 h 2762"/>
                <a:gd name="T68" fmla="*/ 6563 w 18839"/>
                <a:gd name="T69" fmla="*/ 2714 h 2762"/>
                <a:gd name="T70" fmla="*/ 8195 w 18839"/>
                <a:gd name="T71" fmla="*/ 2714 h 2762"/>
                <a:gd name="T72" fmla="*/ 9828 w 18839"/>
                <a:gd name="T73" fmla="*/ 2714 h 2762"/>
                <a:gd name="T74" fmla="*/ 11460 w 18839"/>
                <a:gd name="T75" fmla="*/ 2714 h 2762"/>
                <a:gd name="T76" fmla="*/ 13093 w 18839"/>
                <a:gd name="T77" fmla="*/ 2714 h 2762"/>
                <a:gd name="T78" fmla="*/ 14726 w 18839"/>
                <a:gd name="T79" fmla="*/ 2714 h 2762"/>
                <a:gd name="T80" fmla="*/ 16358 w 18839"/>
                <a:gd name="T81" fmla="*/ 2714 h 2762"/>
                <a:gd name="T82" fmla="*/ 17991 w 18839"/>
                <a:gd name="T83" fmla="*/ 2714 h 2762"/>
                <a:gd name="T84" fmla="*/ 18807 w 18839"/>
                <a:gd name="T85" fmla="*/ 2762 h 2762"/>
                <a:gd name="T86" fmla="*/ 17175 w 18839"/>
                <a:gd name="T87" fmla="*/ 2762 h 2762"/>
                <a:gd name="T88" fmla="*/ 15542 w 18839"/>
                <a:gd name="T89" fmla="*/ 2762 h 2762"/>
                <a:gd name="T90" fmla="*/ 14715 w 18839"/>
                <a:gd name="T91" fmla="*/ 2356 h 2762"/>
                <a:gd name="T92" fmla="*/ 13888 w 18839"/>
                <a:gd name="T93" fmla="*/ 744 h 2762"/>
                <a:gd name="T94" fmla="*/ 13095 w 18839"/>
                <a:gd name="T95" fmla="*/ 831 h 2762"/>
                <a:gd name="T96" fmla="*/ 12273 w 18839"/>
                <a:gd name="T97" fmla="*/ 576 h 2762"/>
                <a:gd name="T98" fmla="*/ 11462 w 18839"/>
                <a:gd name="T99" fmla="*/ 442 h 2762"/>
                <a:gd name="T100" fmla="*/ 10652 w 18839"/>
                <a:gd name="T101" fmla="*/ 508 h 2762"/>
                <a:gd name="T102" fmla="*/ 9017 w 18839"/>
                <a:gd name="T103" fmla="*/ 958 h 2762"/>
                <a:gd name="T104" fmla="*/ 8191 w 18839"/>
                <a:gd name="T105" fmla="*/ 811 h 2762"/>
                <a:gd name="T106" fmla="*/ 7365 w 18839"/>
                <a:gd name="T107" fmla="*/ 222 h 2762"/>
                <a:gd name="T108" fmla="*/ 6557 w 18839"/>
                <a:gd name="T109" fmla="*/ 49 h 2762"/>
                <a:gd name="T110" fmla="*/ 5767 w 18839"/>
                <a:gd name="T111" fmla="*/ 1185 h 2762"/>
                <a:gd name="T112" fmla="*/ 4937 w 18839"/>
                <a:gd name="T113" fmla="*/ 2505 h 2762"/>
                <a:gd name="T114" fmla="*/ 4114 w 18839"/>
                <a:gd name="T115" fmla="*/ 2762 h 2762"/>
                <a:gd name="T116" fmla="*/ 2481 w 18839"/>
                <a:gd name="T117" fmla="*/ 2762 h 2762"/>
                <a:gd name="T118" fmla="*/ 848 w 18839"/>
                <a:gd name="T119" fmla="*/ 2762 h 2762"/>
                <a:gd name="T120" fmla="*/ 32 w 18839"/>
                <a:gd name="T121" fmla="*/ 2714 h 27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839" h="2762">
                  <a:moveTo>
                    <a:pt x="32" y="2762"/>
                  </a:moveTo>
                  <a:cubicBezTo>
                    <a:pt x="0" y="2762"/>
                    <a:pt x="0" y="2714"/>
                    <a:pt x="32" y="2714"/>
                  </a:cubicBezTo>
                  <a:lnTo>
                    <a:pt x="848" y="2714"/>
                  </a:lnTo>
                  <a:lnTo>
                    <a:pt x="1665" y="2714"/>
                  </a:lnTo>
                  <a:lnTo>
                    <a:pt x="2481" y="2714"/>
                  </a:lnTo>
                  <a:lnTo>
                    <a:pt x="3297" y="2714"/>
                  </a:lnTo>
                  <a:lnTo>
                    <a:pt x="4114" y="2714"/>
                  </a:lnTo>
                  <a:lnTo>
                    <a:pt x="4106" y="2715"/>
                  </a:lnTo>
                  <a:lnTo>
                    <a:pt x="4923" y="2459"/>
                  </a:lnTo>
                  <a:lnTo>
                    <a:pt x="4910" y="2469"/>
                  </a:lnTo>
                  <a:lnTo>
                    <a:pt x="5726" y="1160"/>
                  </a:lnTo>
                  <a:lnTo>
                    <a:pt x="6543" y="12"/>
                  </a:lnTo>
                  <a:cubicBezTo>
                    <a:pt x="6549" y="4"/>
                    <a:pt x="6558" y="0"/>
                    <a:pt x="6568" y="2"/>
                  </a:cubicBezTo>
                  <a:lnTo>
                    <a:pt x="7384" y="179"/>
                  </a:lnTo>
                  <a:cubicBezTo>
                    <a:pt x="7387" y="179"/>
                    <a:pt x="7390" y="181"/>
                    <a:pt x="7393" y="183"/>
                  </a:cubicBezTo>
                  <a:lnTo>
                    <a:pt x="8209" y="768"/>
                  </a:lnTo>
                  <a:lnTo>
                    <a:pt x="8199" y="764"/>
                  </a:lnTo>
                  <a:lnTo>
                    <a:pt x="9016" y="911"/>
                  </a:lnTo>
                  <a:lnTo>
                    <a:pt x="9006" y="911"/>
                  </a:lnTo>
                  <a:lnTo>
                    <a:pt x="9823" y="737"/>
                  </a:lnTo>
                  <a:lnTo>
                    <a:pt x="10636" y="463"/>
                  </a:lnTo>
                  <a:cubicBezTo>
                    <a:pt x="10638" y="462"/>
                    <a:pt x="10640" y="461"/>
                    <a:pt x="10642" y="461"/>
                  </a:cubicBezTo>
                  <a:lnTo>
                    <a:pt x="11459" y="395"/>
                  </a:lnTo>
                  <a:cubicBezTo>
                    <a:pt x="11460" y="394"/>
                    <a:pt x="11462" y="395"/>
                    <a:pt x="11464" y="395"/>
                  </a:cubicBezTo>
                  <a:lnTo>
                    <a:pt x="12281" y="528"/>
                  </a:lnTo>
                  <a:lnTo>
                    <a:pt x="13100" y="784"/>
                  </a:lnTo>
                  <a:lnTo>
                    <a:pt x="13091" y="783"/>
                  </a:lnTo>
                  <a:lnTo>
                    <a:pt x="13907" y="709"/>
                  </a:lnTo>
                  <a:cubicBezTo>
                    <a:pt x="13917" y="708"/>
                    <a:pt x="13926" y="713"/>
                    <a:pt x="13931" y="722"/>
                  </a:cubicBezTo>
                  <a:lnTo>
                    <a:pt x="14747" y="2324"/>
                  </a:lnTo>
                  <a:lnTo>
                    <a:pt x="14736" y="2313"/>
                  </a:lnTo>
                  <a:lnTo>
                    <a:pt x="15553" y="2717"/>
                  </a:lnTo>
                  <a:lnTo>
                    <a:pt x="15542" y="2714"/>
                  </a:lnTo>
                  <a:lnTo>
                    <a:pt x="16358" y="2714"/>
                  </a:lnTo>
                  <a:lnTo>
                    <a:pt x="17175" y="2714"/>
                  </a:lnTo>
                  <a:lnTo>
                    <a:pt x="17991" y="2714"/>
                  </a:lnTo>
                  <a:lnTo>
                    <a:pt x="18807" y="2714"/>
                  </a:lnTo>
                  <a:lnTo>
                    <a:pt x="18839" y="2714"/>
                  </a:lnTo>
                  <a:lnTo>
                    <a:pt x="18839" y="2762"/>
                  </a:lnTo>
                  <a:lnTo>
                    <a:pt x="17991" y="2762"/>
                  </a:lnTo>
                  <a:lnTo>
                    <a:pt x="17175" y="2762"/>
                  </a:lnTo>
                  <a:lnTo>
                    <a:pt x="16358" y="2762"/>
                  </a:lnTo>
                  <a:lnTo>
                    <a:pt x="15542" y="2762"/>
                  </a:lnTo>
                  <a:lnTo>
                    <a:pt x="14726" y="2762"/>
                  </a:lnTo>
                  <a:lnTo>
                    <a:pt x="13909" y="2762"/>
                  </a:lnTo>
                  <a:lnTo>
                    <a:pt x="13093" y="2762"/>
                  </a:lnTo>
                  <a:lnTo>
                    <a:pt x="12277" y="2762"/>
                  </a:lnTo>
                  <a:lnTo>
                    <a:pt x="11460" y="2762"/>
                  </a:lnTo>
                  <a:lnTo>
                    <a:pt x="10644" y="2762"/>
                  </a:lnTo>
                  <a:lnTo>
                    <a:pt x="9828" y="2762"/>
                  </a:lnTo>
                  <a:lnTo>
                    <a:pt x="9012" y="2762"/>
                  </a:lnTo>
                  <a:lnTo>
                    <a:pt x="8195" y="2762"/>
                  </a:lnTo>
                  <a:lnTo>
                    <a:pt x="7379" y="2762"/>
                  </a:lnTo>
                  <a:lnTo>
                    <a:pt x="6563" y="2762"/>
                  </a:lnTo>
                  <a:lnTo>
                    <a:pt x="5746" y="2762"/>
                  </a:lnTo>
                  <a:lnTo>
                    <a:pt x="4930" y="2762"/>
                  </a:lnTo>
                  <a:lnTo>
                    <a:pt x="4114" y="2762"/>
                  </a:lnTo>
                  <a:lnTo>
                    <a:pt x="3297" y="2762"/>
                  </a:lnTo>
                  <a:lnTo>
                    <a:pt x="2481" y="2762"/>
                  </a:lnTo>
                  <a:lnTo>
                    <a:pt x="1665" y="2762"/>
                  </a:lnTo>
                  <a:lnTo>
                    <a:pt x="848" y="2762"/>
                  </a:lnTo>
                  <a:lnTo>
                    <a:pt x="32" y="2762"/>
                  </a:lnTo>
                  <a:close/>
                  <a:moveTo>
                    <a:pt x="848" y="2714"/>
                  </a:moveTo>
                  <a:lnTo>
                    <a:pt x="1665" y="2714"/>
                  </a:lnTo>
                  <a:lnTo>
                    <a:pt x="2481" y="2714"/>
                  </a:lnTo>
                  <a:lnTo>
                    <a:pt x="3297" y="2714"/>
                  </a:lnTo>
                  <a:lnTo>
                    <a:pt x="4114" y="2714"/>
                  </a:lnTo>
                  <a:lnTo>
                    <a:pt x="4930" y="2714"/>
                  </a:lnTo>
                  <a:lnTo>
                    <a:pt x="5746" y="2714"/>
                  </a:lnTo>
                  <a:lnTo>
                    <a:pt x="6563" y="2714"/>
                  </a:lnTo>
                  <a:lnTo>
                    <a:pt x="7379" y="2714"/>
                  </a:lnTo>
                  <a:lnTo>
                    <a:pt x="8195" y="2714"/>
                  </a:lnTo>
                  <a:lnTo>
                    <a:pt x="9012" y="2714"/>
                  </a:lnTo>
                  <a:lnTo>
                    <a:pt x="9828" y="2714"/>
                  </a:lnTo>
                  <a:lnTo>
                    <a:pt x="10644" y="2714"/>
                  </a:lnTo>
                  <a:lnTo>
                    <a:pt x="11460" y="2714"/>
                  </a:lnTo>
                  <a:lnTo>
                    <a:pt x="12277" y="2714"/>
                  </a:lnTo>
                  <a:lnTo>
                    <a:pt x="13093" y="2714"/>
                  </a:lnTo>
                  <a:lnTo>
                    <a:pt x="13909" y="2714"/>
                  </a:lnTo>
                  <a:lnTo>
                    <a:pt x="14726" y="2714"/>
                  </a:lnTo>
                  <a:lnTo>
                    <a:pt x="15542" y="2714"/>
                  </a:lnTo>
                  <a:lnTo>
                    <a:pt x="16358" y="2714"/>
                  </a:lnTo>
                  <a:lnTo>
                    <a:pt x="17175" y="2714"/>
                  </a:lnTo>
                  <a:lnTo>
                    <a:pt x="17991" y="2714"/>
                  </a:lnTo>
                  <a:lnTo>
                    <a:pt x="18807" y="2714"/>
                  </a:lnTo>
                  <a:lnTo>
                    <a:pt x="18807" y="2762"/>
                  </a:lnTo>
                  <a:lnTo>
                    <a:pt x="17991" y="2762"/>
                  </a:lnTo>
                  <a:lnTo>
                    <a:pt x="17175" y="2762"/>
                  </a:lnTo>
                  <a:lnTo>
                    <a:pt x="16358" y="2762"/>
                  </a:lnTo>
                  <a:lnTo>
                    <a:pt x="15542" y="2762"/>
                  </a:lnTo>
                  <a:cubicBezTo>
                    <a:pt x="15538" y="2762"/>
                    <a:pt x="15535" y="2761"/>
                    <a:pt x="15531" y="2760"/>
                  </a:cubicBezTo>
                  <a:lnTo>
                    <a:pt x="14715" y="2356"/>
                  </a:lnTo>
                  <a:cubicBezTo>
                    <a:pt x="14710" y="2354"/>
                    <a:pt x="14707" y="2350"/>
                    <a:pt x="14704" y="2345"/>
                  </a:cubicBezTo>
                  <a:lnTo>
                    <a:pt x="13888" y="744"/>
                  </a:lnTo>
                  <a:lnTo>
                    <a:pt x="13912" y="757"/>
                  </a:lnTo>
                  <a:lnTo>
                    <a:pt x="13095" y="831"/>
                  </a:lnTo>
                  <a:cubicBezTo>
                    <a:pt x="13092" y="831"/>
                    <a:pt x="13089" y="831"/>
                    <a:pt x="13086" y="830"/>
                  </a:cubicBezTo>
                  <a:lnTo>
                    <a:pt x="12273" y="576"/>
                  </a:lnTo>
                  <a:lnTo>
                    <a:pt x="11457" y="442"/>
                  </a:lnTo>
                  <a:lnTo>
                    <a:pt x="11462" y="442"/>
                  </a:lnTo>
                  <a:lnTo>
                    <a:pt x="10646" y="509"/>
                  </a:lnTo>
                  <a:lnTo>
                    <a:pt x="10652" y="508"/>
                  </a:lnTo>
                  <a:lnTo>
                    <a:pt x="9833" y="783"/>
                  </a:lnTo>
                  <a:lnTo>
                    <a:pt x="9017" y="958"/>
                  </a:lnTo>
                  <a:cubicBezTo>
                    <a:pt x="9013" y="958"/>
                    <a:pt x="9010" y="958"/>
                    <a:pt x="9007" y="958"/>
                  </a:cubicBezTo>
                  <a:lnTo>
                    <a:pt x="8191" y="811"/>
                  </a:lnTo>
                  <a:cubicBezTo>
                    <a:pt x="8187" y="810"/>
                    <a:pt x="8184" y="809"/>
                    <a:pt x="8181" y="807"/>
                  </a:cubicBezTo>
                  <a:lnTo>
                    <a:pt x="7365" y="222"/>
                  </a:lnTo>
                  <a:lnTo>
                    <a:pt x="7374" y="226"/>
                  </a:lnTo>
                  <a:lnTo>
                    <a:pt x="6557" y="49"/>
                  </a:lnTo>
                  <a:lnTo>
                    <a:pt x="6582" y="40"/>
                  </a:lnTo>
                  <a:lnTo>
                    <a:pt x="5767" y="1185"/>
                  </a:lnTo>
                  <a:lnTo>
                    <a:pt x="4950" y="2495"/>
                  </a:lnTo>
                  <a:cubicBezTo>
                    <a:pt x="4947" y="2500"/>
                    <a:pt x="4943" y="2503"/>
                    <a:pt x="4937" y="2505"/>
                  </a:cubicBezTo>
                  <a:lnTo>
                    <a:pt x="4121" y="2761"/>
                  </a:lnTo>
                  <a:cubicBezTo>
                    <a:pt x="4118" y="2762"/>
                    <a:pt x="4116" y="2762"/>
                    <a:pt x="4114" y="2762"/>
                  </a:cubicBezTo>
                  <a:lnTo>
                    <a:pt x="3297" y="2762"/>
                  </a:lnTo>
                  <a:lnTo>
                    <a:pt x="2481" y="2762"/>
                  </a:lnTo>
                  <a:lnTo>
                    <a:pt x="1665" y="2762"/>
                  </a:lnTo>
                  <a:lnTo>
                    <a:pt x="848" y="2762"/>
                  </a:lnTo>
                  <a:lnTo>
                    <a:pt x="32" y="2762"/>
                  </a:lnTo>
                  <a:lnTo>
                    <a:pt x="32" y="2714"/>
                  </a:lnTo>
                  <a:lnTo>
                    <a:pt x="848" y="2714"/>
                  </a:lnTo>
                  <a:close/>
                </a:path>
              </a:pathLst>
            </a:custGeom>
            <a:solidFill>
              <a:srgbClr val="70AD47"/>
            </a:solidFill>
            <a:ln w="1588" cap="flat">
              <a:solidFill>
                <a:srgbClr val="70AD47"/>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1" name="Freeform 114"/>
            <p:cNvSpPr>
              <a:spLocks noEditPoints="1"/>
            </p:cNvSpPr>
            <p:nvPr/>
          </p:nvSpPr>
          <p:spPr bwMode="auto">
            <a:xfrm>
              <a:off x="1377" y="981"/>
              <a:ext cx="36" cy="1927"/>
            </a:xfrm>
            <a:custGeom>
              <a:avLst/>
              <a:gdLst>
                <a:gd name="T0" fmla="*/ 0 w 36"/>
                <a:gd name="T1" fmla="*/ 1922 h 1927"/>
                <a:gd name="T2" fmla="*/ 36 w 36"/>
                <a:gd name="T3" fmla="*/ 1922 h 1927"/>
                <a:gd name="T4" fmla="*/ 36 w 36"/>
                <a:gd name="T5" fmla="*/ 1927 h 1927"/>
                <a:gd name="T6" fmla="*/ 0 w 36"/>
                <a:gd name="T7" fmla="*/ 1927 h 1927"/>
                <a:gd name="T8" fmla="*/ 0 w 36"/>
                <a:gd name="T9" fmla="*/ 1922 h 1927"/>
                <a:gd name="T10" fmla="*/ 0 w 36"/>
                <a:gd name="T11" fmla="*/ 1602 h 1927"/>
                <a:gd name="T12" fmla="*/ 36 w 36"/>
                <a:gd name="T13" fmla="*/ 1602 h 1927"/>
                <a:gd name="T14" fmla="*/ 36 w 36"/>
                <a:gd name="T15" fmla="*/ 1608 h 1927"/>
                <a:gd name="T16" fmla="*/ 0 w 36"/>
                <a:gd name="T17" fmla="*/ 1608 h 1927"/>
                <a:gd name="T18" fmla="*/ 0 w 36"/>
                <a:gd name="T19" fmla="*/ 1602 h 1927"/>
                <a:gd name="T20" fmla="*/ 0 w 36"/>
                <a:gd name="T21" fmla="*/ 1281 h 1927"/>
                <a:gd name="T22" fmla="*/ 36 w 36"/>
                <a:gd name="T23" fmla="*/ 1281 h 1927"/>
                <a:gd name="T24" fmla="*/ 36 w 36"/>
                <a:gd name="T25" fmla="*/ 1287 h 1927"/>
                <a:gd name="T26" fmla="*/ 0 w 36"/>
                <a:gd name="T27" fmla="*/ 1287 h 1927"/>
                <a:gd name="T28" fmla="*/ 0 w 36"/>
                <a:gd name="T29" fmla="*/ 1281 h 1927"/>
                <a:gd name="T30" fmla="*/ 0 w 36"/>
                <a:gd name="T31" fmla="*/ 960 h 1927"/>
                <a:gd name="T32" fmla="*/ 36 w 36"/>
                <a:gd name="T33" fmla="*/ 960 h 1927"/>
                <a:gd name="T34" fmla="*/ 36 w 36"/>
                <a:gd name="T35" fmla="*/ 966 h 1927"/>
                <a:gd name="T36" fmla="*/ 0 w 36"/>
                <a:gd name="T37" fmla="*/ 966 h 1927"/>
                <a:gd name="T38" fmla="*/ 0 w 36"/>
                <a:gd name="T39" fmla="*/ 960 h 1927"/>
                <a:gd name="T40" fmla="*/ 0 w 36"/>
                <a:gd name="T41" fmla="*/ 641 h 1927"/>
                <a:gd name="T42" fmla="*/ 36 w 36"/>
                <a:gd name="T43" fmla="*/ 641 h 1927"/>
                <a:gd name="T44" fmla="*/ 36 w 36"/>
                <a:gd name="T45" fmla="*/ 646 h 1927"/>
                <a:gd name="T46" fmla="*/ 0 w 36"/>
                <a:gd name="T47" fmla="*/ 646 h 1927"/>
                <a:gd name="T48" fmla="*/ 0 w 36"/>
                <a:gd name="T49" fmla="*/ 641 h 1927"/>
                <a:gd name="T50" fmla="*/ 0 w 36"/>
                <a:gd name="T51" fmla="*/ 320 h 1927"/>
                <a:gd name="T52" fmla="*/ 36 w 36"/>
                <a:gd name="T53" fmla="*/ 320 h 1927"/>
                <a:gd name="T54" fmla="*/ 36 w 36"/>
                <a:gd name="T55" fmla="*/ 325 h 1927"/>
                <a:gd name="T56" fmla="*/ 0 w 36"/>
                <a:gd name="T57" fmla="*/ 325 h 1927"/>
                <a:gd name="T58" fmla="*/ 0 w 36"/>
                <a:gd name="T59" fmla="*/ 320 h 1927"/>
                <a:gd name="T60" fmla="*/ 0 w 36"/>
                <a:gd name="T61" fmla="*/ 0 h 1927"/>
                <a:gd name="T62" fmla="*/ 36 w 36"/>
                <a:gd name="T63" fmla="*/ 0 h 1927"/>
                <a:gd name="T64" fmla="*/ 36 w 36"/>
                <a:gd name="T65" fmla="*/ 6 h 1927"/>
                <a:gd name="T66" fmla="*/ 0 w 36"/>
                <a:gd name="T67" fmla="*/ 6 h 1927"/>
                <a:gd name="T68" fmla="*/ 0 w 36"/>
                <a:gd name="T69" fmla="*/ 0 h 19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 h="1927">
                  <a:moveTo>
                    <a:pt x="0" y="1922"/>
                  </a:moveTo>
                  <a:lnTo>
                    <a:pt x="36" y="1922"/>
                  </a:lnTo>
                  <a:lnTo>
                    <a:pt x="36" y="1927"/>
                  </a:lnTo>
                  <a:lnTo>
                    <a:pt x="0" y="1927"/>
                  </a:lnTo>
                  <a:lnTo>
                    <a:pt x="0" y="1922"/>
                  </a:lnTo>
                  <a:close/>
                  <a:moveTo>
                    <a:pt x="0" y="1602"/>
                  </a:moveTo>
                  <a:lnTo>
                    <a:pt x="36" y="1602"/>
                  </a:lnTo>
                  <a:lnTo>
                    <a:pt x="36" y="1608"/>
                  </a:lnTo>
                  <a:lnTo>
                    <a:pt x="0" y="1608"/>
                  </a:lnTo>
                  <a:lnTo>
                    <a:pt x="0" y="1602"/>
                  </a:lnTo>
                  <a:close/>
                  <a:moveTo>
                    <a:pt x="0" y="1281"/>
                  </a:moveTo>
                  <a:lnTo>
                    <a:pt x="36" y="1281"/>
                  </a:lnTo>
                  <a:lnTo>
                    <a:pt x="36" y="1287"/>
                  </a:lnTo>
                  <a:lnTo>
                    <a:pt x="0" y="1287"/>
                  </a:lnTo>
                  <a:lnTo>
                    <a:pt x="0" y="1281"/>
                  </a:lnTo>
                  <a:close/>
                  <a:moveTo>
                    <a:pt x="0" y="960"/>
                  </a:moveTo>
                  <a:lnTo>
                    <a:pt x="36" y="960"/>
                  </a:lnTo>
                  <a:lnTo>
                    <a:pt x="36" y="966"/>
                  </a:lnTo>
                  <a:lnTo>
                    <a:pt x="0" y="966"/>
                  </a:lnTo>
                  <a:lnTo>
                    <a:pt x="0" y="960"/>
                  </a:lnTo>
                  <a:close/>
                  <a:moveTo>
                    <a:pt x="0" y="641"/>
                  </a:moveTo>
                  <a:lnTo>
                    <a:pt x="36" y="641"/>
                  </a:lnTo>
                  <a:lnTo>
                    <a:pt x="36" y="646"/>
                  </a:lnTo>
                  <a:lnTo>
                    <a:pt x="0" y="646"/>
                  </a:lnTo>
                  <a:lnTo>
                    <a:pt x="0" y="641"/>
                  </a:lnTo>
                  <a:close/>
                  <a:moveTo>
                    <a:pt x="0" y="320"/>
                  </a:moveTo>
                  <a:lnTo>
                    <a:pt x="36" y="320"/>
                  </a:lnTo>
                  <a:lnTo>
                    <a:pt x="36" y="325"/>
                  </a:lnTo>
                  <a:lnTo>
                    <a:pt x="0" y="325"/>
                  </a:lnTo>
                  <a:lnTo>
                    <a:pt x="0" y="320"/>
                  </a:lnTo>
                  <a:close/>
                  <a:moveTo>
                    <a:pt x="0" y="0"/>
                  </a:moveTo>
                  <a:lnTo>
                    <a:pt x="36" y="0"/>
                  </a:lnTo>
                  <a:lnTo>
                    <a:pt x="36" y="6"/>
                  </a:lnTo>
                  <a:lnTo>
                    <a:pt x="0" y="6"/>
                  </a:lnTo>
                  <a:lnTo>
                    <a:pt x="0" y="0"/>
                  </a:lnTo>
                  <a:close/>
                </a:path>
              </a:pathLst>
            </a:custGeom>
            <a:solidFill>
              <a:schemeClr val="tx1"/>
            </a:solidFill>
            <a:ln w="1588" cap="flat">
              <a:solidFill>
                <a:schemeClr val="tx1"/>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2" name="Rectangle 115"/>
            <p:cNvSpPr>
              <a:spLocks noChangeArrowheads="1"/>
            </p:cNvSpPr>
            <p:nvPr/>
          </p:nvSpPr>
          <p:spPr bwMode="auto">
            <a:xfrm>
              <a:off x="1413" y="2903"/>
              <a:ext cx="3372" cy="5"/>
            </a:xfrm>
            <a:prstGeom prst="rect">
              <a:avLst/>
            </a:pr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3" name="Freeform 116"/>
            <p:cNvSpPr>
              <a:spLocks noEditPoints="1"/>
            </p:cNvSpPr>
            <p:nvPr/>
          </p:nvSpPr>
          <p:spPr bwMode="auto">
            <a:xfrm>
              <a:off x="1410" y="2905"/>
              <a:ext cx="3378" cy="38"/>
            </a:xfrm>
            <a:custGeom>
              <a:avLst/>
              <a:gdLst>
                <a:gd name="T0" fmla="*/ 5 w 3378"/>
                <a:gd name="T1" fmla="*/ 38 h 38"/>
                <a:gd name="T2" fmla="*/ 0 w 3378"/>
                <a:gd name="T3" fmla="*/ 0 h 38"/>
                <a:gd name="T4" fmla="*/ 146 w 3378"/>
                <a:gd name="T5" fmla="*/ 0 h 38"/>
                <a:gd name="T6" fmla="*/ 140 w 3378"/>
                <a:gd name="T7" fmla="*/ 38 h 38"/>
                <a:gd name="T8" fmla="*/ 146 w 3378"/>
                <a:gd name="T9" fmla="*/ 0 h 38"/>
                <a:gd name="T10" fmla="*/ 286 w 3378"/>
                <a:gd name="T11" fmla="*/ 38 h 38"/>
                <a:gd name="T12" fmla="*/ 281 w 3378"/>
                <a:gd name="T13" fmla="*/ 0 h 38"/>
                <a:gd name="T14" fmla="*/ 427 w 3378"/>
                <a:gd name="T15" fmla="*/ 0 h 38"/>
                <a:gd name="T16" fmla="*/ 421 w 3378"/>
                <a:gd name="T17" fmla="*/ 38 h 38"/>
                <a:gd name="T18" fmla="*/ 427 w 3378"/>
                <a:gd name="T19" fmla="*/ 0 h 38"/>
                <a:gd name="T20" fmla="*/ 567 w 3378"/>
                <a:gd name="T21" fmla="*/ 38 h 38"/>
                <a:gd name="T22" fmla="*/ 562 w 3378"/>
                <a:gd name="T23" fmla="*/ 0 h 38"/>
                <a:gd name="T24" fmla="*/ 708 w 3378"/>
                <a:gd name="T25" fmla="*/ 0 h 38"/>
                <a:gd name="T26" fmla="*/ 702 w 3378"/>
                <a:gd name="T27" fmla="*/ 38 h 38"/>
                <a:gd name="T28" fmla="*/ 708 w 3378"/>
                <a:gd name="T29" fmla="*/ 0 h 38"/>
                <a:gd name="T30" fmla="*/ 848 w 3378"/>
                <a:gd name="T31" fmla="*/ 38 h 38"/>
                <a:gd name="T32" fmla="*/ 843 w 3378"/>
                <a:gd name="T33" fmla="*/ 0 h 38"/>
                <a:gd name="T34" fmla="*/ 989 w 3378"/>
                <a:gd name="T35" fmla="*/ 0 h 38"/>
                <a:gd name="T36" fmla="*/ 983 w 3378"/>
                <a:gd name="T37" fmla="*/ 38 h 38"/>
                <a:gd name="T38" fmla="*/ 989 w 3378"/>
                <a:gd name="T39" fmla="*/ 0 h 38"/>
                <a:gd name="T40" fmla="*/ 1129 w 3378"/>
                <a:gd name="T41" fmla="*/ 38 h 38"/>
                <a:gd name="T42" fmla="*/ 1123 w 3378"/>
                <a:gd name="T43" fmla="*/ 0 h 38"/>
                <a:gd name="T44" fmla="*/ 1269 w 3378"/>
                <a:gd name="T45" fmla="*/ 0 h 38"/>
                <a:gd name="T46" fmla="*/ 1264 w 3378"/>
                <a:gd name="T47" fmla="*/ 38 h 38"/>
                <a:gd name="T48" fmla="*/ 1269 w 3378"/>
                <a:gd name="T49" fmla="*/ 0 h 38"/>
                <a:gd name="T50" fmla="*/ 1410 w 3378"/>
                <a:gd name="T51" fmla="*/ 38 h 38"/>
                <a:gd name="T52" fmla="*/ 1404 w 3378"/>
                <a:gd name="T53" fmla="*/ 0 h 38"/>
                <a:gd name="T54" fmla="*/ 1550 w 3378"/>
                <a:gd name="T55" fmla="*/ 0 h 38"/>
                <a:gd name="T56" fmla="*/ 1545 w 3378"/>
                <a:gd name="T57" fmla="*/ 38 h 38"/>
                <a:gd name="T58" fmla="*/ 1550 w 3378"/>
                <a:gd name="T59" fmla="*/ 0 h 38"/>
                <a:gd name="T60" fmla="*/ 1692 w 3378"/>
                <a:gd name="T61" fmla="*/ 38 h 38"/>
                <a:gd name="T62" fmla="*/ 1687 w 3378"/>
                <a:gd name="T63" fmla="*/ 0 h 38"/>
                <a:gd name="T64" fmla="*/ 1833 w 3378"/>
                <a:gd name="T65" fmla="*/ 0 h 38"/>
                <a:gd name="T66" fmla="*/ 1827 w 3378"/>
                <a:gd name="T67" fmla="*/ 38 h 38"/>
                <a:gd name="T68" fmla="*/ 1833 w 3378"/>
                <a:gd name="T69" fmla="*/ 0 h 38"/>
                <a:gd name="T70" fmla="*/ 1973 w 3378"/>
                <a:gd name="T71" fmla="*/ 38 h 38"/>
                <a:gd name="T72" fmla="*/ 1968 w 3378"/>
                <a:gd name="T73" fmla="*/ 0 h 38"/>
                <a:gd name="T74" fmla="*/ 2113 w 3378"/>
                <a:gd name="T75" fmla="*/ 0 h 38"/>
                <a:gd name="T76" fmla="*/ 2108 w 3378"/>
                <a:gd name="T77" fmla="*/ 38 h 38"/>
                <a:gd name="T78" fmla="*/ 2113 w 3378"/>
                <a:gd name="T79" fmla="*/ 0 h 38"/>
                <a:gd name="T80" fmla="*/ 2254 w 3378"/>
                <a:gd name="T81" fmla="*/ 38 h 38"/>
                <a:gd name="T82" fmla="*/ 2248 w 3378"/>
                <a:gd name="T83" fmla="*/ 0 h 38"/>
                <a:gd name="T84" fmla="*/ 2394 w 3378"/>
                <a:gd name="T85" fmla="*/ 0 h 38"/>
                <a:gd name="T86" fmla="*/ 2389 w 3378"/>
                <a:gd name="T87" fmla="*/ 38 h 38"/>
                <a:gd name="T88" fmla="*/ 2394 w 3378"/>
                <a:gd name="T89" fmla="*/ 0 h 38"/>
                <a:gd name="T90" fmla="*/ 2535 w 3378"/>
                <a:gd name="T91" fmla="*/ 38 h 38"/>
                <a:gd name="T92" fmla="*/ 2529 w 3378"/>
                <a:gd name="T93" fmla="*/ 0 h 38"/>
                <a:gd name="T94" fmla="*/ 2675 w 3378"/>
                <a:gd name="T95" fmla="*/ 0 h 38"/>
                <a:gd name="T96" fmla="*/ 2670 w 3378"/>
                <a:gd name="T97" fmla="*/ 38 h 38"/>
                <a:gd name="T98" fmla="*/ 2675 w 3378"/>
                <a:gd name="T99" fmla="*/ 0 h 38"/>
                <a:gd name="T100" fmla="*/ 2816 w 3378"/>
                <a:gd name="T101" fmla="*/ 38 h 38"/>
                <a:gd name="T102" fmla="*/ 2810 w 3378"/>
                <a:gd name="T103" fmla="*/ 0 h 38"/>
                <a:gd name="T104" fmla="*/ 2956 w 3378"/>
                <a:gd name="T105" fmla="*/ 0 h 38"/>
                <a:gd name="T106" fmla="*/ 2951 w 3378"/>
                <a:gd name="T107" fmla="*/ 38 h 38"/>
                <a:gd name="T108" fmla="*/ 2956 w 3378"/>
                <a:gd name="T109" fmla="*/ 0 h 38"/>
                <a:gd name="T110" fmla="*/ 3097 w 3378"/>
                <a:gd name="T111" fmla="*/ 38 h 38"/>
                <a:gd name="T112" fmla="*/ 3091 w 3378"/>
                <a:gd name="T113" fmla="*/ 0 h 38"/>
                <a:gd name="T114" fmla="*/ 3237 w 3378"/>
                <a:gd name="T115" fmla="*/ 0 h 38"/>
                <a:gd name="T116" fmla="*/ 3232 w 3378"/>
                <a:gd name="T117" fmla="*/ 38 h 38"/>
                <a:gd name="T118" fmla="*/ 3237 w 3378"/>
                <a:gd name="T119" fmla="*/ 0 h 38"/>
                <a:gd name="T120" fmla="*/ 3378 w 3378"/>
                <a:gd name="T121" fmla="*/ 38 h 38"/>
                <a:gd name="T122" fmla="*/ 3372 w 3378"/>
                <a:gd name="T123"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78" h="38">
                  <a:moveTo>
                    <a:pt x="5" y="0"/>
                  </a:moveTo>
                  <a:lnTo>
                    <a:pt x="5" y="38"/>
                  </a:lnTo>
                  <a:lnTo>
                    <a:pt x="0" y="38"/>
                  </a:lnTo>
                  <a:lnTo>
                    <a:pt x="0" y="0"/>
                  </a:lnTo>
                  <a:lnTo>
                    <a:pt x="5" y="0"/>
                  </a:lnTo>
                  <a:close/>
                  <a:moveTo>
                    <a:pt x="146" y="0"/>
                  </a:moveTo>
                  <a:lnTo>
                    <a:pt x="146" y="38"/>
                  </a:lnTo>
                  <a:lnTo>
                    <a:pt x="140" y="38"/>
                  </a:lnTo>
                  <a:lnTo>
                    <a:pt x="140" y="0"/>
                  </a:lnTo>
                  <a:lnTo>
                    <a:pt x="146" y="0"/>
                  </a:lnTo>
                  <a:close/>
                  <a:moveTo>
                    <a:pt x="286" y="0"/>
                  </a:moveTo>
                  <a:lnTo>
                    <a:pt x="286" y="38"/>
                  </a:lnTo>
                  <a:lnTo>
                    <a:pt x="281" y="38"/>
                  </a:lnTo>
                  <a:lnTo>
                    <a:pt x="281" y="0"/>
                  </a:lnTo>
                  <a:lnTo>
                    <a:pt x="286" y="0"/>
                  </a:lnTo>
                  <a:close/>
                  <a:moveTo>
                    <a:pt x="427" y="0"/>
                  </a:moveTo>
                  <a:lnTo>
                    <a:pt x="427" y="38"/>
                  </a:lnTo>
                  <a:lnTo>
                    <a:pt x="421" y="38"/>
                  </a:lnTo>
                  <a:lnTo>
                    <a:pt x="421" y="0"/>
                  </a:lnTo>
                  <a:lnTo>
                    <a:pt x="427" y="0"/>
                  </a:lnTo>
                  <a:close/>
                  <a:moveTo>
                    <a:pt x="567" y="0"/>
                  </a:moveTo>
                  <a:lnTo>
                    <a:pt x="567" y="38"/>
                  </a:lnTo>
                  <a:lnTo>
                    <a:pt x="562" y="38"/>
                  </a:lnTo>
                  <a:lnTo>
                    <a:pt x="562" y="0"/>
                  </a:lnTo>
                  <a:lnTo>
                    <a:pt x="567" y="0"/>
                  </a:lnTo>
                  <a:close/>
                  <a:moveTo>
                    <a:pt x="708" y="0"/>
                  </a:moveTo>
                  <a:lnTo>
                    <a:pt x="708" y="38"/>
                  </a:lnTo>
                  <a:lnTo>
                    <a:pt x="702" y="38"/>
                  </a:lnTo>
                  <a:lnTo>
                    <a:pt x="702" y="0"/>
                  </a:lnTo>
                  <a:lnTo>
                    <a:pt x="708" y="0"/>
                  </a:lnTo>
                  <a:close/>
                  <a:moveTo>
                    <a:pt x="848" y="0"/>
                  </a:moveTo>
                  <a:lnTo>
                    <a:pt x="848" y="38"/>
                  </a:lnTo>
                  <a:lnTo>
                    <a:pt x="843" y="38"/>
                  </a:lnTo>
                  <a:lnTo>
                    <a:pt x="843" y="0"/>
                  </a:lnTo>
                  <a:lnTo>
                    <a:pt x="848" y="0"/>
                  </a:lnTo>
                  <a:close/>
                  <a:moveTo>
                    <a:pt x="989" y="0"/>
                  </a:moveTo>
                  <a:lnTo>
                    <a:pt x="989" y="38"/>
                  </a:lnTo>
                  <a:lnTo>
                    <a:pt x="983" y="38"/>
                  </a:lnTo>
                  <a:lnTo>
                    <a:pt x="983" y="0"/>
                  </a:lnTo>
                  <a:lnTo>
                    <a:pt x="989" y="0"/>
                  </a:lnTo>
                  <a:close/>
                  <a:moveTo>
                    <a:pt x="1129" y="0"/>
                  </a:moveTo>
                  <a:lnTo>
                    <a:pt x="1129" y="38"/>
                  </a:lnTo>
                  <a:lnTo>
                    <a:pt x="1123" y="38"/>
                  </a:lnTo>
                  <a:lnTo>
                    <a:pt x="1123" y="0"/>
                  </a:lnTo>
                  <a:lnTo>
                    <a:pt x="1129" y="0"/>
                  </a:lnTo>
                  <a:close/>
                  <a:moveTo>
                    <a:pt x="1269" y="0"/>
                  </a:moveTo>
                  <a:lnTo>
                    <a:pt x="1269" y="38"/>
                  </a:lnTo>
                  <a:lnTo>
                    <a:pt x="1264" y="38"/>
                  </a:lnTo>
                  <a:lnTo>
                    <a:pt x="1264" y="0"/>
                  </a:lnTo>
                  <a:lnTo>
                    <a:pt x="1269" y="0"/>
                  </a:lnTo>
                  <a:close/>
                  <a:moveTo>
                    <a:pt x="1410" y="0"/>
                  </a:moveTo>
                  <a:lnTo>
                    <a:pt x="1410" y="38"/>
                  </a:lnTo>
                  <a:lnTo>
                    <a:pt x="1404" y="38"/>
                  </a:lnTo>
                  <a:lnTo>
                    <a:pt x="1404" y="0"/>
                  </a:lnTo>
                  <a:lnTo>
                    <a:pt x="1410" y="0"/>
                  </a:lnTo>
                  <a:close/>
                  <a:moveTo>
                    <a:pt x="1550" y="0"/>
                  </a:moveTo>
                  <a:lnTo>
                    <a:pt x="1550" y="38"/>
                  </a:lnTo>
                  <a:lnTo>
                    <a:pt x="1545" y="38"/>
                  </a:lnTo>
                  <a:lnTo>
                    <a:pt x="1545" y="0"/>
                  </a:lnTo>
                  <a:lnTo>
                    <a:pt x="1550" y="0"/>
                  </a:lnTo>
                  <a:close/>
                  <a:moveTo>
                    <a:pt x="1692" y="0"/>
                  </a:moveTo>
                  <a:lnTo>
                    <a:pt x="1692" y="38"/>
                  </a:lnTo>
                  <a:lnTo>
                    <a:pt x="1687" y="38"/>
                  </a:lnTo>
                  <a:lnTo>
                    <a:pt x="1687" y="0"/>
                  </a:lnTo>
                  <a:lnTo>
                    <a:pt x="1692" y="0"/>
                  </a:lnTo>
                  <a:close/>
                  <a:moveTo>
                    <a:pt x="1833" y="0"/>
                  </a:moveTo>
                  <a:lnTo>
                    <a:pt x="1833" y="38"/>
                  </a:lnTo>
                  <a:lnTo>
                    <a:pt x="1827" y="38"/>
                  </a:lnTo>
                  <a:lnTo>
                    <a:pt x="1827" y="0"/>
                  </a:lnTo>
                  <a:lnTo>
                    <a:pt x="1833" y="0"/>
                  </a:lnTo>
                  <a:close/>
                  <a:moveTo>
                    <a:pt x="1973" y="0"/>
                  </a:moveTo>
                  <a:lnTo>
                    <a:pt x="1973" y="38"/>
                  </a:lnTo>
                  <a:lnTo>
                    <a:pt x="1968" y="38"/>
                  </a:lnTo>
                  <a:lnTo>
                    <a:pt x="1968" y="0"/>
                  </a:lnTo>
                  <a:lnTo>
                    <a:pt x="1973" y="0"/>
                  </a:lnTo>
                  <a:close/>
                  <a:moveTo>
                    <a:pt x="2113" y="0"/>
                  </a:moveTo>
                  <a:lnTo>
                    <a:pt x="2113" y="38"/>
                  </a:lnTo>
                  <a:lnTo>
                    <a:pt x="2108" y="38"/>
                  </a:lnTo>
                  <a:lnTo>
                    <a:pt x="2108" y="0"/>
                  </a:lnTo>
                  <a:lnTo>
                    <a:pt x="2113" y="0"/>
                  </a:lnTo>
                  <a:close/>
                  <a:moveTo>
                    <a:pt x="2254" y="0"/>
                  </a:moveTo>
                  <a:lnTo>
                    <a:pt x="2254" y="38"/>
                  </a:lnTo>
                  <a:lnTo>
                    <a:pt x="2248" y="38"/>
                  </a:lnTo>
                  <a:lnTo>
                    <a:pt x="2248" y="0"/>
                  </a:lnTo>
                  <a:lnTo>
                    <a:pt x="2254" y="0"/>
                  </a:lnTo>
                  <a:close/>
                  <a:moveTo>
                    <a:pt x="2394" y="0"/>
                  </a:moveTo>
                  <a:lnTo>
                    <a:pt x="2394" y="38"/>
                  </a:lnTo>
                  <a:lnTo>
                    <a:pt x="2389" y="38"/>
                  </a:lnTo>
                  <a:lnTo>
                    <a:pt x="2389" y="0"/>
                  </a:lnTo>
                  <a:lnTo>
                    <a:pt x="2394" y="0"/>
                  </a:lnTo>
                  <a:close/>
                  <a:moveTo>
                    <a:pt x="2535" y="0"/>
                  </a:moveTo>
                  <a:lnTo>
                    <a:pt x="2535" y="38"/>
                  </a:lnTo>
                  <a:lnTo>
                    <a:pt x="2529" y="38"/>
                  </a:lnTo>
                  <a:lnTo>
                    <a:pt x="2529" y="0"/>
                  </a:lnTo>
                  <a:lnTo>
                    <a:pt x="2535" y="0"/>
                  </a:lnTo>
                  <a:close/>
                  <a:moveTo>
                    <a:pt x="2675" y="0"/>
                  </a:moveTo>
                  <a:lnTo>
                    <a:pt x="2675" y="38"/>
                  </a:lnTo>
                  <a:lnTo>
                    <a:pt x="2670" y="38"/>
                  </a:lnTo>
                  <a:lnTo>
                    <a:pt x="2670" y="0"/>
                  </a:lnTo>
                  <a:lnTo>
                    <a:pt x="2675" y="0"/>
                  </a:lnTo>
                  <a:close/>
                  <a:moveTo>
                    <a:pt x="2816" y="0"/>
                  </a:moveTo>
                  <a:lnTo>
                    <a:pt x="2816" y="38"/>
                  </a:lnTo>
                  <a:lnTo>
                    <a:pt x="2810" y="38"/>
                  </a:lnTo>
                  <a:lnTo>
                    <a:pt x="2810" y="0"/>
                  </a:lnTo>
                  <a:lnTo>
                    <a:pt x="2816" y="0"/>
                  </a:lnTo>
                  <a:close/>
                  <a:moveTo>
                    <a:pt x="2956" y="0"/>
                  </a:moveTo>
                  <a:lnTo>
                    <a:pt x="2956" y="38"/>
                  </a:lnTo>
                  <a:lnTo>
                    <a:pt x="2951" y="38"/>
                  </a:lnTo>
                  <a:lnTo>
                    <a:pt x="2951" y="0"/>
                  </a:lnTo>
                  <a:lnTo>
                    <a:pt x="2956" y="0"/>
                  </a:lnTo>
                  <a:close/>
                  <a:moveTo>
                    <a:pt x="3097" y="0"/>
                  </a:moveTo>
                  <a:lnTo>
                    <a:pt x="3097" y="38"/>
                  </a:lnTo>
                  <a:lnTo>
                    <a:pt x="3091" y="38"/>
                  </a:lnTo>
                  <a:lnTo>
                    <a:pt x="3091" y="0"/>
                  </a:lnTo>
                  <a:lnTo>
                    <a:pt x="3097" y="0"/>
                  </a:lnTo>
                  <a:close/>
                  <a:moveTo>
                    <a:pt x="3237" y="0"/>
                  </a:moveTo>
                  <a:lnTo>
                    <a:pt x="3237" y="38"/>
                  </a:lnTo>
                  <a:lnTo>
                    <a:pt x="3232" y="38"/>
                  </a:lnTo>
                  <a:lnTo>
                    <a:pt x="3232" y="0"/>
                  </a:lnTo>
                  <a:lnTo>
                    <a:pt x="3237" y="0"/>
                  </a:lnTo>
                  <a:close/>
                  <a:moveTo>
                    <a:pt x="3378" y="0"/>
                  </a:moveTo>
                  <a:lnTo>
                    <a:pt x="3378" y="38"/>
                  </a:lnTo>
                  <a:lnTo>
                    <a:pt x="3372" y="38"/>
                  </a:lnTo>
                  <a:lnTo>
                    <a:pt x="3372" y="0"/>
                  </a:lnTo>
                  <a:lnTo>
                    <a:pt x="3378" y="0"/>
                  </a:lnTo>
                  <a:close/>
                </a:path>
              </a:pathLst>
            </a:custGeom>
            <a:solidFill>
              <a:srgbClr val="000000"/>
            </a:solidFill>
            <a:ln w="1588"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4" name="Freeform 117"/>
            <p:cNvSpPr>
              <a:spLocks/>
            </p:cNvSpPr>
            <p:nvPr/>
          </p:nvSpPr>
          <p:spPr bwMode="auto">
            <a:xfrm>
              <a:off x="1475" y="1325"/>
              <a:ext cx="3248" cy="1589"/>
            </a:xfrm>
            <a:custGeom>
              <a:avLst/>
              <a:gdLst>
                <a:gd name="T0" fmla="*/ 864 w 18872"/>
                <a:gd name="T1" fmla="*/ 9129 h 9225"/>
                <a:gd name="T2" fmla="*/ 2496 w 18872"/>
                <a:gd name="T3" fmla="*/ 9129 h 9225"/>
                <a:gd name="T4" fmla="*/ 4128 w 18872"/>
                <a:gd name="T5" fmla="*/ 9129 h 9225"/>
                <a:gd name="T6" fmla="*/ 4930 w 18872"/>
                <a:gd name="T7" fmla="*/ 8876 h 9225"/>
                <a:gd name="T8" fmla="*/ 5720 w 18872"/>
                <a:gd name="T9" fmla="*/ 7584 h 9225"/>
                <a:gd name="T10" fmla="*/ 6532 w 18872"/>
                <a:gd name="T11" fmla="*/ 5464 h 9225"/>
                <a:gd name="T12" fmla="*/ 8163 w 18872"/>
                <a:gd name="T13" fmla="*/ 1329 h 9225"/>
                <a:gd name="T14" fmla="*/ 8993 w 18872"/>
                <a:gd name="T15" fmla="*/ 87 h 9225"/>
                <a:gd name="T16" fmla="*/ 9850 w 18872"/>
                <a:gd name="T17" fmla="*/ 98 h 9225"/>
                <a:gd name="T18" fmla="*/ 10659 w 18872"/>
                <a:gd name="T19" fmla="*/ 2 h 9225"/>
                <a:gd name="T20" fmla="*/ 11521 w 18872"/>
                <a:gd name="T21" fmla="*/ 1312 h 9225"/>
                <a:gd name="T22" fmla="*/ 12329 w 18872"/>
                <a:gd name="T23" fmla="*/ 2046 h 9225"/>
                <a:gd name="T24" fmla="*/ 13157 w 18872"/>
                <a:gd name="T25" fmla="*/ 4031 h 9225"/>
                <a:gd name="T26" fmla="*/ 14789 w 18872"/>
                <a:gd name="T27" fmla="*/ 8761 h 9225"/>
                <a:gd name="T28" fmla="*/ 15582 w 18872"/>
                <a:gd name="T29" fmla="*/ 9134 h 9225"/>
                <a:gd name="T30" fmla="*/ 16376 w 18872"/>
                <a:gd name="T31" fmla="*/ 9129 h 9225"/>
                <a:gd name="T32" fmla="*/ 18008 w 18872"/>
                <a:gd name="T33" fmla="*/ 9129 h 9225"/>
                <a:gd name="T34" fmla="*/ 18872 w 18872"/>
                <a:gd name="T35" fmla="*/ 9177 h 9225"/>
                <a:gd name="T36" fmla="*/ 18008 w 18872"/>
                <a:gd name="T37" fmla="*/ 9225 h 9225"/>
                <a:gd name="T38" fmla="*/ 16376 w 18872"/>
                <a:gd name="T39" fmla="*/ 9225 h 9225"/>
                <a:gd name="T40" fmla="*/ 15539 w 18872"/>
                <a:gd name="T41" fmla="*/ 9221 h 9225"/>
                <a:gd name="T42" fmla="*/ 14699 w 18872"/>
                <a:gd name="T43" fmla="*/ 8794 h 9225"/>
                <a:gd name="T44" fmla="*/ 13068 w 18872"/>
                <a:gd name="T45" fmla="*/ 4068 h 9225"/>
                <a:gd name="T46" fmla="*/ 12264 w 18872"/>
                <a:gd name="T47" fmla="*/ 2117 h 9225"/>
                <a:gd name="T48" fmla="*/ 11440 w 18872"/>
                <a:gd name="T49" fmla="*/ 1363 h 9225"/>
                <a:gd name="T50" fmla="*/ 10670 w 18872"/>
                <a:gd name="T51" fmla="*/ 97 h 9225"/>
                <a:gd name="T52" fmla="*/ 9847 w 18872"/>
                <a:gd name="T53" fmla="*/ 193 h 9225"/>
                <a:gd name="T54" fmla="*/ 9072 w 18872"/>
                <a:gd name="T55" fmla="*/ 140 h 9225"/>
                <a:gd name="T56" fmla="*/ 8254 w 18872"/>
                <a:gd name="T57" fmla="*/ 1362 h 9225"/>
                <a:gd name="T58" fmla="*/ 6621 w 18872"/>
                <a:gd name="T59" fmla="*/ 5499 h 9225"/>
                <a:gd name="T60" fmla="*/ 5801 w 18872"/>
                <a:gd name="T61" fmla="*/ 7635 h 9225"/>
                <a:gd name="T62" fmla="*/ 4959 w 18872"/>
                <a:gd name="T63" fmla="*/ 8967 h 9225"/>
                <a:gd name="T64" fmla="*/ 4128 w 18872"/>
                <a:gd name="T65" fmla="*/ 9225 h 9225"/>
                <a:gd name="T66" fmla="*/ 2496 w 18872"/>
                <a:gd name="T67" fmla="*/ 9225 h 9225"/>
                <a:gd name="T68" fmla="*/ 864 w 18872"/>
                <a:gd name="T69" fmla="*/ 9225 h 9225"/>
                <a:gd name="T70" fmla="*/ 0 w 18872"/>
                <a:gd name="T71" fmla="*/ 9177 h 9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8872" h="9225">
                  <a:moveTo>
                    <a:pt x="48" y="9129"/>
                  </a:moveTo>
                  <a:lnTo>
                    <a:pt x="864" y="9129"/>
                  </a:lnTo>
                  <a:lnTo>
                    <a:pt x="1680" y="9129"/>
                  </a:lnTo>
                  <a:lnTo>
                    <a:pt x="2496" y="9129"/>
                  </a:lnTo>
                  <a:lnTo>
                    <a:pt x="3312" y="9129"/>
                  </a:lnTo>
                  <a:lnTo>
                    <a:pt x="4128" y="9129"/>
                  </a:lnTo>
                  <a:lnTo>
                    <a:pt x="4114" y="9132"/>
                  </a:lnTo>
                  <a:lnTo>
                    <a:pt x="4930" y="8876"/>
                  </a:lnTo>
                  <a:lnTo>
                    <a:pt x="4904" y="8896"/>
                  </a:lnTo>
                  <a:lnTo>
                    <a:pt x="5720" y="7584"/>
                  </a:lnTo>
                  <a:lnTo>
                    <a:pt x="5716" y="7592"/>
                  </a:lnTo>
                  <a:lnTo>
                    <a:pt x="6532" y="5464"/>
                  </a:lnTo>
                  <a:lnTo>
                    <a:pt x="7348" y="3559"/>
                  </a:lnTo>
                  <a:lnTo>
                    <a:pt x="8163" y="1329"/>
                  </a:lnTo>
                  <a:cubicBezTo>
                    <a:pt x="8165" y="1325"/>
                    <a:pt x="8166" y="1322"/>
                    <a:pt x="8169" y="1319"/>
                  </a:cubicBezTo>
                  <a:lnTo>
                    <a:pt x="8993" y="87"/>
                  </a:lnTo>
                  <a:cubicBezTo>
                    <a:pt x="9002" y="73"/>
                    <a:pt x="9018" y="65"/>
                    <a:pt x="9034" y="66"/>
                  </a:cubicBezTo>
                  <a:lnTo>
                    <a:pt x="9850" y="98"/>
                  </a:lnTo>
                  <a:lnTo>
                    <a:pt x="9843" y="98"/>
                  </a:lnTo>
                  <a:lnTo>
                    <a:pt x="10659" y="2"/>
                  </a:lnTo>
                  <a:cubicBezTo>
                    <a:pt x="10677" y="0"/>
                    <a:pt x="10695" y="8"/>
                    <a:pt x="10705" y="24"/>
                  </a:cubicBezTo>
                  <a:lnTo>
                    <a:pt x="11521" y="1312"/>
                  </a:lnTo>
                  <a:lnTo>
                    <a:pt x="11513" y="1302"/>
                  </a:lnTo>
                  <a:lnTo>
                    <a:pt x="12329" y="2046"/>
                  </a:lnTo>
                  <a:cubicBezTo>
                    <a:pt x="12334" y="2051"/>
                    <a:pt x="12338" y="2057"/>
                    <a:pt x="12341" y="2063"/>
                  </a:cubicBezTo>
                  <a:lnTo>
                    <a:pt x="13157" y="4031"/>
                  </a:lnTo>
                  <a:lnTo>
                    <a:pt x="13974" y="6563"/>
                  </a:lnTo>
                  <a:lnTo>
                    <a:pt x="14789" y="8761"/>
                  </a:lnTo>
                  <a:lnTo>
                    <a:pt x="14766" y="8734"/>
                  </a:lnTo>
                  <a:lnTo>
                    <a:pt x="15582" y="9134"/>
                  </a:lnTo>
                  <a:lnTo>
                    <a:pt x="15560" y="9129"/>
                  </a:lnTo>
                  <a:lnTo>
                    <a:pt x="16376" y="9129"/>
                  </a:lnTo>
                  <a:lnTo>
                    <a:pt x="17192" y="9129"/>
                  </a:lnTo>
                  <a:lnTo>
                    <a:pt x="18008" y="9129"/>
                  </a:lnTo>
                  <a:lnTo>
                    <a:pt x="18824" y="9129"/>
                  </a:lnTo>
                  <a:cubicBezTo>
                    <a:pt x="18851" y="9129"/>
                    <a:pt x="18872" y="9151"/>
                    <a:pt x="18872" y="9177"/>
                  </a:cubicBezTo>
                  <a:cubicBezTo>
                    <a:pt x="18872" y="9204"/>
                    <a:pt x="18851" y="9225"/>
                    <a:pt x="18824" y="9225"/>
                  </a:cubicBezTo>
                  <a:lnTo>
                    <a:pt x="18008" y="9225"/>
                  </a:lnTo>
                  <a:lnTo>
                    <a:pt x="17192" y="9225"/>
                  </a:lnTo>
                  <a:lnTo>
                    <a:pt x="16376" y="9225"/>
                  </a:lnTo>
                  <a:lnTo>
                    <a:pt x="15560" y="9225"/>
                  </a:lnTo>
                  <a:cubicBezTo>
                    <a:pt x="15553" y="9225"/>
                    <a:pt x="15546" y="9224"/>
                    <a:pt x="15539" y="9221"/>
                  </a:cubicBezTo>
                  <a:lnTo>
                    <a:pt x="14723" y="8821"/>
                  </a:lnTo>
                  <a:cubicBezTo>
                    <a:pt x="14712" y="8815"/>
                    <a:pt x="14704" y="8806"/>
                    <a:pt x="14699" y="8794"/>
                  </a:cubicBezTo>
                  <a:lnTo>
                    <a:pt x="13883" y="6592"/>
                  </a:lnTo>
                  <a:lnTo>
                    <a:pt x="13068" y="4068"/>
                  </a:lnTo>
                  <a:lnTo>
                    <a:pt x="12252" y="2100"/>
                  </a:lnTo>
                  <a:lnTo>
                    <a:pt x="12264" y="2117"/>
                  </a:lnTo>
                  <a:lnTo>
                    <a:pt x="11448" y="1373"/>
                  </a:lnTo>
                  <a:cubicBezTo>
                    <a:pt x="11445" y="1370"/>
                    <a:pt x="11442" y="1367"/>
                    <a:pt x="11440" y="1363"/>
                  </a:cubicBezTo>
                  <a:lnTo>
                    <a:pt x="10624" y="75"/>
                  </a:lnTo>
                  <a:lnTo>
                    <a:pt x="10670" y="97"/>
                  </a:lnTo>
                  <a:lnTo>
                    <a:pt x="9854" y="193"/>
                  </a:lnTo>
                  <a:cubicBezTo>
                    <a:pt x="9852" y="193"/>
                    <a:pt x="9849" y="194"/>
                    <a:pt x="9847" y="193"/>
                  </a:cubicBezTo>
                  <a:lnTo>
                    <a:pt x="9031" y="161"/>
                  </a:lnTo>
                  <a:lnTo>
                    <a:pt x="9072" y="140"/>
                  </a:lnTo>
                  <a:lnTo>
                    <a:pt x="8248" y="1372"/>
                  </a:lnTo>
                  <a:lnTo>
                    <a:pt x="8254" y="1362"/>
                  </a:lnTo>
                  <a:lnTo>
                    <a:pt x="7437" y="3596"/>
                  </a:lnTo>
                  <a:lnTo>
                    <a:pt x="6621" y="5499"/>
                  </a:lnTo>
                  <a:lnTo>
                    <a:pt x="5805" y="7627"/>
                  </a:lnTo>
                  <a:cubicBezTo>
                    <a:pt x="5804" y="7629"/>
                    <a:pt x="5803" y="7632"/>
                    <a:pt x="5801" y="7635"/>
                  </a:cubicBezTo>
                  <a:lnTo>
                    <a:pt x="4985" y="8947"/>
                  </a:lnTo>
                  <a:cubicBezTo>
                    <a:pt x="4979" y="8957"/>
                    <a:pt x="4970" y="8964"/>
                    <a:pt x="4959" y="8967"/>
                  </a:cubicBezTo>
                  <a:lnTo>
                    <a:pt x="4143" y="9223"/>
                  </a:lnTo>
                  <a:cubicBezTo>
                    <a:pt x="4138" y="9225"/>
                    <a:pt x="4133" y="9225"/>
                    <a:pt x="4128" y="9225"/>
                  </a:cubicBezTo>
                  <a:lnTo>
                    <a:pt x="3312" y="9225"/>
                  </a:lnTo>
                  <a:lnTo>
                    <a:pt x="2496" y="9225"/>
                  </a:lnTo>
                  <a:lnTo>
                    <a:pt x="1680" y="9225"/>
                  </a:lnTo>
                  <a:lnTo>
                    <a:pt x="864" y="9225"/>
                  </a:lnTo>
                  <a:lnTo>
                    <a:pt x="48" y="9225"/>
                  </a:lnTo>
                  <a:cubicBezTo>
                    <a:pt x="22" y="9225"/>
                    <a:pt x="0" y="9204"/>
                    <a:pt x="0" y="9177"/>
                  </a:cubicBezTo>
                  <a:cubicBezTo>
                    <a:pt x="0" y="9151"/>
                    <a:pt x="22" y="9129"/>
                    <a:pt x="48" y="9129"/>
                  </a:cubicBezTo>
                  <a:close/>
                </a:path>
              </a:pathLst>
            </a:custGeom>
            <a:solidFill>
              <a:srgbClr val="5B9BD5"/>
            </a:solidFill>
            <a:ln w="38100" cap="flat">
              <a:solidFill>
                <a:srgbClr val="5B9BD5"/>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5" name="Freeform 118"/>
            <p:cNvSpPr>
              <a:spLocks/>
            </p:cNvSpPr>
            <p:nvPr/>
          </p:nvSpPr>
          <p:spPr bwMode="auto">
            <a:xfrm>
              <a:off x="1474" y="2320"/>
              <a:ext cx="3250" cy="395"/>
            </a:xfrm>
            <a:custGeom>
              <a:avLst/>
              <a:gdLst>
                <a:gd name="T0" fmla="*/ 861 w 18882"/>
                <a:gd name="T1" fmla="*/ 1378 h 2298"/>
                <a:gd name="T2" fmla="*/ 1693 w 18882"/>
                <a:gd name="T3" fmla="*/ 1546 h 2298"/>
                <a:gd name="T4" fmla="*/ 2502 w 18882"/>
                <a:gd name="T5" fmla="*/ 1594 h 2298"/>
                <a:gd name="T6" fmla="*/ 3334 w 18882"/>
                <a:gd name="T7" fmla="*/ 1933 h 2298"/>
                <a:gd name="T8" fmla="*/ 4129 w 18882"/>
                <a:gd name="T9" fmla="*/ 2202 h 2298"/>
                <a:gd name="T10" fmla="*/ 4910 w 18882"/>
                <a:gd name="T11" fmla="*/ 2171 h 2298"/>
                <a:gd name="T12" fmla="*/ 5738 w 18882"/>
                <a:gd name="T13" fmla="*/ 1169 h 2298"/>
                <a:gd name="T14" fmla="*/ 6590 w 18882"/>
                <a:gd name="T15" fmla="*/ 643 h 2298"/>
                <a:gd name="T16" fmla="*/ 7423 w 18882"/>
                <a:gd name="T17" fmla="*/ 826 h 2298"/>
                <a:gd name="T18" fmla="*/ 8220 w 18882"/>
                <a:gd name="T19" fmla="*/ 1402 h 2298"/>
                <a:gd name="T20" fmla="*/ 9025 w 18882"/>
                <a:gd name="T21" fmla="*/ 1555 h 2298"/>
                <a:gd name="T22" fmla="*/ 10652 w 18882"/>
                <a:gd name="T23" fmla="*/ 1100 h 2298"/>
                <a:gd name="T24" fmla="*/ 11480 w 18882"/>
                <a:gd name="T25" fmla="*/ 1034 h 2298"/>
                <a:gd name="T26" fmla="*/ 12307 w 18882"/>
                <a:gd name="T27" fmla="*/ 1170 h 2298"/>
                <a:gd name="T28" fmla="*/ 13111 w 18882"/>
                <a:gd name="T29" fmla="*/ 1426 h 2298"/>
                <a:gd name="T30" fmla="*/ 13916 w 18882"/>
                <a:gd name="T31" fmla="*/ 1348 h 2298"/>
                <a:gd name="T32" fmla="*/ 14721 w 18882"/>
                <a:gd name="T33" fmla="*/ 1074 h 2298"/>
                <a:gd name="T34" fmla="*/ 16354 w 18882"/>
                <a:gd name="T35" fmla="*/ 9 h 2298"/>
                <a:gd name="T36" fmla="*/ 17204 w 18882"/>
                <a:gd name="T37" fmla="*/ 154 h 2298"/>
                <a:gd name="T38" fmla="*/ 18034 w 18882"/>
                <a:gd name="T39" fmla="*/ 599 h 2298"/>
                <a:gd name="T40" fmla="*/ 18869 w 18882"/>
                <a:gd name="T41" fmla="*/ 1121 h 2298"/>
                <a:gd name="T42" fmla="*/ 17989 w 18882"/>
                <a:gd name="T43" fmla="*/ 684 h 2298"/>
                <a:gd name="T44" fmla="*/ 17187 w 18882"/>
                <a:gd name="T45" fmla="*/ 249 h 2298"/>
                <a:gd name="T46" fmla="*/ 16405 w 18882"/>
                <a:gd name="T47" fmla="*/ 90 h 2298"/>
                <a:gd name="T48" fmla="*/ 14774 w 18882"/>
                <a:gd name="T49" fmla="*/ 1153 h 2298"/>
                <a:gd name="T50" fmla="*/ 13947 w 18882"/>
                <a:gd name="T51" fmla="*/ 1439 h 2298"/>
                <a:gd name="T52" fmla="*/ 13120 w 18882"/>
                <a:gd name="T53" fmla="*/ 1521 h 2298"/>
                <a:gd name="T54" fmla="*/ 12292 w 18882"/>
                <a:gd name="T55" fmla="*/ 1265 h 2298"/>
                <a:gd name="T56" fmla="*/ 11487 w 18882"/>
                <a:gd name="T57" fmla="*/ 1129 h 2298"/>
                <a:gd name="T58" fmla="*/ 10683 w 18882"/>
                <a:gd name="T59" fmla="*/ 1191 h 2298"/>
                <a:gd name="T60" fmla="*/ 9046 w 18882"/>
                <a:gd name="T61" fmla="*/ 1648 h 2298"/>
                <a:gd name="T62" fmla="*/ 8203 w 18882"/>
                <a:gd name="T63" fmla="*/ 1497 h 2298"/>
                <a:gd name="T64" fmla="*/ 7368 w 18882"/>
                <a:gd name="T65" fmla="*/ 905 h 2298"/>
                <a:gd name="T66" fmla="*/ 6569 w 18882"/>
                <a:gd name="T67" fmla="*/ 736 h 2298"/>
                <a:gd name="T68" fmla="*/ 5789 w 18882"/>
                <a:gd name="T69" fmla="*/ 1250 h 2298"/>
                <a:gd name="T70" fmla="*/ 4985 w 18882"/>
                <a:gd name="T71" fmla="*/ 2232 h 2298"/>
                <a:gd name="T72" fmla="*/ 4134 w 18882"/>
                <a:gd name="T73" fmla="*/ 2297 h 2298"/>
                <a:gd name="T74" fmla="*/ 3297 w 18882"/>
                <a:gd name="T75" fmla="*/ 2022 h 2298"/>
                <a:gd name="T76" fmla="*/ 2497 w 18882"/>
                <a:gd name="T77" fmla="*/ 1689 h 2298"/>
                <a:gd name="T78" fmla="*/ 1674 w 18882"/>
                <a:gd name="T79" fmla="*/ 1640 h 2298"/>
                <a:gd name="T80" fmla="*/ 874 w 18882"/>
                <a:gd name="T81" fmla="*/ 1473 h 2298"/>
                <a:gd name="T82" fmla="*/ 4 w 18882"/>
                <a:gd name="T83" fmla="*/ 1544 h 2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8882" h="2298">
                  <a:moveTo>
                    <a:pt x="45" y="1490"/>
                  </a:moveTo>
                  <a:lnTo>
                    <a:pt x="861" y="1378"/>
                  </a:lnTo>
                  <a:cubicBezTo>
                    <a:pt x="866" y="1377"/>
                    <a:pt x="872" y="1377"/>
                    <a:pt x="877" y="1378"/>
                  </a:cubicBezTo>
                  <a:lnTo>
                    <a:pt x="1693" y="1546"/>
                  </a:lnTo>
                  <a:lnTo>
                    <a:pt x="1686" y="1546"/>
                  </a:lnTo>
                  <a:lnTo>
                    <a:pt x="2502" y="1594"/>
                  </a:lnTo>
                  <a:cubicBezTo>
                    <a:pt x="2508" y="1594"/>
                    <a:pt x="2513" y="1595"/>
                    <a:pt x="2518" y="1597"/>
                  </a:cubicBezTo>
                  <a:lnTo>
                    <a:pt x="3334" y="1933"/>
                  </a:lnTo>
                  <a:lnTo>
                    <a:pt x="4147" y="2204"/>
                  </a:lnTo>
                  <a:lnTo>
                    <a:pt x="4129" y="2202"/>
                  </a:lnTo>
                  <a:lnTo>
                    <a:pt x="4945" y="2154"/>
                  </a:lnTo>
                  <a:lnTo>
                    <a:pt x="4910" y="2171"/>
                  </a:lnTo>
                  <a:lnTo>
                    <a:pt x="5726" y="1179"/>
                  </a:lnTo>
                  <a:cubicBezTo>
                    <a:pt x="5730" y="1175"/>
                    <a:pt x="5733" y="1172"/>
                    <a:pt x="5738" y="1169"/>
                  </a:cubicBezTo>
                  <a:lnTo>
                    <a:pt x="6554" y="649"/>
                  </a:lnTo>
                  <a:cubicBezTo>
                    <a:pt x="6564" y="642"/>
                    <a:pt x="6577" y="640"/>
                    <a:pt x="6590" y="643"/>
                  </a:cubicBezTo>
                  <a:lnTo>
                    <a:pt x="7406" y="819"/>
                  </a:lnTo>
                  <a:cubicBezTo>
                    <a:pt x="7412" y="820"/>
                    <a:pt x="7418" y="823"/>
                    <a:pt x="7423" y="826"/>
                  </a:cubicBezTo>
                  <a:lnTo>
                    <a:pt x="8239" y="1410"/>
                  </a:lnTo>
                  <a:lnTo>
                    <a:pt x="8220" y="1402"/>
                  </a:lnTo>
                  <a:lnTo>
                    <a:pt x="9044" y="1554"/>
                  </a:lnTo>
                  <a:lnTo>
                    <a:pt x="9025" y="1555"/>
                  </a:lnTo>
                  <a:lnTo>
                    <a:pt x="9841" y="1379"/>
                  </a:lnTo>
                  <a:lnTo>
                    <a:pt x="10652" y="1100"/>
                  </a:lnTo>
                  <a:cubicBezTo>
                    <a:pt x="10656" y="1099"/>
                    <a:pt x="10660" y="1098"/>
                    <a:pt x="10664" y="1098"/>
                  </a:cubicBezTo>
                  <a:lnTo>
                    <a:pt x="11480" y="1034"/>
                  </a:lnTo>
                  <a:cubicBezTo>
                    <a:pt x="11484" y="1033"/>
                    <a:pt x="11488" y="1033"/>
                    <a:pt x="11491" y="1034"/>
                  </a:cubicBezTo>
                  <a:lnTo>
                    <a:pt x="12307" y="1170"/>
                  </a:lnTo>
                  <a:lnTo>
                    <a:pt x="13130" y="1428"/>
                  </a:lnTo>
                  <a:lnTo>
                    <a:pt x="13111" y="1426"/>
                  </a:lnTo>
                  <a:lnTo>
                    <a:pt x="13927" y="1346"/>
                  </a:lnTo>
                  <a:lnTo>
                    <a:pt x="13916" y="1348"/>
                  </a:lnTo>
                  <a:lnTo>
                    <a:pt x="14732" y="1068"/>
                  </a:lnTo>
                  <a:lnTo>
                    <a:pt x="14721" y="1074"/>
                  </a:lnTo>
                  <a:lnTo>
                    <a:pt x="15537" y="522"/>
                  </a:lnTo>
                  <a:lnTo>
                    <a:pt x="16354" y="9"/>
                  </a:lnTo>
                  <a:cubicBezTo>
                    <a:pt x="16364" y="2"/>
                    <a:pt x="16376" y="0"/>
                    <a:pt x="16388" y="2"/>
                  </a:cubicBezTo>
                  <a:lnTo>
                    <a:pt x="17204" y="154"/>
                  </a:lnTo>
                  <a:cubicBezTo>
                    <a:pt x="17209" y="155"/>
                    <a:pt x="17214" y="157"/>
                    <a:pt x="17218" y="159"/>
                  </a:cubicBezTo>
                  <a:lnTo>
                    <a:pt x="18034" y="599"/>
                  </a:lnTo>
                  <a:lnTo>
                    <a:pt x="18851" y="1056"/>
                  </a:lnTo>
                  <a:cubicBezTo>
                    <a:pt x="18874" y="1068"/>
                    <a:pt x="18882" y="1098"/>
                    <a:pt x="18869" y="1121"/>
                  </a:cubicBezTo>
                  <a:cubicBezTo>
                    <a:pt x="18856" y="1144"/>
                    <a:pt x="18827" y="1152"/>
                    <a:pt x="18804" y="1139"/>
                  </a:cubicBezTo>
                  <a:lnTo>
                    <a:pt x="17989" y="684"/>
                  </a:lnTo>
                  <a:lnTo>
                    <a:pt x="17173" y="244"/>
                  </a:lnTo>
                  <a:lnTo>
                    <a:pt x="17187" y="249"/>
                  </a:lnTo>
                  <a:lnTo>
                    <a:pt x="16371" y="97"/>
                  </a:lnTo>
                  <a:lnTo>
                    <a:pt x="16405" y="90"/>
                  </a:lnTo>
                  <a:lnTo>
                    <a:pt x="15590" y="601"/>
                  </a:lnTo>
                  <a:lnTo>
                    <a:pt x="14774" y="1153"/>
                  </a:lnTo>
                  <a:cubicBezTo>
                    <a:pt x="14771" y="1156"/>
                    <a:pt x="14767" y="1157"/>
                    <a:pt x="14763" y="1159"/>
                  </a:cubicBezTo>
                  <a:lnTo>
                    <a:pt x="13947" y="1439"/>
                  </a:lnTo>
                  <a:cubicBezTo>
                    <a:pt x="13944" y="1440"/>
                    <a:pt x="13940" y="1441"/>
                    <a:pt x="13936" y="1441"/>
                  </a:cubicBezTo>
                  <a:lnTo>
                    <a:pt x="13120" y="1521"/>
                  </a:lnTo>
                  <a:cubicBezTo>
                    <a:pt x="13114" y="1522"/>
                    <a:pt x="13107" y="1521"/>
                    <a:pt x="13101" y="1519"/>
                  </a:cubicBezTo>
                  <a:lnTo>
                    <a:pt x="12292" y="1265"/>
                  </a:lnTo>
                  <a:lnTo>
                    <a:pt x="11476" y="1129"/>
                  </a:lnTo>
                  <a:lnTo>
                    <a:pt x="11487" y="1129"/>
                  </a:lnTo>
                  <a:lnTo>
                    <a:pt x="10671" y="1193"/>
                  </a:lnTo>
                  <a:lnTo>
                    <a:pt x="10683" y="1191"/>
                  </a:lnTo>
                  <a:lnTo>
                    <a:pt x="9862" y="1472"/>
                  </a:lnTo>
                  <a:lnTo>
                    <a:pt x="9046" y="1648"/>
                  </a:lnTo>
                  <a:cubicBezTo>
                    <a:pt x="9039" y="1650"/>
                    <a:pt x="9033" y="1650"/>
                    <a:pt x="9027" y="1649"/>
                  </a:cubicBezTo>
                  <a:lnTo>
                    <a:pt x="8203" y="1497"/>
                  </a:lnTo>
                  <a:cubicBezTo>
                    <a:pt x="8196" y="1495"/>
                    <a:pt x="8189" y="1493"/>
                    <a:pt x="8184" y="1489"/>
                  </a:cubicBezTo>
                  <a:lnTo>
                    <a:pt x="7368" y="905"/>
                  </a:lnTo>
                  <a:lnTo>
                    <a:pt x="7385" y="912"/>
                  </a:lnTo>
                  <a:lnTo>
                    <a:pt x="6569" y="736"/>
                  </a:lnTo>
                  <a:lnTo>
                    <a:pt x="6605" y="730"/>
                  </a:lnTo>
                  <a:lnTo>
                    <a:pt x="5789" y="1250"/>
                  </a:lnTo>
                  <a:lnTo>
                    <a:pt x="5801" y="1240"/>
                  </a:lnTo>
                  <a:lnTo>
                    <a:pt x="4985" y="2232"/>
                  </a:lnTo>
                  <a:cubicBezTo>
                    <a:pt x="4976" y="2242"/>
                    <a:pt x="4964" y="2249"/>
                    <a:pt x="4950" y="2249"/>
                  </a:cubicBezTo>
                  <a:lnTo>
                    <a:pt x="4134" y="2297"/>
                  </a:lnTo>
                  <a:cubicBezTo>
                    <a:pt x="4128" y="2298"/>
                    <a:pt x="4122" y="2297"/>
                    <a:pt x="4116" y="2295"/>
                  </a:cubicBezTo>
                  <a:lnTo>
                    <a:pt x="3297" y="2022"/>
                  </a:lnTo>
                  <a:lnTo>
                    <a:pt x="2481" y="1686"/>
                  </a:lnTo>
                  <a:lnTo>
                    <a:pt x="2497" y="1689"/>
                  </a:lnTo>
                  <a:lnTo>
                    <a:pt x="1681" y="1641"/>
                  </a:lnTo>
                  <a:cubicBezTo>
                    <a:pt x="1678" y="1641"/>
                    <a:pt x="1676" y="1641"/>
                    <a:pt x="1674" y="1640"/>
                  </a:cubicBezTo>
                  <a:lnTo>
                    <a:pt x="858" y="1472"/>
                  </a:lnTo>
                  <a:lnTo>
                    <a:pt x="874" y="1473"/>
                  </a:lnTo>
                  <a:lnTo>
                    <a:pt x="58" y="1585"/>
                  </a:lnTo>
                  <a:cubicBezTo>
                    <a:pt x="32" y="1589"/>
                    <a:pt x="8" y="1570"/>
                    <a:pt x="4" y="1544"/>
                  </a:cubicBezTo>
                  <a:cubicBezTo>
                    <a:pt x="0" y="1518"/>
                    <a:pt x="19" y="1494"/>
                    <a:pt x="45" y="1490"/>
                  </a:cubicBezTo>
                  <a:close/>
                </a:path>
              </a:pathLst>
            </a:custGeom>
            <a:solidFill>
              <a:srgbClr val="ED7D31"/>
            </a:solidFill>
            <a:ln w="38100" cap="flat">
              <a:solidFill>
                <a:srgbClr val="ED7D31"/>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26" name="Rectangle 119"/>
            <p:cNvSpPr>
              <a:spLocks noChangeArrowheads="1"/>
            </p:cNvSpPr>
            <p:nvPr/>
          </p:nvSpPr>
          <p:spPr bwMode="auto">
            <a:xfrm>
              <a:off x="1222" y="2831"/>
              <a:ext cx="73"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0</a:t>
              </a:r>
              <a:endParaRPr kumimoji="0" lang="ja-JP" altLang="ja-JP" sz="200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27" name="Rectangle 120"/>
            <p:cNvSpPr>
              <a:spLocks noChangeArrowheads="1"/>
            </p:cNvSpPr>
            <p:nvPr/>
          </p:nvSpPr>
          <p:spPr bwMode="auto">
            <a:xfrm>
              <a:off x="1105" y="2509"/>
              <a:ext cx="219"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500</a:t>
              </a:r>
              <a:endParaRPr kumimoji="0" lang="ja-JP" altLang="ja-JP" sz="200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24" name="Rectangle 121"/>
            <p:cNvSpPr>
              <a:spLocks noChangeArrowheads="1"/>
            </p:cNvSpPr>
            <p:nvPr/>
          </p:nvSpPr>
          <p:spPr bwMode="auto">
            <a:xfrm>
              <a:off x="1047" y="2189"/>
              <a:ext cx="2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1000</a:t>
              </a:r>
              <a:endParaRPr kumimoji="0" lang="ja-JP" altLang="ja-JP" sz="2000" i="0" u="none" strike="noStrike" cap="none" normalizeH="0" baseline="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25" name="Rectangle 122"/>
            <p:cNvSpPr>
              <a:spLocks noChangeArrowheads="1"/>
            </p:cNvSpPr>
            <p:nvPr/>
          </p:nvSpPr>
          <p:spPr bwMode="auto">
            <a:xfrm>
              <a:off x="1047" y="1870"/>
              <a:ext cx="2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1500</a:t>
              </a:r>
              <a:endParaRPr kumimoji="0" lang="ja-JP" altLang="ja-JP" sz="200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26" name="Rectangle 123"/>
            <p:cNvSpPr>
              <a:spLocks noChangeArrowheads="1"/>
            </p:cNvSpPr>
            <p:nvPr/>
          </p:nvSpPr>
          <p:spPr bwMode="auto">
            <a:xfrm>
              <a:off x="1047" y="1548"/>
              <a:ext cx="2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2000</a:t>
              </a:r>
              <a:endParaRPr kumimoji="0" lang="ja-JP" altLang="ja-JP" sz="200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27" name="Rectangle 124"/>
            <p:cNvSpPr>
              <a:spLocks noChangeArrowheads="1"/>
            </p:cNvSpPr>
            <p:nvPr/>
          </p:nvSpPr>
          <p:spPr bwMode="auto">
            <a:xfrm>
              <a:off x="1047" y="1228"/>
              <a:ext cx="2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2500</a:t>
              </a:r>
              <a:endParaRPr kumimoji="0" lang="ja-JP" altLang="ja-JP" sz="200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28" name="Rectangle 125"/>
            <p:cNvSpPr>
              <a:spLocks noChangeArrowheads="1"/>
            </p:cNvSpPr>
            <p:nvPr/>
          </p:nvSpPr>
          <p:spPr bwMode="auto">
            <a:xfrm>
              <a:off x="1047" y="909"/>
              <a:ext cx="29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3000</a:t>
              </a:r>
              <a:endParaRPr kumimoji="0" lang="ja-JP" altLang="ja-JP" sz="200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29" name="Rectangle 126"/>
            <p:cNvSpPr>
              <a:spLocks noChangeArrowheads="1"/>
            </p:cNvSpPr>
            <p:nvPr/>
          </p:nvSpPr>
          <p:spPr bwMode="auto">
            <a:xfrm>
              <a:off x="1542" y="2979"/>
              <a:ext cx="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0</a:t>
              </a:r>
              <a:endParaRPr kumimoji="0" lang="ja-JP" altLang="ja-JP" sz="2000" b="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0" name="Rectangle 127"/>
            <p:cNvSpPr>
              <a:spLocks noChangeArrowheads="1"/>
            </p:cNvSpPr>
            <p:nvPr/>
          </p:nvSpPr>
          <p:spPr bwMode="auto">
            <a:xfrm>
              <a:off x="1823" y="2979"/>
              <a:ext cx="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2</a:t>
              </a:r>
              <a:endParaRPr kumimoji="0" lang="ja-JP" altLang="ja-JP" sz="2000" b="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1" name="Rectangle 128"/>
            <p:cNvSpPr>
              <a:spLocks noChangeArrowheads="1"/>
            </p:cNvSpPr>
            <p:nvPr/>
          </p:nvSpPr>
          <p:spPr bwMode="auto">
            <a:xfrm>
              <a:off x="2104" y="2979"/>
              <a:ext cx="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4</a:t>
              </a:r>
              <a:endParaRPr kumimoji="0" lang="ja-JP" altLang="ja-JP" sz="2000" b="0" i="0" u="none" strike="noStrike" cap="none" normalizeH="0" baseline="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2" name="Rectangle 129"/>
            <p:cNvSpPr>
              <a:spLocks noChangeArrowheads="1"/>
            </p:cNvSpPr>
            <p:nvPr/>
          </p:nvSpPr>
          <p:spPr bwMode="auto">
            <a:xfrm>
              <a:off x="2368" y="2979"/>
              <a:ext cx="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6</a:t>
              </a:r>
              <a:endParaRPr kumimoji="0" lang="ja-JP" altLang="ja-JP" sz="2000" b="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3" name="Rectangle 130"/>
            <p:cNvSpPr>
              <a:spLocks noChangeArrowheads="1"/>
            </p:cNvSpPr>
            <p:nvPr/>
          </p:nvSpPr>
          <p:spPr bwMode="auto">
            <a:xfrm>
              <a:off x="2649" y="2979"/>
              <a:ext cx="72"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8</a:t>
              </a:r>
              <a:endParaRPr kumimoji="0" lang="ja-JP" altLang="ja-JP" sz="2000" b="0" i="0" u="none" strike="noStrike" cap="none" normalizeH="0" baseline="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4" name="Rectangle 131"/>
            <p:cNvSpPr>
              <a:spLocks noChangeArrowheads="1"/>
            </p:cNvSpPr>
            <p:nvPr/>
          </p:nvSpPr>
          <p:spPr bwMode="auto">
            <a:xfrm>
              <a:off x="2901" y="2979"/>
              <a:ext cx="1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10</a:t>
              </a:r>
              <a:endParaRPr kumimoji="0" lang="ja-JP" altLang="ja-JP" sz="2000" b="0" i="0" u="none" strike="noStrike" cap="none" normalizeH="0" baseline="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5" name="Rectangle 132"/>
            <p:cNvSpPr>
              <a:spLocks noChangeArrowheads="1"/>
            </p:cNvSpPr>
            <p:nvPr/>
          </p:nvSpPr>
          <p:spPr bwMode="auto">
            <a:xfrm>
              <a:off x="3163" y="2979"/>
              <a:ext cx="1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12</a:t>
              </a:r>
              <a:endParaRPr kumimoji="0" lang="ja-JP" altLang="ja-JP" sz="2000" b="0" i="0" u="none" strike="noStrike" cap="none" normalizeH="0" baseline="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6" name="Rectangle 133"/>
            <p:cNvSpPr>
              <a:spLocks noChangeArrowheads="1"/>
            </p:cNvSpPr>
            <p:nvPr/>
          </p:nvSpPr>
          <p:spPr bwMode="auto">
            <a:xfrm>
              <a:off x="3444" y="2979"/>
              <a:ext cx="1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14</a:t>
              </a:r>
              <a:endParaRPr kumimoji="0" lang="ja-JP" altLang="ja-JP" sz="2000" b="0" i="0" u="none" strike="noStrike" cap="none" normalizeH="0" baseline="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7" name="Rectangle 134"/>
            <p:cNvSpPr>
              <a:spLocks noChangeArrowheads="1"/>
            </p:cNvSpPr>
            <p:nvPr/>
          </p:nvSpPr>
          <p:spPr bwMode="auto">
            <a:xfrm>
              <a:off x="3725" y="2979"/>
              <a:ext cx="1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16</a:t>
              </a:r>
              <a:endParaRPr kumimoji="0" lang="ja-JP" altLang="ja-JP" sz="2000" b="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8" name="Rectangle 135"/>
            <p:cNvSpPr>
              <a:spLocks noChangeArrowheads="1"/>
            </p:cNvSpPr>
            <p:nvPr/>
          </p:nvSpPr>
          <p:spPr bwMode="auto">
            <a:xfrm>
              <a:off x="3989" y="2979"/>
              <a:ext cx="1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18</a:t>
              </a:r>
              <a:endParaRPr kumimoji="0" lang="ja-JP" altLang="ja-JP" sz="2000" b="0" i="0" u="none" strike="noStrike" cap="none" normalizeH="0" baseline="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39" name="Rectangle 136"/>
            <p:cNvSpPr>
              <a:spLocks noChangeArrowheads="1"/>
            </p:cNvSpPr>
            <p:nvPr/>
          </p:nvSpPr>
          <p:spPr bwMode="auto">
            <a:xfrm>
              <a:off x="4253" y="2979"/>
              <a:ext cx="1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20</a:t>
              </a:r>
              <a:endParaRPr kumimoji="0" lang="ja-JP" altLang="ja-JP" sz="2000" b="0" i="0" u="none" strike="noStrike" cap="none" normalizeH="0" baseline="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40" name="Rectangle 137"/>
            <p:cNvSpPr>
              <a:spLocks noChangeArrowheads="1"/>
            </p:cNvSpPr>
            <p:nvPr/>
          </p:nvSpPr>
          <p:spPr bwMode="auto">
            <a:xfrm>
              <a:off x="4517" y="2979"/>
              <a:ext cx="144"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000000"/>
                  </a:solidFill>
                  <a:effectLst/>
                  <a:latin typeface="ＭＳ ゴシック" panose="020B0609070205080204" pitchFamily="49" charset="-128"/>
                  <a:ea typeface="ＭＳ ゴシック" panose="020B0609070205080204" pitchFamily="49" charset="-128"/>
                </a:rPr>
                <a:t>22</a:t>
              </a:r>
              <a:endParaRPr kumimoji="0" lang="ja-JP" altLang="ja-JP" sz="2000" b="0" i="0" u="none" strike="noStrike" cap="none" normalizeH="0" baseline="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41" name="Rectangle 138"/>
            <p:cNvSpPr>
              <a:spLocks noChangeArrowheads="1"/>
            </p:cNvSpPr>
            <p:nvPr/>
          </p:nvSpPr>
          <p:spPr bwMode="auto">
            <a:xfrm rot="16200000">
              <a:off x="606" y="1857"/>
              <a:ext cx="578"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電力（</a:t>
              </a:r>
              <a:r>
                <a:rPr kumimoji="0" lang="en-US" altLang="ja-JP" sz="20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W)</a:t>
              </a:r>
              <a:endParaRPr kumimoji="0" lang="ja-JP" altLang="ja-JP" sz="2000" b="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43" name="Rectangle 140"/>
            <p:cNvSpPr>
              <a:spLocks noChangeArrowheads="1"/>
            </p:cNvSpPr>
            <p:nvPr/>
          </p:nvSpPr>
          <p:spPr bwMode="auto">
            <a:xfrm>
              <a:off x="4455" y="3173"/>
              <a:ext cx="366"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時間</a:t>
              </a:r>
              <a:endParaRPr kumimoji="0" lang="ja-JP" altLang="ja-JP" sz="2800" b="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44" name="Rectangle 141"/>
            <p:cNvSpPr>
              <a:spLocks noChangeArrowheads="1"/>
            </p:cNvSpPr>
            <p:nvPr/>
          </p:nvSpPr>
          <p:spPr bwMode="auto">
            <a:xfrm>
              <a:off x="1622" y="1213"/>
              <a:ext cx="220" cy="63"/>
            </a:xfrm>
            <a:prstGeom prst="rect">
              <a:avLst/>
            </a:prstGeom>
            <a:solidFill>
              <a:srgbClr val="70AD4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045" name="Freeform 142"/>
            <p:cNvSpPr>
              <a:spLocks noEditPoints="1"/>
            </p:cNvSpPr>
            <p:nvPr/>
          </p:nvSpPr>
          <p:spPr bwMode="auto">
            <a:xfrm>
              <a:off x="1618" y="1208"/>
              <a:ext cx="228" cy="72"/>
            </a:xfrm>
            <a:custGeom>
              <a:avLst/>
              <a:gdLst>
                <a:gd name="T0" fmla="*/ 0 w 2656"/>
                <a:gd name="T1" fmla="*/ 48 h 832"/>
                <a:gd name="T2" fmla="*/ 48 w 2656"/>
                <a:gd name="T3" fmla="*/ 0 h 832"/>
                <a:gd name="T4" fmla="*/ 2608 w 2656"/>
                <a:gd name="T5" fmla="*/ 0 h 832"/>
                <a:gd name="T6" fmla="*/ 2656 w 2656"/>
                <a:gd name="T7" fmla="*/ 48 h 832"/>
                <a:gd name="T8" fmla="*/ 2656 w 2656"/>
                <a:gd name="T9" fmla="*/ 784 h 832"/>
                <a:gd name="T10" fmla="*/ 2608 w 2656"/>
                <a:gd name="T11" fmla="*/ 832 h 832"/>
                <a:gd name="T12" fmla="*/ 48 w 2656"/>
                <a:gd name="T13" fmla="*/ 832 h 832"/>
                <a:gd name="T14" fmla="*/ 0 w 2656"/>
                <a:gd name="T15" fmla="*/ 784 h 832"/>
                <a:gd name="T16" fmla="*/ 0 w 2656"/>
                <a:gd name="T17" fmla="*/ 48 h 832"/>
                <a:gd name="T18" fmla="*/ 96 w 2656"/>
                <a:gd name="T19" fmla="*/ 784 h 832"/>
                <a:gd name="T20" fmla="*/ 48 w 2656"/>
                <a:gd name="T21" fmla="*/ 736 h 832"/>
                <a:gd name="T22" fmla="*/ 2608 w 2656"/>
                <a:gd name="T23" fmla="*/ 736 h 832"/>
                <a:gd name="T24" fmla="*/ 2560 w 2656"/>
                <a:gd name="T25" fmla="*/ 784 h 832"/>
                <a:gd name="T26" fmla="*/ 2560 w 2656"/>
                <a:gd name="T27" fmla="*/ 48 h 832"/>
                <a:gd name="T28" fmla="*/ 2608 w 2656"/>
                <a:gd name="T29" fmla="*/ 96 h 832"/>
                <a:gd name="T30" fmla="*/ 48 w 2656"/>
                <a:gd name="T31" fmla="*/ 96 h 832"/>
                <a:gd name="T32" fmla="*/ 96 w 2656"/>
                <a:gd name="T33" fmla="*/ 48 h 832"/>
                <a:gd name="T34" fmla="*/ 96 w 2656"/>
                <a:gd name="T35" fmla="*/ 784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56" h="832">
                  <a:moveTo>
                    <a:pt x="0" y="48"/>
                  </a:moveTo>
                  <a:cubicBezTo>
                    <a:pt x="0" y="22"/>
                    <a:pt x="22" y="0"/>
                    <a:pt x="48" y="0"/>
                  </a:cubicBezTo>
                  <a:lnTo>
                    <a:pt x="2608" y="0"/>
                  </a:lnTo>
                  <a:cubicBezTo>
                    <a:pt x="2635" y="0"/>
                    <a:pt x="2656" y="22"/>
                    <a:pt x="2656" y="48"/>
                  </a:cubicBezTo>
                  <a:lnTo>
                    <a:pt x="2656" y="784"/>
                  </a:lnTo>
                  <a:cubicBezTo>
                    <a:pt x="2656" y="811"/>
                    <a:pt x="2635" y="832"/>
                    <a:pt x="2608" y="832"/>
                  </a:cubicBezTo>
                  <a:lnTo>
                    <a:pt x="48" y="832"/>
                  </a:lnTo>
                  <a:cubicBezTo>
                    <a:pt x="22" y="832"/>
                    <a:pt x="0" y="811"/>
                    <a:pt x="0" y="784"/>
                  </a:cubicBezTo>
                  <a:lnTo>
                    <a:pt x="0" y="48"/>
                  </a:lnTo>
                  <a:close/>
                  <a:moveTo>
                    <a:pt x="96" y="784"/>
                  </a:moveTo>
                  <a:lnTo>
                    <a:pt x="48" y="736"/>
                  </a:lnTo>
                  <a:lnTo>
                    <a:pt x="2608" y="736"/>
                  </a:lnTo>
                  <a:lnTo>
                    <a:pt x="2560" y="784"/>
                  </a:lnTo>
                  <a:lnTo>
                    <a:pt x="2560" y="48"/>
                  </a:lnTo>
                  <a:lnTo>
                    <a:pt x="2608" y="96"/>
                  </a:lnTo>
                  <a:lnTo>
                    <a:pt x="48" y="96"/>
                  </a:lnTo>
                  <a:lnTo>
                    <a:pt x="96" y="48"/>
                  </a:lnTo>
                  <a:lnTo>
                    <a:pt x="96" y="784"/>
                  </a:lnTo>
                  <a:close/>
                </a:path>
              </a:pathLst>
            </a:custGeom>
            <a:solidFill>
              <a:srgbClr val="70AD47"/>
            </a:solidFill>
            <a:ln w="1588" cap="flat">
              <a:solidFill>
                <a:srgbClr val="70AD47"/>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6" name="Rectangle 143"/>
            <p:cNvSpPr>
              <a:spLocks noChangeArrowheads="1"/>
            </p:cNvSpPr>
            <p:nvPr/>
          </p:nvSpPr>
          <p:spPr bwMode="auto">
            <a:xfrm>
              <a:off x="1867" y="1179"/>
              <a:ext cx="1017"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自家消費電力</a:t>
              </a:r>
              <a:endParaRPr kumimoji="0" lang="ja-JP" altLang="ja-JP" sz="2400" b="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47" name="Freeform 144"/>
            <p:cNvSpPr>
              <a:spLocks/>
            </p:cNvSpPr>
            <p:nvPr/>
          </p:nvSpPr>
          <p:spPr bwMode="auto">
            <a:xfrm>
              <a:off x="1614" y="1444"/>
              <a:ext cx="237" cy="16"/>
            </a:xfrm>
            <a:custGeom>
              <a:avLst/>
              <a:gdLst>
                <a:gd name="T0" fmla="*/ 96 w 2752"/>
                <a:gd name="T1" fmla="*/ 0 h 192"/>
                <a:gd name="T2" fmla="*/ 2656 w 2752"/>
                <a:gd name="T3" fmla="*/ 0 h 192"/>
                <a:gd name="T4" fmla="*/ 2752 w 2752"/>
                <a:gd name="T5" fmla="*/ 96 h 192"/>
                <a:gd name="T6" fmla="*/ 2656 w 2752"/>
                <a:gd name="T7" fmla="*/ 192 h 192"/>
                <a:gd name="T8" fmla="*/ 96 w 2752"/>
                <a:gd name="T9" fmla="*/ 192 h 192"/>
                <a:gd name="T10" fmla="*/ 0 w 2752"/>
                <a:gd name="T11" fmla="*/ 96 h 192"/>
                <a:gd name="T12" fmla="*/ 96 w 275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2752" h="192">
                  <a:moveTo>
                    <a:pt x="96" y="0"/>
                  </a:moveTo>
                  <a:lnTo>
                    <a:pt x="2656" y="0"/>
                  </a:lnTo>
                  <a:cubicBezTo>
                    <a:pt x="2709" y="0"/>
                    <a:pt x="2752" y="43"/>
                    <a:pt x="2752" y="96"/>
                  </a:cubicBezTo>
                  <a:cubicBezTo>
                    <a:pt x="2752" y="149"/>
                    <a:pt x="2709" y="192"/>
                    <a:pt x="2656" y="192"/>
                  </a:cubicBezTo>
                  <a:lnTo>
                    <a:pt x="96" y="192"/>
                  </a:lnTo>
                  <a:cubicBezTo>
                    <a:pt x="43" y="192"/>
                    <a:pt x="0" y="149"/>
                    <a:pt x="0" y="96"/>
                  </a:cubicBezTo>
                  <a:cubicBezTo>
                    <a:pt x="0" y="43"/>
                    <a:pt x="43" y="0"/>
                    <a:pt x="96" y="0"/>
                  </a:cubicBezTo>
                  <a:close/>
                </a:path>
              </a:pathLst>
            </a:custGeom>
            <a:solidFill>
              <a:srgbClr val="5B9BD5"/>
            </a:solidFill>
            <a:ln w="1588" cap="flat">
              <a:solidFill>
                <a:srgbClr val="5B9BD5"/>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49" name="Rectangle 146"/>
            <p:cNvSpPr>
              <a:spLocks noChangeArrowheads="1"/>
            </p:cNvSpPr>
            <p:nvPr/>
          </p:nvSpPr>
          <p:spPr bwMode="auto">
            <a:xfrm>
              <a:off x="1872" y="1381"/>
              <a:ext cx="891"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ja-JP"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8</a:t>
              </a:r>
              <a:r>
                <a:rPr kumimoji="0" lang="ja-JP" altLang="ja-JP"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月太陽光発電</a:t>
              </a:r>
              <a:endParaRPr kumimoji="0" lang="ja-JP" altLang="ja-JP" sz="2400" b="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sp>
          <p:nvSpPr>
            <p:cNvPr id="1050" name="Freeform 147"/>
            <p:cNvSpPr>
              <a:spLocks/>
            </p:cNvSpPr>
            <p:nvPr/>
          </p:nvSpPr>
          <p:spPr bwMode="auto">
            <a:xfrm>
              <a:off x="1614" y="1651"/>
              <a:ext cx="237" cy="16"/>
            </a:xfrm>
            <a:custGeom>
              <a:avLst/>
              <a:gdLst>
                <a:gd name="T0" fmla="*/ 96 w 2752"/>
                <a:gd name="T1" fmla="*/ 0 h 192"/>
                <a:gd name="T2" fmla="*/ 2656 w 2752"/>
                <a:gd name="T3" fmla="*/ 0 h 192"/>
                <a:gd name="T4" fmla="*/ 2752 w 2752"/>
                <a:gd name="T5" fmla="*/ 96 h 192"/>
                <a:gd name="T6" fmla="*/ 2656 w 2752"/>
                <a:gd name="T7" fmla="*/ 192 h 192"/>
                <a:gd name="T8" fmla="*/ 96 w 2752"/>
                <a:gd name="T9" fmla="*/ 192 h 192"/>
                <a:gd name="T10" fmla="*/ 0 w 2752"/>
                <a:gd name="T11" fmla="*/ 96 h 192"/>
                <a:gd name="T12" fmla="*/ 96 w 275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2752" h="192">
                  <a:moveTo>
                    <a:pt x="96" y="0"/>
                  </a:moveTo>
                  <a:lnTo>
                    <a:pt x="2656" y="0"/>
                  </a:lnTo>
                  <a:cubicBezTo>
                    <a:pt x="2709" y="0"/>
                    <a:pt x="2752" y="43"/>
                    <a:pt x="2752" y="96"/>
                  </a:cubicBezTo>
                  <a:cubicBezTo>
                    <a:pt x="2752" y="149"/>
                    <a:pt x="2709" y="192"/>
                    <a:pt x="2656" y="192"/>
                  </a:cubicBezTo>
                  <a:lnTo>
                    <a:pt x="96" y="192"/>
                  </a:lnTo>
                  <a:cubicBezTo>
                    <a:pt x="43" y="192"/>
                    <a:pt x="0" y="149"/>
                    <a:pt x="0" y="96"/>
                  </a:cubicBezTo>
                  <a:cubicBezTo>
                    <a:pt x="0" y="43"/>
                    <a:pt x="43" y="0"/>
                    <a:pt x="96" y="0"/>
                  </a:cubicBezTo>
                  <a:close/>
                </a:path>
              </a:pathLst>
            </a:custGeom>
            <a:solidFill>
              <a:srgbClr val="ED7D31"/>
            </a:solidFill>
            <a:ln w="1588" cap="flat">
              <a:solidFill>
                <a:srgbClr val="ED7D31"/>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051" name="Rectangle 148"/>
            <p:cNvSpPr>
              <a:spLocks noChangeArrowheads="1"/>
            </p:cNvSpPr>
            <p:nvPr/>
          </p:nvSpPr>
          <p:spPr bwMode="auto">
            <a:xfrm>
              <a:off x="1872" y="1584"/>
              <a:ext cx="722" cy="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b="0" i="0" u="none" strike="noStrike" cap="none" normalizeH="0" baseline="0" dirty="0">
                  <a:ln>
                    <a:noFill/>
                  </a:ln>
                  <a:solidFill>
                    <a:srgbClr val="000000"/>
                  </a:solidFill>
                  <a:effectLst/>
                  <a:latin typeface="ＭＳ ゴシック" panose="020B0609070205080204" pitchFamily="49" charset="-128"/>
                  <a:ea typeface="ＭＳ ゴシック" panose="020B0609070205080204" pitchFamily="49" charset="-128"/>
                </a:rPr>
                <a:t>電力使用量</a:t>
              </a:r>
              <a:endParaRPr kumimoji="0" lang="ja-JP" altLang="ja-JP" sz="2400" b="0" i="0" u="none" strike="noStrike" cap="none" normalizeH="0" baseline="0" dirty="0">
                <a:ln>
                  <a:noFill/>
                </a:ln>
                <a:solidFill>
                  <a:schemeClr val="tx1"/>
                </a:solidFill>
                <a:effectLst/>
                <a:latin typeface="ＭＳ ゴシック" panose="020B0609070205080204" pitchFamily="49" charset="-128"/>
                <a:ea typeface="ＭＳ ゴシック" panose="020B0609070205080204" pitchFamily="49" charset="-128"/>
              </a:endParaRPr>
            </a:p>
          </p:txBody>
        </p:sp>
      </p:grpSp>
      <p:sp>
        <p:nvSpPr>
          <p:cNvPr id="46" name="テキスト ボックス 45"/>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47" name="グループ化 46"/>
          <p:cNvGrpSpPr/>
          <p:nvPr/>
        </p:nvGrpSpPr>
        <p:grpSpPr>
          <a:xfrm>
            <a:off x="8573416" y="311985"/>
            <a:ext cx="506546" cy="560860"/>
            <a:chOff x="8573416" y="311985"/>
            <a:chExt cx="506546" cy="560860"/>
          </a:xfrm>
        </p:grpSpPr>
        <p:sp>
          <p:nvSpPr>
            <p:cNvPr id="48" name="ひし形 47"/>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49" name="テキスト ボックス 48"/>
            <p:cNvSpPr txBox="1"/>
            <p:nvPr/>
          </p:nvSpPr>
          <p:spPr>
            <a:xfrm>
              <a:off x="8675846" y="401139"/>
              <a:ext cx="301686" cy="369332"/>
            </a:xfrm>
            <a:prstGeom prst="rect">
              <a:avLst/>
            </a:prstGeom>
            <a:noFill/>
          </p:spPr>
          <p:txBody>
            <a:bodyPr wrap="none" rtlCol="0">
              <a:spAutoFit/>
            </a:bodyPr>
            <a:lstStyle/>
            <a:p>
              <a:r>
                <a:rPr kumimoji="1" lang="en-US" altLang="ja-JP" dirty="0">
                  <a:solidFill>
                    <a:schemeClr val="bg1">
                      <a:lumMod val="75000"/>
                    </a:schemeClr>
                  </a:solidFill>
                </a:rPr>
                <a:t>9</a:t>
              </a:r>
              <a:endParaRPr kumimoji="1" lang="ja-JP" altLang="en-US" dirty="0">
                <a:solidFill>
                  <a:schemeClr val="bg1">
                    <a:lumMod val="75000"/>
                  </a:schemeClr>
                </a:solidFill>
              </a:endParaRPr>
            </a:p>
          </p:txBody>
        </p:sp>
      </p:grpSp>
    </p:spTree>
    <p:extLst>
      <p:ext uri="{BB962C8B-B14F-4D97-AF65-F5344CB8AC3E}">
        <p14:creationId xmlns:p14="http://schemas.microsoft.com/office/powerpoint/2010/main" val="860036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コンテンツ プレースホルダー 8"/>
          <p:cNvSpPr>
            <a:spLocks noGrp="1"/>
          </p:cNvSpPr>
          <p:nvPr>
            <p:ph idx="1"/>
          </p:nvPr>
        </p:nvSpPr>
        <p:spPr>
          <a:xfrm>
            <a:off x="449209" y="1105469"/>
            <a:ext cx="8245581" cy="5219644"/>
          </a:xfrm>
          <a:ln w="28575">
            <a:solidFill>
              <a:schemeClr val="accent2">
                <a:lumMod val="75000"/>
              </a:schemeClr>
            </a:solidFill>
          </a:ln>
        </p:spPr>
        <p:txBody>
          <a:bodyPr>
            <a:normAutofit/>
          </a:bodyPr>
          <a:lstStyle/>
          <a:p>
            <a:endParaRPr kumimoji="1" lang="en-US" altLang="ja-JP" sz="2400" dirty="0"/>
          </a:p>
          <a:p>
            <a:pPr marL="0" indent="0">
              <a:buNone/>
            </a:pPr>
            <a:endParaRPr lang="en-US" altLang="ja-JP" sz="1800" dirty="0"/>
          </a:p>
          <a:p>
            <a:pPr marL="0" indent="0">
              <a:buNone/>
            </a:pPr>
            <a:r>
              <a:rPr lang="ja-JP" altLang="en-US" sz="1800" dirty="0"/>
              <a:t>◎太陽光発電や自家発電機器等の環境設備を導入している住宅における</a:t>
            </a:r>
            <a:endParaRPr lang="en-US" altLang="ja-JP" sz="1800" dirty="0"/>
          </a:p>
          <a:p>
            <a:pPr marL="0" indent="0">
              <a:buNone/>
            </a:pPr>
            <a:r>
              <a:rPr lang="ja-JP" altLang="en-US" sz="1800" dirty="0"/>
              <a:t>　</a:t>
            </a:r>
            <a:r>
              <a:rPr lang="en-US" altLang="ja-JP" sz="1800" dirty="0"/>
              <a:t>CO2</a:t>
            </a:r>
            <a:r>
              <a:rPr lang="ja-JP" altLang="en-US" sz="1800" dirty="0"/>
              <a:t>排出量の実態を調査し、</a:t>
            </a:r>
            <a:r>
              <a:rPr lang="ja-JP" altLang="en-US" sz="1800" u="sng" dirty="0"/>
              <a:t>持続可能な暮らしを行っているか</a:t>
            </a:r>
            <a:r>
              <a:rPr lang="ja-JP" altLang="en-US" sz="1800" dirty="0"/>
              <a:t>検証する。</a:t>
            </a:r>
            <a:endParaRPr lang="en-US" altLang="ja-JP" sz="1800" dirty="0"/>
          </a:p>
          <a:p>
            <a:pPr marL="0" indent="0">
              <a:buNone/>
            </a:pPr>
            <a:r>
              <a:rPr lang="ja-JP" altLang="en-US" sz="1800" dirty="0"/>
              <a:t>◎</a:t>
            </a:r>
            <a:r>
              <a:rPr lang="ja-JP" altLang="en-US" sz="1800" u="sng" dirty="0"/>
              <a:t>ゼロカーボンの自立性を評価</a:t>
            </a:r>
            <a:r>
              <a:rPr lang="ja-JP" altLang="en-US" sz="1800" dirty="0"/>
              <a:t>し、調査結果を住民に還元することで、今後の節電・省エネ生活の改善を促す。</a:t>
            </a:r>
            <a:endParaRPr lang="en-US" altLang="ja-JP" sz="1800" dirty="0"/>
          </a:p>
          <a:p>
            <a:pPr marL="0" indent="0">
              <a:buNone/>
            </a:pPr>
            <a:endParaRPr lang="en-US" altLang="ja-JP" sz="1800" dirty="0"/>
          </a:p>
          <a:p>
            <a:pPr marL="0" indent="0">
              <a:buNone/>
            </a:pPr>
            <a:endParaRPr lang="en-US" altLang="ja-JP" sz="1800" dirty="0"/>
          </a:p>
          <a:p>
            <a:pPr marL="0" indent="0">
              <a:buNone/>
            </a:pPr>
            <a:r>
              <a:rPr lang="ja-JP" altLang="en-US" sz="1800" dirty="0"/>
              <a:t>①　対象住宅に取り付けられている</a:t>
            </a:r>
            <a:r>
              <a:rPr lang="en-US" altLang="ja-JP" sz="1800" b="1" dirty="0"/>
              <a:t>HEMS</a:t>
            </a:r>
            <a:r>
              <a:rPr lang="ja-JP" altLang="en-US" sz="1800" b="1" dirty="0"/>
              <a:t>の実測データを収集</a:t>
            </a:r>
            <a:r>
              <a:rPr lang="ja-JP" altLang="en-US" sz="1800" dirty="0"/>
              <a:t>する。</a:t>
            </a:r>
            <a:endParaRPr lang="en-US" altLang="ja-JP" sz="1800" dirty="0"/>
          </a:p>
          <a:p>
            <a:pPr marL="0" indent="0">
              <a:buNone/>
            </a:pPr>
            <a:r>
              <a:rPr lang="ja-JP" altLang="en-US" sz="1800" dirty="0"/>
              <a:t>　★データは一日当たり</a:t>
            </a:r>
            <a:r>
              <a:rPr lang="en-US" altLang="ja-JP" sz="1800" dirty="0"/>
              <a:t>30</a:t>
            </a:r>
            <a:r>
              <a:rPr lang="ja-JP" altLang="en-US" sz="1800" dirty="0"/>
              <a:t>分ごとに計測され、</a:t>
            </a:r>
            <a:r>
              <a:rPr lang="en-US" altLang="ja-JP" sz="1800" dirty="0"/>
              <a:t>8</a:t>
            </a:r>
            <a:r>
              <a:rPr lang="ja-JP" altLang="en-US" sz="1800" dirty="0"/>
              <a:t>月一ヶ月間のデータを収集する。</a:t>
            </a:r>
            <a:endParaRPr lang="en-US" altLang="ja-JP" sz="1800" dirty="0"/>
          </a:p>
          <a:p>
            <a:pPr marL="0" indent="0">
              <a:buNone/>
            </a:pPr>
            <a:r>
              <a:rPr lang="ja-JP" altLang="en-US" sz="1800" dirty="0"/>
              <a:t>②　収集されたデータを</a:t>
            </a:r>
            <a:r>
              <a:rPr lang="ja-JP" altLang="en-US" sz="1800" dirty="0">
                <a:solidFill>
                  <a:prstClr val="black"/>
                </a:solidFill>
              </a:rPr>
              <a:t>もとに消費電力</a:t>
            </a:r>
            <a:r>
              <a:rPr lang="ja-JP" altLang="en-US" sz="1800" dirty="0"/>
              <a:t>を分析し、</a:t>
            </a:r>
            <a:r>
              <a:rPr lang="ja-JP" altLang="en-US" sz="1800" b="1" dirty="0"/>
              <a:t>対象住宅の電力利用について考察</a:t>
            </a:r>
            <a:r>
              <a:rPr lang="ja-JP" altLang="en-US" sz="1800" dirty="0"/>
              <a:t>する。</a:t>
            </a:r>
            <a:endParaRPr lang="en-US" altLang="ja-JP" sz="1800" dirty="0"/>
          </a:p>
          <a:p>
            <a:pPr marL="0" indent="0">
              <a:buNone/>
            </a:pPr>
            <a:r>
              <a:rPr lang="ja-JP" altLang="en-US" sz="1800" dirty="0"/>
              <a:t>③　</a:t>
            </a:r>
            <a:r>
              <a:rPr lang="en-US" altLang="ja-JP" sz="1800" dirty="0"/>
              <a:t>CO2</a:t>
            </a:r>
            <a:r>
              <a:rPr lang="ja-JP" altLang="en-US" sz="1800" dirty="0"/>
              <a:t>排出量を算出し、</a:t>
            </a:r>
            <a:r>
              <a:rPr lang="ja-JP" altLang="en-US" sz="1800" b="1" dirty="0"/>
              <a:t>ゼロカーボンの自立性を評価</a:t>
            </a:r>
            <a:r>
              <a:rPr lang="ja-JP" altLang="en-US" sz="1800" dirty="0"/>
              <a:t>する。</a:t>
            </a:r>
            <a:endParaRPr lang="en-US" altLang="ja-JP" sz="1800" dirty="0"/>
          </a:p>
          <a:p>
            <a:pPr marL="0" indent="0">
              <a:buNone/>
            </a:pPr>
            <a:r>
              <a:rPr lang="ja-JP" altLang="en-US" sz="1800" dirty="0"/>
              <a:t>④アンケート結果を含め、今後の</a:t>
            </a:r>
            <a:r>
              <a:rPr lang="en-US" altLang="ja-JP" sz="1800" dirty="0"/>
              <a:t>CO2</a:t>
            </a:r>
            <a:r>
              <a:rPr lang="ja-JP" altLang="en-US" sz="1800" dirty="0"/>
              <a:t>削減について考察する。</a:t>
            </a:r>
            <a:endParaRPr lang="en-US" altLang="ja-JP" sz="1800" dirty="0"/>
          </a:p>
          <a:p>
            <a:pPr marL="0" indent="0">
              <a:buNone/>
            </a:pPr>
            <a:endParaRPr lang="en-US" altLang="ja-JP" sz="1800" dirty="0"/>
          </a:p>
        </p:txBody>
      </p:sp>
      <p:sp>
        <p:nvSpPr>
          <p:cNvPr id="10"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11" name="正方形/長方形 10"/>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p:cNvSpPr>
            <a:spLocks noGrp="1"/>
          </p:cNvSpPr>
          <p:nvPr>
            <p:ph type="title"/>
          </p:nvPr>
        </p:nvSpPr>
        <p:spPr>
          <a:xfrm>
            <a:off x="441219" y="263314"/>
            <a:ext cx="2984561" cy="611745"/>
          </a:xfrm>
        </p:spPr>
        <p:txBody>
          <a:bodyPr>
            <a:normAutofit/>
          </a:bodyPr>
          <a:lstStyle/>
          <a:p>
            <a:pPr algn="l"/>
            <a:r>
              <a:rPr lang="ja-JP" altLang="en-US" sz="2400" b="1" dirty="0">
                <a:latin typeface="ＭＳ 明朝" panose="02020609040205080304" pitchFamily="17" charset="-128"/>
                <a:ea typeface="ＭＳ 明朝" panose="02020609040205080304" pitchFamily="17" charset="-128"/>
              </a:rPr>
              <a:t>研究目的と研究方法</a:t>
            </a:r>
          </a:p>
        </p:txBody>
      </p:sp>
      <p:cxnSp>
        <p:nvCxnSpPr>
          <p:cNvPr id="13" name="直線コネクタ 12"/>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14" name="直線コネクタ 13"/>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sp>
        <p:nvSpPr>
          <p:cNvPr id="16" name="ホームベース 15"/>
          <p:cNvSpPr/>
          <p:nvPr/>
        </p:nvSpPr>
        <p:spPr>
          <a:xfrm>
            <a:off x="450744" y="1105469"/>
            <a:ext cx="1988082" cy="484632"/>
          </a:xfrm>
          <a:prstGeom prst="homePlate">
            <a:avLst/>
          </a:prstGeom>
          <a:solidFill>
            <a:srgbClr val="FF9933"/>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研究目的</a:t>
            </a:r>
          </a:p>
        </p:txBody>
      </p:sp>
      <p:sp>
        <p:nvSpPr>
          <p:cNvPr id="17" name="ホームベース 16"/>
          <p:cNvSpPr/>
          <p:nvPr/>
        </p:nvSpPr>
        <p:spPr>
          <a:xfrm>
            <a:off x="450744" y="3218244"/>
            <a:ext cx="1988082" cy="484632"/>
          </a:xfrm>
          <a:prstGeom prst="homePlate">
            <a:avLst/>
          </a:prstGeom>
          <a:solidFill>
            <a:srgbClr val="FF9933"/>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t>研究方法</a:t>
            </a:r>
          </a:p>
        </p:txBody>
      </p:sp>
      <p:sp>
        <p:nvSpPr>
          <p:cNvPr id="18" name="山形 17"/>
          <p:cNvSpPr/>
          <p:nvPr/>
        </p:nvSpPr>
        <p:spPr>
          <a:xfrm>
            <a:off x="2329644" y="1105469"/>
            <a:ext cx="484632" cy="484632"/>
          </a:xfrm>
          <a:prstGeom prst="chevron">
            <a:avLst/>
          </a:prstGeom>
          <a:solidFill>
            <a:srgbClr val="FF9933"/>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9" name="山形 18"/>
          <p:cNvSpPr/>
          <p:nvPr/>
        </p:nvSpPr>
        <p:spPr>
          <a:xfrm>
            <a:off x="2329644" y="3209739"/>
            <a:ext cx="484632" cy="484632"/>
          </a:xfrm>
          <a:prstGeom prst="chevron">
            <a:avLst/>
          </a:prstGeom>
          <a:solidFill>
            <a:srgbClr val="FF9933"/>
          </a:solidFill>
          <a:ln w="28575">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15" name="テキスト ボックス 14"/>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20" name="グループ化 19"/>
          <p:cNvGrpSpPr/>
          <p:nvPr/>
        </p:nvGrpSpPr>
        <p:grpSpPr>
          <a:xfrm>
            <a:off x="8573416" y="311985"/>
            <a:ext cx="506546" cy="560860"/>
            <a:chOff x="8573416" y="311985"/>
            <a:chExt cx="506546" cy="560860"/>
          </a:xfrm>
        </p:grpSpPr>
        <p:sp>
          <p:nvSpPr>
            <p:cNvPr id="21" name="ひし形 20"/>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2" name="テキスト ボックス 21"/>
            <p:cNvSpPr txBox="1"/>
            <p:nvPr/>
          </p:nvSpPr>
          <p:spPr>
            <a:xfrm>
              <a:off x="8675846" y="401139"/>
              <a:ext cx="301686" cy="369332"/>
            </a:xfrm>
            <a:prstGeom prst="rect">
              <a:avLst/>
            </a:prstGeom>
            <a:noFill/>
          </p:spPr>
          <p:txBody>
            <a:bodyPr wrap="none" rtlCol="0">
              <a:spAutoFit/>
            </a:bodyPr>
            <a:lstStyle/>
            <a:p>
              <a:r>
                <a:rPr kumimoji="1" lang="en-US" altLang="ja-JP" dirty="0">
                  <a:solidFill>
                    <a:schemeClr val="bg1">
                      <a:lumMod val="75000"/>
                    </a:schemeClr>
                  </a:solidFill>
                </a:rPr>
                <a:t>2</a:t>
              </a:r>
              <a:endParaRPr kumimoji="1" lang="ja-JP" altLang="en-US" dirty="0">
                <a:solidFill>
                  <a:schemeClr val="bg1">
                    <a:lumMod val="75000"/>
                  </a:schemeClr>
                </a:solidFill>
              </a:endParaRPr>
            </a:p>
          </p:txBody>
        </p:sp>
      </p:grpSp>
    </p:spTree>
    <p:extLst>
      <p:ext uri="{BB962C8B-B14F-4D97-AF65-F5344CB8AC3E}">
        <p14:creationId xmlns:p14="http://schemas.microsoft.com/office/powerpoint/2010/main" val="2844108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コンテンツ プレースホルダー 8"/>
          <p:cNvSpPr>
            <a:spLocks noGrp="1"/>
          </p:cNvSpPr>
          <p:nvPr>
            <p:ph idx="1"/>
          </p:nvPr>
        </p:nvSpPr>
        <p:spPr>
          <a:xfrm>
            <a:off x="239239" y="937534"/>
            <a:ext cx="8684710" cy="5350492"/>
          </a:xfrm>
        </p:spPr>
        <p:txBody>
          <a:bodyPr/>
          <a:lstStyle/>
          <a:p>
            <a:pPr>
              <a:buFont typeface="Wingdings" panose="05000000000000000000" pitchFamily="2" charset="2"/>
              <a:buChar char="Ø"/>
            </a:pPr>
            <a:r>
              <a:rPr kumimoji="1" lang="ja-JP" altLang="en-US" sz="2400" dirty="0"/>
              <a:t>城野ゼロカーボン先進街区</a:t>
            </a:r>
            <a:endParaRPr kumimoji="1" lang="en-US" altLang="ja-JP" sz="2400" dirty="0"/>
          </a:p>
          <a:p>
            <a:pPr marL="0" indent="0">
              <a:buNone/>
            </a:pPr>
            <a:r>
              <a:rPr lang="ja-JP" altLang="en-US" dirty="0"/>
              <a:t>　</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p:txBody>
      </p:sp>
      <p:sp>
        <p:nvSpPr>
          <p:cNvPr id="14"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16" name="正方形/長方形 15"/>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タイトル 1"/>
          <p:cNvSpPr>
            <a:spLocks noGrp="1"/>
          </p:cNvSpPr>
          <p:nvPr>
            <p:ph type="title"/>
          </p:nvPr>
        </p:nvSpPr>
        <p:spPr>
          <a:xfrm>
            <a:off x="441219" y="263314"/>
            <a:ext cx="2984561" cy="611745"/>
          </a:xfrm>
        </p:spPr>
        <p:txBody>
          <a:bodyPr>
            <a:normAutofit/>
          </a:bodyPr>
          <a:lstStyle/>
          <a:p>
            <a:pPr algn="l"/>
            <a:r>
              <a:rPr lang="ja-JP" altLang="en-US" sz="2400" b="1" dirty="0">
                <a:latin typeface="ＭＳ 明朝" panose="02020609040205080304" pitchFamily="17" charset="-128"/>
                <a:ea typeface="ＭＳ 明朝" panose="02020609040205080304" pitchFamily="17" charset="-128"/>
              </a:rPr>
              <a:t>調査概要①</a:t>
            </a:r>
          </a:p>
        </p:txBody>
      </p:sp>
      <p:cxnSp>
        <p:nvCxnSpPr>
          <p:cNvPr id="18" name="直線コネクタ 17"/>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19" name="直線コネクタ 18"/>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graphicFrame>
        <p:nvGraphicFramePr>
          <p:cNvPr id="21" name="図表 20"/>
          <p:cNvGraphicFramePr/>
          <p:nvPr>
            <p:extLst>
              <p:ext uri="{D42A27DB-BD31-4B8C-83A1-F6EECF244321}">
                <p14:modId xmlns:p14="http://schemas.microsoft.com/office/powerpoint/2010/main" val="933008058"/>
              </p:ext>
            </p:extLst>
          </p:nvPr>
        </p:nvGraphicFramePr>
        <p:xfrm>
          <a:off x="239239" y="1603719"/>
          <a:ext cx="5838156" cy="447352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2" name="図 2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80901" y="1674059"/>
            <a:ext cx="2743048" cy="3167666"/>
          </a:xfrm>
          <a:prstGeom prst="rect">
            <a:avLst/>
          </a:prstGeom>
          <a:ln>
            <a:solidFill>
              <a:schemeClr val="bg2">
                <a:lumMod val="75000"/>
              </a:schemeClr>
            </a:solidFill>
          </a:ln>
        </p:spPr>
      </p:pic>
      <p:sp>
        <p:nvSpPr>
          <p:cNvPr id="24" name="Text Box 35"/>
          <p:cNvSpPr txBox="1">
            <a:spLocks noChangeArrowheads="1"/>
          </p:cNvSpPr>
          <p:nvPr/>
        </p:nvSpPr>
        <p:spPr bwMode="auto">
          <a:xfrm flipV="1">
            <a:off x="6775037" y="1781344"/>
            <a:ext cx="777388" cy="300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spcAft>
                <a:spcPts val="0"/>
              </a:spcAft>
            </a:pPr>
            <a:r>
              <a:rPr lang="ja-JP" sz="1600" b="1" u="sng" kern="100" dirty="0">
                <a:effectLst/>
                <a:highlight>
                  <a:srgbClr val="FFFF00"/>
                </a:highlight>
                <a:latin typeface="Century" panose="02040604050505020304" pitchFamily="18" charset="0"/>
                <a:ea typeface="ＭＳ 明朝" panose="02020609040205080304" pitchFamily="17" charset="-128"/>
                <a:cs typeface="Times New Roman" panose="02020603050405020304" pitchFamily="18" charset="0"/>
              </a:rPr>
              <a:t>小倉駅</a:t>
            </a:r>
            <a:endParaRPr lang="ja-JP"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25" name="Text Box 35"/>
          <p:cNvSpPr txBox="1">
            <a:spLocks noChangeArrowheads="1"/>
          </p:cNvSpPr>
          <p:nvPr/>
        </p:nvSpPr>
        <p:spPr bwMode="auto">
          <a:xfrm>
            <a:off x="6775037" y="4509830"/>
            <a:ext cx="1100968" cy="3660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4295" tIns="8890" rIns="74295" bIns="8890" anchor="t" anchorCtr="0" upright="1">
            <a:noAutofit/>
          </a:bodyPr>
          <a:lstStyle/>
          <a:p>
            <a:pPr algn="just">
              <a:spcAft>
                <a:spcPts val="0"/>
              </a:spcAft>
            </a:pPr>
            <a:r>
              <a:rPr lang="en-US" sz="1600" b="1" u="sng" kern="100" dirty="0">
                <a:effectLst/>
                <a:highlight>
                  <a:srgbClr val="FFFF00"/>
                </a:highlight>
                <a:latin typeface="Century" panose="02040604050505020304" pitchFamily="18" charset="0"/>
                <a:ea typeface="ＭＳ 明朝" panose="02020609040205080304" pitchFamily="17" charset="-128"/>
                <a:cs typeface="Times New Roman" panose="02020603050405020304" pitchFamily="18" charset="0"/>
              </a:rPr>
              <a:t>JR</a:t>
            </a:r>
            <a:r>
              <a:rPr lang="ja-JP" sz="1600" b="1" u="sng" kern="100" dirty="0">
                <a:effectLst/>
                <a:highlight>
                  <a:srgbClr val="FFFF00"/>
                </a:highlight>
                <a:latin typeface="Century" panose="02040604050505020304" pitchFamily="18" charset="0"/>
                <a:ea typeface="ＭＳ 明朝" panose="02020609040205080304" pitchFamily="17" charset="-128"/>
                <a:cs typeface="Times New Roman" panose="02020603050405020304" pitchFamily="18" charset="0"/>
              </a:rPr>
              <a:t>城野駅</a:t>
            </a:r>
            <a:endParaRPr lang="ja-JP"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26" name="テキスト ボックス 25"/>
          <p:cNvSpPr txBox="1"/>
          <p:nvPr/>
        </p:nvSpPr>
        <p:spPr>
          <a:xfrm>
            <a:off x="6159723" y="4967285"/>
            <a:ext cx="2785403" cy="1077218"/>
          </a:xfrm>
          <a:prstGeom prst="rect">
            <a:avLst/>
          </a:prstGeom>
          <a:noFill/>
        </p:spPr>
        <p:txBody>
          <a:bodyPr wrap="square" rtlCol="0">
            <a:spAutoFit/>
          </a:bodyPr>
          <a:lstStyle/>
          <a:p>
            <a:r>
              <a:rPr kumimoji="1" lang="ja-JP" altLang="en-US" sz="1600" b="1" u="sng" dirty="0"/>
              <a:t>◎調査対象地域詳細</a:t>
            </a:r>
            <a:endParaRPr kumimoji="1" lang="en-US" altLang="ja-JP" sz="1600" b="1" u="sng" dirty="0"/>
          </a:p>
          <a:p>
            <a:r>
              <a:rPr kumimoji="1" lang="ja-JP" altLang="en-US" sz="1600" dirty="0"/>
              <a:t>・北九州市小倉北区城野</a:t>
            </a:r>
            <a:endParaRPr kumimoji="1" lang="en-US" altLang="ja-JP" sz="1600" dirty="0"/>
          </a:p>
          <a:p>
            <a:r>
              <a:rPr kumimoji="1" lang="ja-JP" altLang="en-US" sz="1600" dirty="0"/>
              <a:t>・小倉駅から城野駅まで</a:t>
            </a:r>
            <a:r>
              <a:rPr kumimoji="1" lang="en-US" altLang="ja-JP" sz="1600" dirty="0"/>
              <a:t>JR</a:t>
            </a:r>
            <a:r>
              <a:rPr kumimoji="1" lang="ja-JP" altLang="en-US" sz="1600" dirty="0"/>
              <a:t>でおよそ</a:t>
            </a:r>
            <a:r>
              <a:rPr kumimoji="1" lang="en-US" altLang="ja-JP" sz="1600" dirty="0"/>
              <a:t>10</a:t>
            </a:r>
            <a:r>
              <a:rPr kumimoji="1" lang="ja-JP" altLang="en-US" sz="1600" dirty="0"/>
              <a:t>分以内</a:t>
            </a:r>
          </a:p>
        </p:txBody>
      </p:sp>
      <p:sp>
        <p:nvSpPr>
          <p:cNvPr id="15" name="テキスト ボックス 14"/>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20" name="グループ化 19"/>
          <p:cNvGrpSpPr/>
          <p:nvPr/>
        </p:nvGrpSpPr>
        <p:grpSpPr>
          <a:xfrm>
            <a:off x="8573416" y="311985"/>
            <a:ext cx="506546" cy="560860"/>
            <a:chOff x="8573416" y="311985"/>
            <a:chExt cx="506546" cy="560860"/>
          </a:xfrm>
        </p:grpSpPr>
        <p:sp>
          <p:nvSpPr>
            <p:cNvPr id="23" name="ひし形 22"/>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7" name="テキスト ボックス 26"/>
            <p:cNvSpPr txBox="1"/>
            <p:nvPr/>
          </p:nvSpPr>
          <p:spPr>
            <a:xfrm>
              <a:off x="8675846" y="401139"/>
              <a:ext cx="301686" cy="369332"/>
            </a:xfrm>
            <a:prstGeom prst="rect">
              <a:avLst/>
            </a:prstGeom>
            <a:noFill/>
          </p:spPr>
          <p:txBody>
            <a:bodyPr wrap="none" rtlCol="0">
              <a:spAutoFit/>
            </a:bodyPr>
            <a:lstStyle/>
            <a:p>
              <a:r>
                <a:rPr kumimoji="1" lang="en-US" altLang="ja-JP" dirty="0">
                  <a:solidFill>
                    <a:schemeClr val="bg1">
                      <a:lumMod val="75000"/>
                    </a:schemeClr>
                  </a:solidFill>
                </a:rPr>
                <a:t>3</a:t>
              </a:r>
              <a:endParaRPr kumimoji="1" lang="ja-JP" altLang="en-US" dirty="0">
                <a:solidFill>
                  <a:schemeClr val="bg1">
                    <a:lumMod val="75000"/>
                  </a:schemeClr>
                </a:solidFill>
              </a:endParaRPr>
            </a:p>
          </p:txBody>
        </p:sp>
      </p:grpSp>
    </p:spTree>
    <p:extLst>
      <p:ext uri="{BB962C8B-B14F-4D97-AF65-F5344CB8AC3E}">
        <p14:creationId xmlns:p14="http://schemas.microsoft.com/office/powerpoint/2010/main" val="1611384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10" name="正方形/長方形 9"/>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タイトル 1"/>
          <p:cNvSpPr>
            <a:spLocks noGrp="1"/>
          </p:cNvSpPr>
          <p:nvPr>
            <p:ph type="title"/>
          </p:nvPr>
        </p:nvSpPr>
        <p:spPr>
          <a:xfrm>
            <a:off x="441219" y="263314"/>
            <a:ext cx="2984561" cy="611745"/>
          </a:xfrm>
        </p:spPr>
        <p:txBody>
          <a:bodyPr>
            <a:normAutofit/>
          </a:bodyPr>
          <a:lstStyle/>
          <a:p>
            <a:pPr algn="l"/>
            <a:r>
              <a:rPr lang="ja-JP" altLang="en-US" sz="2400" b="1" dirty="0">
                <a:latin typeface="ＭＳ 明朝" panose="02020609040205080304" pitchFamily="17" charset="-128"/>
                <a:ea typeface="ＭＳ 明朝" panose="02020609040205080304" pitchFamily="17" charset="-128"/>
              </a:rPr>
              <a:t>研究フロー</a:t>
            </a:r>
            <a:endParaRPr lang="ja-JP" altLang="en-US" sz="2400" b="1" dirty="0">
              <a:solidFill>
                <a:srgbClr val="FF0000"/>
              </a:solidFill>
              <a:latin typeface="ＭＳ 明朝" panose="02020609040205080304" pitchFamily="17" charset="-128"/>
              <a:ea typeface="ＭＳ 明朝" panose="02020609040205080304" pitchFamily="17" charset="-128"/>
            </a:endParaRPr>
          </a:p>
        </p:txBody>
      </p:sp>
      <p:cxnSp>
        <p:nvCxnSpPr>
          <p:cNvPr id="12" name="直線コネクタ 11"/>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13" name="直線コネクタ 12"/>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sp>
        <p:nvSpPr>
          <p:cNvPr id="14" name="角丸四角形 13"/>
          <p:cNvSpPr/>
          <p:nvPr/>
        </p:nvSpPr>
        <p:spPr>
          <a:xfrm>
            <a:off x="1828800" y="1004342"/>
            <a:ext cx="5695950" cy="727206"/>
          </a:xfrm>
          <a:prstGeom prst="roundRect">
            <a:avLst/>
          </a:prstGeom>
          <a:solidFill>
            <a:schemeClr val="accent6">
              <a:lumMod val="20000"/>
              <a:lumOff val="8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000"/>
          </a:p>
        </p:txBody>
      </p:sp>
      <p:sp>
        <p:nvSpPr>
          <p:cNvPr id="15" name="角丸四角形 14"/>
          <p:cNvSpPr/>
          <p:nvPr/>
        </p:nvSpPr>
        <p:spPr>
          <a:xfrm>
            <a:off x="2576976" y="3656776"/>
            <a:ext cx="4000500" cy="777700"/>
          </a:xfrm>
          <a:prstGeom prst="roundRect">
            <a:avLst/>
          </a:prstGeom>
          <a:solidFill>
            <a:schemeClr val="accent6">
              <a:lumMod val="20000"/>
              <a:lumOff val="8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角丸四角形 15"/>
          <p:cNvSpPr/>
          <p:nvPr/>
        </p:nvSpPr>
        <p:spPr>
          <a:xfrm>
            <a:off x="5258964" y="2138315"/>
            <a:ext cx="3011989" cy="1113882"/>
          </a:xfrm>
          <a:prstGeom prst="roundRect">
            <a:avLst/>
          </a:prstGeom>
          <a:solidFill>
            <a:schemeClr val="accent6">
              <a:lumMod val="20000"/>
              <a:lumOff val="8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角丸四角形 16"/>
          <p:cNvSpPr/>
          <p:nvPr/>
        </p:nvSpPr>
        <p:spPr>
          <a:xfrm>
            <a:off x="890429" y="2134090"/>
            <a:ext cx="3121131" cy="1140021"/>
          </a:xfrm>
          <a:prstGeom prst="roundRect">
            <a:avLst/>
          </a:prstGeom>
          <a:solidFill>
            <a:schemeClr val="accent6">
              <a:lumMod val="20000"/>
              <a:lumOff val="8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角丸四角形 17"/>
          <p:cNvSpPr/>
          <p:nvPr/>
        </p:nvSpPr>
        <p:spPr>
          <a:xfrm>
            <a:off x="1828801" y="5677413"/>
            <a:ext cx="5886450" cy="628650"/>
          </a:xfrm>
          <a:prstGeom prst="roundRect">
            <a:avLst/>
          </a:prstGeom>
          <a:solidFill>
            <a:schemeClr val="accent6">
              <a:lumMod val="20000"/>
              <a:lumOff val="8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角丸四角形 18"/>
          <p:cNvSpPr/>
          <p:nvPr/>
        </p:nvSpPr>
        <p:spPr>
          <a:xfrm>
            <a:off x="2576976" y="4696678"/>
            <a:ext cx="4000500" cy="693823"/>
          </a:xfrm>
          <a:prstGeom prst="roundRect">
            <a:avLst/>
          </a:prstGeom>
          <a:solidFill>
            <a:schemeClr val="accent6">
              <a:lumMod val="20000"/>
              <a:lumOff val="80000"/>
            </a:schemeClr>
          </a:solidFill>
          <a:ln w="28575">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kumimoji="1" lang="ja-JP" altLang="en-US" dirty="0"/>
              <a:t>従身へ</a:t>
            </a:r>
          </a:p>
        </p:txBody>
      </p:sp>
      <p:sp>
        <p:nvSpPr>
          <p:cNvPr id="20" name="テキスト ボックス 19"/>
          <p:cNvSpPr txBox="1"/>
          <p:nvPr/>
        </p:nvSpPr>
        <p:spPr>
          <a:xfrm>
            <a:off x="1828801" y="1193497"/>
            <a:ext cx="5886450" cy="369332"/>
          </a:xfrm>
          <a:prstGeom prst="rect">
            <a:avLst/>
          </a:prstGeom>
          <a:noFill/>
        </p:spPr>
        <p:txBody>
          <a:bodyPr wrap="square" rtlCol="0">
            <a:spAutoFit/>
          </a:bodyPr>
          <a:lstStyle/>
          <a:p>
            <a:r>
              <a:rPr kumimoji="1" lang="ja-JP" altLang="en-US" dirty="0"/>
              <a:t>城野ゼロカーボン先進街区住宅の電力利用における研究</a:t>
            </a:r>
          </a:p>
        </p:txBody>
      </p:sp>
      <p:sp>
        <p:nvSpPr>
          <p:cNvPr id="21" name="テキスト ボックス 20"/>
          <p:cNvSpPr txBox="1"/>
          <p:nvPr/>
        </p:nvSpPr>
        <p:spPr>
          <a:xfrm>
            <a:off x="890429" y="2498234"/>
            <a:ext cx="3186271" cy="584775"/>
          </a:xfrm>
          <a:prstGeom prst="rect">
            <a:avLst/>
          </a:prstGeom>
          <a:noFill/>
        </p:spPr>
        <p:txBody>
          <a:bodyPr wrap="square" rtlCol="0">
            <a:spAutoFit/>
          </a:bodyPr>
          <a:lstStyle/>
          <a:p>
            <a:r>
              <a:rPr kumimoji="1" lang="ja-JP" altLang="en-US" sz="1600" dirty="0">
                <a:latin typeface="ＭＳ 明朝" panose="02020609040205080304" pitchFamily="17" charset="-128"/>
                <a:ea typeface="ＭＳ 明朝" panose="02020609040205080304" pitchFamily="17" charset="-128"/>
              </a:rPr>
              <a:t>◎対象住宅の</a:t>
            </a:r>
            <a:r>
              <a:rPr kumimoji="1" lang="en-US" altLang="ja-JP" sz="1600" dirty="0">
                <a:latin typeface="ＭＳ 明朝" panose="02020609040205080304" pitchFamily="17" charset="-128"/>
                <a:ea typeface="ＭＳ 明朝" panose="02020609040205080304" pitchFamily="17" charset="-128"/>
              </a:rPr>
              <a:t>HEMS</a:t>
            </a:r>
            <a:r>
              <a:rPr kumimoji="1" lang="ja-JP" altLang="en-US" sz="1600" dirty="0">
                <a:latin typeface="ＭＳ 明朝" panose="02020609040205080304" pitchFamily="17" charset="-128"/>
                <a:ea typeface="ＭＳ 明朝" panose="02020609040205080304" pitchFamily="17" charset="-128"/>
              </a:rPr>
              <a:t>データを回収</a:t>
            </a:r>
            <a:endParaRPr kumimoji="1" lang="en-US" altLang="ja-JP" sz="1600" dirty="0">
              <a:latin typeface="ＭＳ 明朝" panose="02020609040205080304" pitchFamily="17" charset="-128"/>
              <a:ea typeface="ＭＳ 明朝" panose="02020609040205080304" pitchFamily="17" charset="-128"/>
            </a:endParaRPr>
          </a:p>
          <a:p>
            <a:r>
              <a:rPr kumimoji="1" lang="ja-JP" altLang="en-US" sz="1600" dirty="0">
                <a:latin typeface="ＭＳ 明朝" panose="02020609040205080304" pitchFamily="17" charset="-128"/>
                <a:ea typeface="ＭＳ 明朝" panose="02020609040205080304" pitchFamily="17" charset="-128"/>
              </a:rPr>
              <a:t>◎エネルギー消費の実態を調査</a:t>
            </a:r>
            <a:endParaRPr kumimoji="1" lang="en-US" altLang="ja-JP" sz="1600" dirty="0">
              <a:latin typeface="ＭＳ 明朝" panose="02020609040205080304" pitchFamily="17" charset="-128"/>
              <a:ea typeface="ＭＳ 明朝" panose="02020609040205080304" pitchFamily="17" charset="-128"/>
            </a:endParaRPr>
          </a:p>
        </p:txBody>
      </p:sp>
      <p:sp>
        <p:nvSpPr>
          <p:cNvPr id="22" name="テキスト ボックス 21"/>
          <p:cNvSpPr txBox="1"/>
          <p:nvPr/>
        </p:nvSpPr>
        <p:spPr>
          <a:xfrm>
            <a:off x="5981700" y="2126432"/>
            <a:ext cx="1543050" cy="338554"/>
          </a:xfrm>
          <a:prstGeom prst="rect">
            <a:avLst/>
          </a:prstGeom>
          <a:noFill/>
        </p:spPr>
        <p:txBody>
          <a:bodyPr wrap="square" rtlCol="0">
            <a:spAutoFit/>
          </a:bodyPr>
          <a:lstStyle/>
          <a:p>
            <a:r>
              <a:rPr kumimoji="1" lang="ja-JP" altLang="en-US" sz="1600" b="1" dirty="0"/>
              <a:t>アンケート調査</a:t>
            </a:r>
          </a:p>
        </p:txBody>
      </p:sp>
      <p:sp>
        <p:nvSpPr>
          <p:cNvPr id="23" name="テキスト ボックス 22"/>
          <p:cNvSpPr txBox="1"/>
          <p:nvPr/>
        </p:nvSpPr>
        <p:spPr>
          <a:xfrm>
            <a:off x="2189056" y="2146864"/>
            <a:ext cx="619125" cy="338554"/>
          </a:xfrm>
          <a:prstGeom prst="rect">
            <a:avLst/>
          </a:prstGeom>
          <a:noFill/>
        </p:spPr>
        <p:txBody>
          <a:bodyPr wrap="square" rtlCol="0">
            <a:spAutoFit/>
          </a:bodyPr>
          <a:lstStyle/>
          <a:p>
            <a:r>
              <a:rPr kumimoji="1" lang="ja-JP" altLang="en-US" sz="1600" b="1" dirty="0"/>
              <a:t>実測</a:t>
            </a:r>
          </a:p>
        </p:txBody>
      </p:sp>
      <p:sp>
        <p:nvSpPr>
          <p:cNvPr id="25" name="テキスト ボックス 24"/>
          <p:cNvSpPr txBox="1"/>
          <p:nvPr/>
        </p:nvSpPr>
        <p:spPr>
          <a:xfrm>
            <a:off x="5298567" y="2403998"/>
            <a:ext cx="1366266" cy="830997"/>
          </a:xfrm>
          <a:prstGeom prst="rect">
            <a:avLst/>
          </a:prstGeom>
          <a:noFill/>
        </p:spPr>
        <p:txBody>
          <a:bodyPr wrap="square" rtlCol="0">
            <a:spAutoFit/>
          </a:bodyPr>
          <a:lstStyle/>
          <a:p>
            <a:r>
              <a:rPr kumimoji="1" lang="ja-JP" altLang="en-US" sz="1600" dirty="0">
                <a:latin typeface="ＭＳ 明朝" panose="02020609040205080304" pitchFamily="17" charset="-128"/>
                <a:ea typeface="ＭＳ 明朝" panose="02020609040205080304" pitchFamily="17" charset="-128"/>
              </a:rPr>
              <a:t>①住宅属性</a:t>
            </a:r>
            <a:endParaRPr kumimoji="1" lang="en-US" altLang="ja-JP" sz="1600" dirty="0">
              <a:latin typeface="ＭＳ 明朝" panose="02020609040205080304" pitchFamily="17" charset="-128"/>
              <a:ea typeface="ＭＳ 明朝" panose="02020609040205080304" pitchFamily="17" charset="-128"/>
            </a:endParaRPr>
          </a:p>
          <a:p>
            <a:r>
              <a:rPr kumimoji="1" lang="ja-JP" altLang="en-US" sz="1600" dirty="0">
                <a:latin typeface="ＭＳ 明朝" panose="02020609040205080304" pitchFamily="17" charset="-128"/>
                <a:ea typeface="ＭＳ 明朝" panose="02020609040205080304" pitchFamily="17" charset="-128"/>
              </a:rPr>
              <a:t>②世帯</a:t>
            </a:r>
            <a:endParaRPr kumimoji="1" lang="en-US" altLang="ja-JP" sz="1600" dirty="0">
              <a:latin typeface="ＭＳ 明朝" panose="02020609040205080304" pitchFamily="17" charset="-128"/>
              <a:ea typeface="ＭＳ 明朝" panose="02020609040205080304" pitchFamily="17" charset="-128"/>
            </a:endParaRPr>
          </a:p>
          <a:p>
            <a:r>
              <a:rPr kumimoji="1" lang="ja-JP" altLang="en-US" sz="1600" dirty="0">
                <a:latin typeface="ＭＳ 明朝" panose="02020609040205080304" pitchFamily="17" charset="-128"/>
                <a:ea typeface="ＭＳ 明朝" panose="02020609040205080304" pitchFamily="17" charset="-128"/>
              </a:rPr>
              <a:t>③環境意識</a:t>
            </a:r>
          </a:p>
        </p:txBody>
      </p:sp>
      <p:sp>
        <p:nvSpPr>
          <p:cNvPr id="26" name="テキスト ボックス 25"/>
          <p:cNvSpPr txBox="1"/>
          <p:nvPr/>
        </p:nvSpPr>
        <p:spPr>
          <a:xfrm>
            <a:off x="6725990" y="2390267"/>
            <a:ext cx="1593526" cy="830997"/>
          </a:xfrm>
          <a:prstGeom prst="rect">
            <a:avLst/>
          </a:prstGeom>
          <a:noFill/>
        </p:spPr>
        <p:txBody>
          <a:bodyPr wrap="square" rtlCol="0">
            <a:spAutoFit/>
          </a:bodyPr>
          <a:lstStyle/>
          <a:p>
            <a:r>
              <a:rPr kumimoji="1" lang="ja-JP" altLang="en-US" sz="1600" dirty="0">
                <a:latin typeface="ＭＳ 明朝" panose="02020609040205080304" pitchFamily="17" charset="-128"/>
                <a:ea typeface="ＭＳ 明朝" panose="02020609040205080304" pitchFamily="17" charset="-128"/>
              </a:rPr>
              <a:t>←大きく分けて３項目を質問する。</a:t>
            </a:r>
          </a:p>
        </p:txBody>
      </p:sp>
      <p:sp>
        <p:nvSpPr>
          <p:cNvPr id="27" name="テキスト ボックス 26"/>
          <p:cNvSpPr txBox="1"/>
          <p:nvPr/>
        </p:nvSpPr>
        <p:spPr>
          <a:xfrm>
            <a:off x="2700642" y="3656776"/>
            <a:ext cx="3819684" cy="830997"/>
          </a:xfrm>
          <a:prstGeom prst="rect">
            <a:avLst/>
          </a:prstGeom>
          <a:noFill/>
        </p:spPr>
        <p:txBody>
          <a:bodyPr wrap="square" rtlCol="0">
            <a:spAutoFit/>
          </a:bodyPr>
          <a:lstStyle/>
          <a:p>
            <a:pPr algn="ctr"/>
            <a:r>
              <a:rPr kumimoji="1" lang="ja-JP" altLang="en-US" sz="1600" b="1" dirty="0"/>
              <a:t>分析</a:t>
            </a:r>
            <a:endParaRPr kumimoji="1" lang="en-US" altLang="ja-JP" sz="1600" b="1" dirty="0"/>
          </a:p>
          <a:p>
            <a:r>
              <a:rPr kumimoji="1" lang="ja-JP" altLang="en-US" sz="1600" dirty="0">
                <a:latin typeface="ＭＳ 明朝" panose="02020609040205080304" pitchFamily="17" charset="-128"/>
                <a:ea typeface="ＭＳ 明朝" panose="02020609040205080304" pitchFamily="17" charset="-128"/>
              </a:rPr>
              <a:t>実測データ、アンケート調査等から得られた情報の分析</a:t>
            </a:r>
            <a:endParaRPr kumimoji="1" lang="en-US" altLang="ja-JP" sz="1600" dirty="0">
              <a:latin typeface="ＭＳ 明朝" panose="02020609040205080304" pitchFamily="17" charset="-128"/>
              <a:ea typeface="ＭＳ 明朝" panose="02020609040205080304" pitchFamily="17" charset="-128"/>
            </a:endParaRPr>
          </a:p>
        </p:txBody>
      </p:sp>
      <p:sp>
        <p:nvSpPr>
          <p:cNvPr id="28" name="テキスト ボックス 27"/>
          <p:cNvSpPr txBox="1"/>
          <p:nvPr/>
        </p:nvSpPr>
        <p:spPr>
          <a:xfrm>
            <a:off x="2700642" y="4769152"/>
            <a:ext cx="3819684" cy="584775"/>
          </a:xfrm>
          <a:prstGeom prst="rect">
            <a:avLst/>
          </a:prstGeom>
          <a:noFill/>
        </p:spPr>
        <p:txBody>
          <a:bodyPr wrap="square" rtlCol="0">
            <a:spAutoFit/>
          </a:bodyPr>
          <a:lstStyle/>
          <a:p>
            <a:pPr algn="ctr"/>
            <a:r>
              <a:rPr kumimoji="1" lang="ja-JP" altLang="en-US" sz="1600" dirty="0"/>
              <a:t>エネルギー消費の実態を明らかにし、調査結果を住民へ還元する</a:t>
            </a:r>
            <a:endParaRPr kumimoji="1" lang="en-US" altLang="ja-JP" sz="1600" dirty="0"/>
          </a:p>
        </p:txBody>
      </p:sp>
      <p:sp>
        <p:nvSpPr>
          <p:cNvPr id="30" name="テキスト ボックス 29"/>
          <p:cNvSpPr txBox="1"/>
          <p:nvPr/>
        </p:nvSpPr>
        <p:spPr>
          <a:xfrm>
            <a:off x="2000250" y="5683195"/>
            <a:ext cx="5524500" cy="646331"/>
          </a:xfrm>
          <a:prstGeom prst="rect">
            <a:avLst/>
          </a:prstGeom>
          <a:noFill/>
        </p:spPr>
        <p:txBody>
          <a:bodyPr wrap="square" rtlCol="0">
            <a:spAutoFit/>
          </a:bodyPr>
          <a:lstStyle/>
          <a:p>
            <a:pPr algn="ctr"/>
            <a:r>
              <a:rPr kumimoji="1" lang="ja-JP" altLang="en-US" dirty="0"/>
              <a:t>城野を筆頭にしたゼロカーボンによる省エネ生活の</a:t>
            </a:r>
            <a:endParaRPr kumimoji="1" lang="en-US" altLang="ja-JP" dirty="0"/>
          </a:p>
          <a:p>
            <a:pPr algn="ctr"/>
            <a:r>
              <a:rPr kumimoji="1" lang="ja-JP" altLang="en-US" dirty="0"/>
              <a:t>拡大・促進</a:t>
            </a:r>
            <a:endParaRPr kumimoji="1" lang="en-US" altLang="ja-JP" dirty="0"/>
          </a:p>
        </p:txBody>
      </p:sp>
      <p:sp>
        <p:nvSpPr>
          <p:cNvPr id="34" name="右矢印 33"/>
          <p:cNvSpPr/>
          <p:nvPr/>
        </p:nvSpPr>
        <p:spPr>
          <a:xfrm rot="9253276">
            <a:off x="3260666" y="1805593"/>
            <a:ext cx="915049" cy="279161"/>
          </a:xfrm>
          <a:prstGeom prst="rightArrow">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右矢印 34"/>
          <p:cNvSpPr/>
          <p:nvPr/>
        </p:nvSpPr>
        <p:spPr>
          <a:xfrm rot="5400000">
            <a:off x="4434152" y="5195304"/>
            <a:ext cx="352664" cy="659502"/>
          </a:xfrm>
          <a:prstGeom prst="rightArrow">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右矢印 35"/>
          <p:cNvSpPr/>
          <p:nvPr/>
        </p:nvSpPr>
        <p:spPr>
          <a:xfrm rot="5400000">
            <a:off x="4434152" y="4243892"/>
            <a:ext cx="352664" cy="659502"/>
          </a:xfrm>
          <a:prstGeom prst="rightArrow">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右矢印 36"/>
          <p:cNvSpPr/>
          <p:nvPr/>
        </p:nvSpPr>
        <p:spPr>
          <a:xfrm rot="1800000">
            <a:off x="5090602" y="1815456"/>
            <a:ext cx="852771" cy="272363"/>
          </a:xfrm>
          <a:prstGeom prst="rightArrow">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右矢印 37"/>
          <p:cNvSpPr/>
          <p:nvPr/>
        </p:nvSpPr>
        <p:spPr>
          <a:xfrm rot="9253276">
            <a:off x="5143556" y="3339492"/>
            <a:ext cx="915708" cy="272987"/>
          </a:xfrm>
          <a:prstGeom prst="rightArrow">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右矢印 38"/>
          <p:cNvSpPr/>
          <p:nvPr/>
        </p:nvSpPr>
        <p:spPr>
          <a:xfrm rot="1800000">
            <a:off x="3259723" y="3342115"/>
            <a:ext cx="827273" cy="278576"/>
          </a:xfrm>
          <a:prstGeom prst="rightArrow">
            <a:avLst/>
          </a:prstGeom>
          <a:solidFill>
            <a:schemeClr val="accent6">
              <a:lumMod val="75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9" name="テキスト ボックス 28"/>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31" name="グループ化 30"/>
          <p:cNvGrpSpPr/>
          <p:nvPr/>
        </p:nvGrpSpPr>
        <p:grpSpPr>
          <a:xfrm>
            <a:off x="8573416" y="311985"/>
            <a:ext cx="506546" cy="560860"/>
            <a:chOff x="8573416" y="311985"/>
            <a:chExt cx="506546" cy="560860"/>
          </a:xfrm>
        </p:grpSpPr>
        <p:sp>
          <p:nvSpPr>
            <p:cNvPr id="32" name="ひし形 31"/>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33" name="テキスト ボックス 32"/>
            <p:cNvSpPr txBox="1"/>
            <p:nvPr/>
          </p:nvSpPr>
          <p:spPr>
            <a:xfrm>
              <a:off x="8675846" y="401139"/>
              <a:ext cx="301686" cy="369332"/>
            </a:xfrm>
            <a:prstGeom prst="rect">
              <a:avLst/>
            </a:prstGeom>
            <a:noFill/>
          </p:spPr>
          <p:txBody>
            <a:bodyPr wrap="none" rtlCol="0">
              <a:spAutoFit/>
            </a:bodyPr>
            <a:lstStyle/>
            <a:p>
              <a:r>
                <a:rPr kumimoji="1" lang="en-US" altLang="ja-JP" dirty="0">
                  <a:solidFill>
                    <a:schemeClr val="bg1">
                      <a:lumMod val="75000"/>
                    </a:schemeClr>
                  </a:solidFill>
                </a:rPr>
                <a:t>4</a:t>
              </a:r>
            </a:p>
          </p:txBody>
        </p:sp>
      </p:grpSp>
    </p:spTree>
    <p:extLst>
      <p:ext uri="{BB962C8B-B14F-4D97-AF65-F5344CB8AC3E}">
        <p14:creationId xmlns:p14="http://schemas.microsoft.com/office/powerpoint/2010/main" val="360181331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41219" y="1083212"/>
            <a:ext cx="8392373" cy="5093751"/>
          </a:xfrm>
        </p:spPr>
        <p:txBody>
          <a:bodyPr/>
          <a:lstStyle/>
          <a:p>
            <a:pPr>
              <a:buFont typeface="Wingdings" panose="05000000000000000000" pitchFamily="2" charset="2"/>
              <a:buChar char="Ø"/>
            </a:pPr>
            <a:r>
              <a:rPr kumimoji="1" lang="en-US" altLang="ja-JP" sz="2800" dirty="0"/>
              <a:t>HEMS</a:t>
            </a:r>
          </a:p>
          <a:p>
            <a:pPr marL="0" indent="0">
              <a:buNone/>
            </a:pPr>
            <a:r>
              <a:rPr lang="ja-JP" altLang="ja-JP" sz="2000" dirty="0"/>
              <a:t>「</a:t>
            </a:r>
            <a:r>
              <a:rPr lang="en-US" altLang="ja-JP" sz="2000" dirty="0">
                <a:solidFill>
                  <a:srgbClr val="FF0000"/>
                </a:solidFill>
              </a:rPr>
              <a:t>H</a:t>
            </a:r>
            <a:r>
              <a:rPr lang="en-US" altLang="ja-JP" sz="2000" dirty="0"/>
              <a:t>ome </a:t>
            </a:r>
            <a:r>
              <a:rPr lang="en-US" altLang="ja-JP" sz="2000" dirty="0">
                <a:solidFill>
                  <a:srgbClr val="FF0000"/>
                </a:solidFill>
              </a:rPr>
              <a:t>E</a:t>
            </a:r>
            <a:r>
              <a:rPr lang="en-US" altLang="ja-JP" sz="2000" dirty="0"/>
              <a:t>nergy </a:t>
            </a:r>
            <a:r>
              <a:rPr lang="en-US" altLang="ja-JP" sz="2000" dirty="0">
                <a:solidFill>
                  <a:srgbClr val="FF0000"/>
                </a:solidFill>
              </a:rPr>
              <a:t>M</a:t>
            </a:r>
            <a:r>
              <a:rPr lang="en-US" altLang="ja-JP" sz="2000" dirty="0"/>
              <a:t>anagement </a:t>
            </a:r>
            <a:r>
              <a:rPr lang="en-US" altLang="ja-JP" sz="2000" dirty="0">
                <a:solidFill>
                  <a:srgbClr val="FF0000"/>
                </a:solidFill>
              </a:rPr>
              <a:t>S</a:t>
            </a:r>
            <a:r>
              <a:rPr lang="en-US" altLang="ja-JP" sz="2000" dirty="0"/>
              <a:t>ystem</a:t>
            </a:r>
            <a:r>
              <a:rPr lang="ja-JP" altLang="ja-JP" sz="2000" dirty="0"/>
              <a:t>（ホーム エネルギー マネジメント システム）」の略で、 家庭で使うエネルギーを節約するための管理システムのこと</a:t>
            </a:r>
            <a:r>
              <a:rPr lang="ja-JP" altLang="en-US" sz="2000" dirty="0"/>
              <a:t>である。家庭の電気機器をつなぎ、電力の</a:t>
            </a:r>
            <a:r>
              <a:rPr lang="ja-JP" altLang="en-US" sz="2000" u="sng" dirty="0"/>
              <a:t>見える化</a:t>
            </a:r>
            <a:r>
              <a:rPr lang="ja-JP" altLang="en-US" sz="2000" dirty="0"/>
              <a:t>や、</a:t>
            </a:r>
            <a:r>
              <a:rPr lang="ja-JP" altLang="en-US" sz="2000" u="sng" dirty="0"/>
              <a:t>自動制御</a:t>
            </a:r>
            <a:r>
              <a:rPr lang="ja-JP" altLang="en-US" sz="2000" dirty="0"/>
              <a:t>などを行うことにより効率的な電力利用を実践する。</a:t>
            </a:r>
          </a:p>
          <a:p>
            <a:pPr marL="0" indent="0">
              <a:buNone/>
            </a:pPr>
            <a:endParaRPr kumimoji="1" lang="ja-JP" altLang="en-US" dirty="0"/>
          </a:p>
        </p:txBody>
      </p:sp>
      <p:sp>
        <p:nvSpPr>
          <p:cNvPr id="5" name="正方形/長方形 4"/>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p:nvPr>
        </p:nvSpPr>
        <p:spPr>
          <a:xfrm>
            <a:off x="441219" y="263314"/>
            <a:ext cx="2984561" cy="611745"/>
          </a:xfrm>
        </p:spPr>
        <p:txBody>
          <a:bodyPr>
            <a:normAutofit/>
          </a:bodyPr>
          <a:lstStyle/>
          <a:p>
            <a:pPr algn="l"/>
            <a:r>
              <a:rPr lang="ja-JP" altLang="en-US" sz="2400" b="1" dirty="0">
                <a:latin typeface="ＭＳ 明朝" panose="02020609040205080304" pitchFamily="17" charset="-128"/>
                <a:ea typeface="ＭＳ 明朝" panose="02020609040205080304" pitchFamily="17" charset="-128"/>
              </a:rPr>
              <a:t>調査概要②</a:t>
            </a:r>
          </a:p>
        </p:txBody>
      </p:sp>
      <p:cxnSp>
        <p:nvCxnSpPr>
          <p:cNvPr id="7" name="直線コネクタ 6"/>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8" name="直線コネクタ 7"/>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sp>
        <p:nvSpPr>
          <p:cNvPr id="9"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pic>
        <p:nvPicPr>
          <p:cNvPr id="1030" name="Picture 6" descr="「スマートメーター」の画像検索結果"/>
          <p:cNvPicPr>
            <a:picLocks noChangeAspect="1" noChangeArrowheads="1"/>
          </p:cNvPicPr>
          <p:nvPr/>
        </p:nvPicPr>
        <p:blipFill rotWithShape="1">
          <a:blip r:embed="rId3">
            <a:extLst>
              <a:ext uri="{28A0092B-C50C-407E-A947-70E740481C1C}">
                <a14:useLocalDpi xmlns:a14="http://schemas.microsoft.com/office/drawing/2010/main" val="0"/>
              </a:ext>
            </a:extLst>
          </a:blip>
          <a:srcRect l="34591" t="5222" r="32828"/>
          <a:stretch/>
        </p:blipFill>
        <p:spPr bwMode="auto">
          <a:xfrm>
            <a:off x="1200649" y="4639820"/>
            <a:ext cx="1310186" cy="1737694"/>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エアコン」の画像検索結果"/>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91678" y="2769929"/>
            <a:ext cx="1919390" cy="872256"/>
          </a:xfrm>
          <a:prstGeom prst="rect">
            <a:avLst/>
          </a:prstGeom>
          <a:noFill/>
          <a:extLst>
            <a:ext uri="{909E8E84-426E-40DD-AFC4-6F175D3DCCD1}">
              <a14:hiddenFill xmlns:a14="http://schemas.microsoft.com/office/drawing/2010/main">
                <a:solidFill>
                  <a:srgbClr val="FFFFFF"/>
                </a:solidFill>
              </a14:hiddenFill>
            </a:ext>
          </a:extLst>
        </p:spPr>
      </p:pic>
      <p:grpSp>
        <p:nvGrpSpPr>
          <p:cNvPr id="12" name="グループ化 11"/>
          <p:cNvGrpSpPr/>
          <p:nvPr/>
        </p:nvGrpSpPr>
        <p:grpSpPr>
          <a:xfrm>
            <a:off x="6798972" y="3307017"/>
            <a:ext cx="1930588" cy="2213810"/>
            <a:chOff x="6882413" y="3545550"/>
            <a:chExt cx="1968198" cy="2256937"/>
          </a:xfrm>
        </p:grpSpPr>
        <p:pic>
          <p:nvPicPr>
            <p:cNvPr id="1040" name="Picture 16" descr="「エネファーム」の画像検索結果"/>
            <p:cNvPicPr>
              <a:picLocks noChangeAspect="1" noChangeArrowheads="1"/>
            </p:cNvPicPr>
            <p:nvPr/>
          </p:nvPicPr>
          <p:blipFill rotWithShape="1">
            <a:blip r:embed="rId5">
              <a:extLst>
                <a:ext uri="{28A0092B-C50C-407E-A947-70E740481C1C}">
                  <a14:useLocalDpi xmlns:a14="http://schemas.microsoft.com/office/drawing/2010/main" val="0"/>
                </a:ext>
              </a:extLst>
            </a:blip>
            <a:srcRect l="37710" t="-3022" b="-1"/>
            <a:stretch/>
          </p:blipFill>
          <p:spPr bwMode="auto">
            <a:xfrm>
              <a:off x="6916430" y="3545550"/>
              <a:ext cx="1934181" cy="2256937"/>
            </a:xfrm>
            <a:prstGeom prst="rect">
              <a:avLst/>
            </a:prstGeom>
            <a:noFill/>
            <a:extLst>
              <a:ext uri="{909E8E84-426E-40DD-AFC4-6F175D3DCCD1}">
                <a14:hiddenFill xmlns:a14="http://schemas.microsoft.com/office/drawing/2010/main">
                  <a:solidFill>
                    <a:srgbClr val="FFFFFF"/>
                  </a:solidFill>
                </a14:hiddenFill>
              </a:ext>
            </a:extLst>
          </p:spPr>
        </p:pic>
        <p:sp>
          <p:nvSpPr>
            <p:cNvPr id="11" name="正方形/長方形 10"/>
            <p:cNvSpPr/>
            <p:nvPr/>
          </p:nvSpPr>
          <p:spPr>
            <a:xfrm>
              <a:off x="6882413" y="3584574"/>
              <a:ext cx="830903" cy="761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pic>
        <p:nvPicPr>
          <p:cNvPr id="20" name="Picture 4" descr="「pvパネル」の画像検索結果"/>
          <p:cNvPicPr>
            <a:picLocks noChangeAspect="1" noChangeArrowheads="1"/>
          </p:cNvPicPr>
          <p:nvPr/>
        </p:nvPicPr>
        <p:blipFill rotWithShape="1">
          <a:blip r:embed="rId6">
            <a:extLst>
              <a:ext uri="{28A0092B-C50C-407E-A947-70E740481C1C}">
                <a14:useLocalDpi xmlns:a14="http://schemas.microsoft.com/office/drawing/2010/main" val="0"/>
              </a:ext>
            </a:extLst>
          </a:blip>
          <a:srcRect l="-3257" t="8488" b="5312"/>
          <a:stretch/>
        </p:blipFill>
        <p:spPr bwMode="auto">
          <a:xfrm rot="659253">
            <a:off x="1786754" y="2953238"/>
            <a:ext cx="1784345" cy="1489580"/>
          </a:xfrm>
          <a:prstGeom prst="rect">
            <a:avLst/>
          </a:prstGeom>
          <a:noFill/>
          <a:extLst>
            <a:ext uri="{909E8E84-426E-40DD-AFC4-6F175D3DCCD1}">
              <a14:hiddenFill xmlns:a14="http://schemas.microsoft.com/office/drawing/2010/main">
                <a:solidFill>
                  <a:srgbClr val="FFFFFF"/>
                </a:solidFill>
              </a14:hiddenFill>
            </a:ext>
          </a:extLst>
        </p:spPr>
      </p:pic>
      <p:sp>
        <p:nvSpPr>
          <p:cNvPr id="23" name="テキスト ボックス 22"/>
          <p:cNvSpPr txBox="1"/>
          <p:nvPr/>
        </p:nvSpPr>
        <p:spPr>
          <a:xfrm>
            <a:off x="6000839" y="3525727"/>
            <a:ext cx="1071127" cy="400110"/>
          </a:xfrm>
          <a:prstGeom prst="rect">
            <a:avLst/>
          </a:prstGeom>
          <a:noFill/>
          <a:ln>
            <a:solidFill>
              <a:schemeClr val="tx1"/>
            </a:solidFill>
          </a:ln>
        </p:spPr>
        <p:txBody>
          <a:bodyPr wrap="none" rtlCol="0">
            <a:spAutoFit/>
          </a:bodyPr>
          <a:lstStyle/>
          <a:p>
            <a:r>
              <a:rPr kumimoji="1" lang="ja-JP" altLang="en-US" sz="2000" b="1" dirty="0"/>
              <a:t>エアコン</a:t>
            </a:r>
          </a:p>
        </p:txBody>
      </p:sp>
      <p:sp>
        <p:nvSpPr>
          <p:cNvPr id="25" name="テキスト ボックス 24"/>
          <p:cNvSpPr txBox="1"/>
          <p:nvPr/>
        </p:nvSpPr>
        <p:spPr>
          <a:xfrm>
            <a:off x="6673545" y="5665270"/>
            <a:ext cx="1550424" cy="400110"/>
          </a:xfrm>
          <a:prstGeom prst="rect">
            <a:avLst/>
          </a:prstGeom>
          <a:noFill/>
          <a:ln>
            <a:solidFill>
              <a:schemeClr val="tx1"/>
            </a:solidFill>
          </a:ln>
        </p:spPr>
        <p:txBody>
          <a:bodyPr wrap="none" rtlCol="0">
            <a:spAutoFit/>
          </a:bodyPr>
          <a:lstStyle/>
          <a:p>
            <a:r>
              <a:rPr kumimoji="1" lang="ja-JP" altLang="en-US" sz="2000" b="1" dirty="0"/>
              <a:t>エネファーム</a:t>
            </a:r>
          </a:p>
        </p:txBody>
      </p:sp>
      <p:sp>
        <p:nvSpPr>
          <p:cNvPr id="26" name="テキスト ボックス 25"/>
          <p:cNvSpPr txBox="1"/>
          <p:nvPr/>
        </p:nvSpPr>
        <p:spPr>
          <a:xfrm>
            <a:off x="424526" y="4278227"/>
            <a:ext cx="1935145" cy="400110"/>
          </a:xfrm>
          <a:prstGeom prst="rect">
            <a:avLst/>
          </a:prstGeom>
          <a:noFill/>
          <a:ln>
            <a:solidFill>
              <a:schemeClr val="tx1"/>
            </a:solidFill>
          </a:ln>
        </p:spPr>
        <p:txBody>
          <a:bodyPr wrap="none" rtlCol="0">
            <a:spAutoFit/>
          </a:bodyPr>
          <a:lstStyle/>
          <a:p>
            <a:r>
              <a:rPr kumimoji="1" lang="ja-JP" altLang="en-US" sz="2000" b="1" dirty="0"/>
              <a:t>スマートメーター</a:t>
            </a:r>
          </a:p>
        </p:txBody>
      </p:sp>
      <p:sp>
        <p:nvSpPr>
          <p:cNvPr id="27" name="テキスト ボックス 26"/>
          <p:cNvSpPr txBox="1"/>
          <p:nvPr/>
        </p:nvSpPr>
        <p:spPr>
          <a:xfrm>
            <a:off x="835152" y="2861516"/>
            <a:ext cx="1843774" cy="400110"/>
          </a:xfrm>
          <a:prstGeom prst="rect">
            <a:avLst/>
          </a:prstGeom>
          <a:noFill/>
          <a:ln>
            <a:solidFill>
              <a:schemeClr val="tx1"/>
            </a:solidFill>
          </a:ln>
        </p:spPr>
        <p:txBody>
          <a:bodyPr wrap="none" rtlCol="0">
            <a:spAutoFit/>
          </a:bodyPr>
          <a:lstStyle/>
          <a:p>
            <a:r>
              <a:rPr kumimoji="1" lang="ja-JP" altLang="en-US" sz="2000" b="1" dirty="0"/>
              <a:t>ソーラーパネル</a:t>
            </a:r>
          </a:p>
        </p:txBody>
      </p:sp>
      <p:grpSp>
        <p:nvGrpSpPr>
          <p:cNvPr id="17" name="グループ化 16"/>
          <p:cNvGrpSpPr/>
          <p:nvPr/>
        </p:nvGrpSpPr>
        <p:grpSpPr>
          <a:xfrm>
            <a:off x="3339611" y="3684267"/>
            <a:ext cx="2063752" cy="1988140"/>
            <a:chOff x="3335989" y="3496402"/>
            <a:chExt cx="2063752" cy="1988140"/>
          </a:xfrm>
        </p:grpSpPr>
        <p:pic>
          <p:nvPicPr>
            <p:cNvPr id="1026" name="Picture 2" descr="AiSEG（アイセグ）"/>
            <p:cNvPicPr>
              <a:picLocks noChangeAspect="1" noChangeArrowheads="1"/>
            </p:cNvPicPr>
            <p:nvPr/>
          </p:nvPicPr>
          <p:blipFill rotWithShape="1">
            <a:blip r:embed="rId7">
              <a:extLst>
                <a:ext uri="{28A0092B-C50C-407E-A947-70E740481C1C}">
                  <a14:useLocalDpi xmlns:a14="http://schemas.microsoft.com/office/drawing/2010/main" val="0"/>
                </a:ext>
              </a:extLst>
            </a:blip>
            <a:srcRect l="19468" r="20850"/>
            <a:stretch/>
          </p:blipFill>
          <p:spPr bwMode="auto">
            <a:xfrm>
              <a:off x="3727428" y="3635297"/>
              <a:ext cx="1364343" cy="1714500"/>
            </a:xfrm>
            <a:prstGeom prst="rect">
              <a:avLst/>
            </a:prstGeom>
            <a:noFill/>
            <a:extLst>
              <a:ext uri="{909E8E84-426E-40DD-AFC4-6F175D3DCCD1}">
                <a14:hiddenFill xmlns:a14="http://schemas.microsoft.com/office/drawing/2010/main">
                  <a:solidFill>
                    <a:srgbClr val="FFFFFF"/>
                  </a:solidFill>
                </a14:hiddenFill>
              </a:ext>
            </a:extLst>
          </p:spPr>
        </p:pic>
        <p:sp>
          <p:nvSpPr>
            <p:cNvPr id="14" name="テキスト ボックス 13"/>
            <p:cNvSpPr txBox="1"/>
            <p:nvPr/>
          </p:nvSpPr>
          <p:spPr>
            <a:xfrm>
              <a:off x="3366225" y="4242984"/>
              <a:ext cx="1069524" cy="523220"/>
            </a:xfrm>
            <a:prstGeom prst="rect">
              <a:avLst/>
            </a:prstGeom>
            <a:noFill/>
          </p:spPr>
          <p:txBody>
            <a:bodyPr wrap="none" rtlCol="0">
              <a:spAutoFit/>
            </a:bodyPr>
            <a:lstStyle/>
            <a:p>
              <a:r>
                <a:rPr kumimoji="1" lang="en-US" altLang="ja-JP" sz="2800" b="1" dirty="0">
                  <a:solidFill>
                    <a:srgbClr val="FF0000"/>
                  </a:solidFill>
                </a:rPr>
                <a:t>HEMS</a:t>
              </a:r>
              <a:endParaRPr kumimoji="1" lang="ja-JP" altLang="en-US" sz="2800" b="1" dirty="0">
                <a:solidFill>
                  <a:srgbClr val="FF0000"/>
                </a:solidFill>
              </a:endParaRPr>
            </a:p>
          </p:txBody>
        </p:sp>
        <p:sp>
          <p:nvSpPr>
            <p:cNvPr id="16" name="円/楕円 15"/>
            <p:cNvSpPr/>
            <p:nvPr/>
          </p:nvSpPr>
          <p:spPr>
            <a:xfrm>
              <a:off x="3335989" y="3496402"/>
              <a:ext cx="2063752" cy="1988140"/>
            </a:xfrm>
            <a:prstGeom prst="ellipse">
              <a:avLst/>
            </a:prstGeom>
            <a:noFill/>
            <a:ln w="76200">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cxnSp>
        <p:nvCxnSpPr>
          <p:cNvPr id="19" name="直線コネクタ 18"/>
          <p:cNvCxnSpPr>
            <a:endCxn id="16" idx="1"/>
          </p:cNvCxnSpPr>
          <p:nvPr/>
        </p:nvCxnSpPr>
        <p:spPr>
          <a:xfrm>
            <a:off x="3425780" y="3725782"/>
            <a:ext cx="216060" cy="249641"/>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cxnSp>
        <p:nvCxnSpPr>
          <p:cNvPr id="28" name="直線コネクタ 27"/>
          <p:cNvCxnSpPr/>
          <p:nvPr/>
        </p:nvCxnSpPr>
        <p:spPr>
          <a:xfrm flipH="1">
            <a:off x="2652930" y="5031210"/>
            <a:ext cx="781741" cy="477457"/>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cxnSp>
        <p:nvCxnSpPr>
          <p:cNvPr id="36" name="直線コネクタ 35"/>
          <p:cNvCxnSpPr/>
          <p:nvPr/>
        </p:nvCxnSpPr>
        <p:spPr>
          <a:xfrm flipH="1" flipV="1">
            <a:off x="5310684" y="5053905"/>
            <a:ext cx="1371386" cy="79517"/>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cxnSp>
        <p:nvCxnSpPr>
          <p:cNvPr id="38" name="直線コネクタ 37"/>
          <p:cNvCxnSpPr/>
          <p:nvPr/>
        </p:nvCxnSpPr>
        <p:spPr>
          <a:xfrm flipH="1">
            <a:off x="5191678" y="3741916"/>
            <a:ext cx="397220" cy="393356"/>
          </a:xfrm>
          <a:prstGeom prst="line">
            <a:avLst/>
          </a:prstGeom>
          <a:ln w="38100">
            <a:prstDash val="sysDash"/>
          </a:ln>
        </p:spPr>
        <p:style>
          <a:lnRef idx="1">
            <a:schemeClr val="accent1"/>
          </a:lnRef>
          <a:fillRef idx="0">
            <a:schemeClr val="accent1"/>
          </a:fillRef>
          <a:effectRef idx="0">
            <a:schemeClr val="accent1"/>
          </a:effectRef>
          <a:fontRef idx="minor">
            <a:schemeClr val="tx1"/>
          </a:fontRef>
        </p:style>
      </p:cxnSp>
      <p:sp>
        <p:nvSpPr>
          <p:cNvPr id="29" name="テキスト ボックス 28"/>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30" name="グループ化 29"/>
          <p:cNvGrpSpPr/>
          <p:nvPr/>
        </p:nvGrpSpPr>
        <p:grpSpPr>
          <a:xfrm>
            <a:off x="8573416" y="311985"/>
            <a:ext cx="506546" cy="560860"/>
            <a:chOff x="8573416" y="311985"/>
            <a:chExt cx="506546" cy="560860"/>
          </a:xfrm>
        </p:grpSpPr>
        <p:sp>
          <p:nvSpPr>
            <p:cNvPr id="31" name="ひし形 30"/>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32" name="テキスト ボックス 31"/>
            <p:cNvSpPr txBox="1"/>
            <p:nvPr/>
          </p:nvSpPr>
          <p:spPr>
            <a:xfrm>
              <a:off x="8675846" y="401139"/>
              <a:ext cx="301686" cy="369332"/>
            </a:xfrm>
            <a:prstGeom prst="rect">
              <a:avLst/>
            </a:prstGeom>
            <a:noFill/>
          </p:spPr>
          <p:txBody>
            <a:bodyPr wrap="none" rtlCol="0">
              <a:spAutoFit/>
            </a:bodyPr>
            <a:lstStyle/>
            <a:p>
              <a:r>
                <a:rPr kumimoji="1" lang="en-US" altLang="ja-JP" dirty="0">
                  <a:solidFill>
                    <a:schemeClr val="bg1">
                      <a:lumMod val="75000"/>
                    </a:schemeClr>
                  </a:solidFill>
                </a:rPr>
                <a:t>5</a:t>
              </a:r>
              <a:endParaRPr kumimoji="1" lang="ja-JP" altLang="en-US" dirty="0">
                <a:solidFill>
                  <a:schemeClr val="bg1">
                    <a:lumMod val="75000"/>
                  </a:schemeClr>
                </a:solidFill>
              </a:endParaRPr>
            </a:p>
          </p:txBody>
        </p:sp>
      </p:grpSp>
    </p:spTree>
    <p:extLst>
      <p:ext uri="{BB962C8B-B14F-4D97-AF65-F5344CB8AC3E}">
        <p14:creationId xmlns:p14="http://schemas.microsoft.com/office/powerpoint/2010/main" val="1875933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randombar(horizontal)">
                                      <p:cBhvr>
                                        <p:cTn id="12" dur="500"/>
                                        <p:tgtEl>
                                          <p:spTgt spid="28"/>
                                        </p:tgtEl>
                                      </p:cBhvr>
                                    </p:animEffect>
                                  </p:childTnLst>
                                </p:cTn>
                              </p:par>
                              <p:par>
                                <p:cTn id="13" presetID="14" presetClass="entr" presetSubtype="10"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par>
                                <p:cTn id="16" presetID="14" presetClass="entr" presetSubtype="10" fill="hold" nodeType="withEffect">
                                  <p:stCondLst>
                                    <p:cond delay="0"/>
                                  </p:stCondLst>
                                  <p:childTnLst>
                                    <p:set>
                                      <p:cBhvr>
                                        <p:cTn id="17" dur="1" fill="hold">
                                          <p:stCondLst>
                                            <p:cond delay="0"/>
                                          </p:stCondLst>
                                        </p:cTn>
                                        <p:tgtEl>
                                          <p:spTgt spid="38"/>
                                        </p:tgtEl>
                                        <p:attrNameLst>
                                          <p:attrName>style.visibility</p:attrName>
                                        </p:attrNameLst>
                                      </p:cBhvr>
                                      <p:to>
                                        <p:strVal val="visible"/>
                                      </p:to>
                                    </p:set>
                                    <p:animEffect transition="in" filter="randombar(horizontal)">
                                      <p:cBhvr>
                                        <p:cTn id="18" dur="500"/>
                                        <p:tgtEl>
                                          <p:spTgt spid="38"/>
                                        </p:tgtEl>
                                      </p:cBhvr>
                                    </p:animEffect>
                                  </p:childTnLst>
                                </p:cTn>
                              </p:par>
                              <p:par>
                                <p:cTn id="19" presetID="14" presetClass="entr" presetSubtype="10"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randombar(horizontal)">
                                      <p:cBhvr>
                                        <p:cTn id="21"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10" name="正方形/長方形 9"/>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タイトル 1"/>
          <p:cNvSpPr>
            <a:spLocks noGrp="1"/>
          </p:cNvSpPr>
          <p:nvPr>
            <p:ph type="title"/>
          </p:nvPr>
        </p:nvSpPr>
        <p:spPr>
          <a:xfrm>
            <a:off x="441219" y="263314"/>
            <a:ext cx="2984561" cy="611745"/>
          </a:xfrm>
        </p:spPr>
        <p:txBody>
          <a:bodyPr>
            <a:normAutofit/>
          </a:bodyPr>
          <a:lstStyle/>
          <a:p>
            <a:pPr algn="l"/>
            <a:r>
              <a:rPr lang="ja-JP" altLang="en-US" sz="2400" b="1" dirty="0">
                <a:latin typeface="ＭＳ 明朝" panose="02020609040205080304" pitchFamily="17" charset="-128"/>
                <a:ea typeface="ＭＳ 明朝" panose="02020609040205080304" pitchFamily="17" charset="-128"/>
              </a:rPr>
              <a:t>実測対象住宅概要</a:t>
            </a:r>
          </a:p>
        </p:txBody>
      </p:sp>
      <p:cxnSp>
        <p:nvCxnSpPr>
          <p:cNvPr id="12" name="直線コネクタ 11"/>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13" name="直線コネクタ 12"/>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pic>
        <p:nvPicPr>
          <p:cNvPr id="16" name="コンテンツ プレースホルダー 15"/>
          <p:cNvPicPr>
            <a:picLocks noGrp="1" noChangeAspect="1"/>
          </p:cNvPicPr>
          <p:nvPr>
            <p:ph idx="1"/>
          </p:nvPr>
        </p:nvPicPr>
        <p:blipFill rotWithShape="1">
          <a:blip r:embed="rId3">
            <a:extLst>
              <a:ext uri="{28A0092B-C50C-407E-A947-70E740481C1C}">
                <a14:useLocalDpi xmlns:a14="http://schemas.microsoft.com/office/drawing/2010/main" val="0"/>
              </a:ext>
            </a:extLst>
          </a:blip>
          <a:srcRect l="20944" t="20210" r="51828" b="56425"/>
          <a:stretch/>
        </p:blipFill>
        <p:spPr>
          <a:xfrm rot="5400000">
            <a:off x="3481335" y="1222158"/>
            <a:ext cx="1924333" cy="2333768"/>
          </a:xfrm>
        </p:spPr>
      </p:pic>
      <p:pic>
        <p:nvPicPr>
          <p:cNvPr id="18" name="コンテンツ プレースホルダー 15"/>
          <p:cNvPicPr>
            <a:picLocks noChangeAspect="1"/>
          </p:cNvPicPr>
          <p:nvPr/>
        </p:nvPicPr>
        <p:blipFill rotWithShape="1">
          <a:blip r:embed="rId3">
            <a:extLst>
              <a:ext uri="{28A0092B-C50C-407E-A947-70E740481C1C}">
                <a14:useLocalDpi xmlns:a14="http://schemas.microsoft.com/office/drawing/2010/main" val="0"/>
              </a:ext>
            </a:extLst>
          </a:blip>
          <a:srcRect l="15903" t="56147" r="38978" b="13592"/>
          <a:stretch/>
        </p:blipFill>
        <p:spPr>
          <a:xfrm rot="5400000">
            <a:off x="46972" y="1193386"/>
            <a:ext cx="3188820" cy="3022503"/>
          </a:xfrm>
          <a:prstGeom prst="rect">
            <a:avLst/>
          </a:prstGeom>
        </p:spPr>
      </p:pic>
      <p:sp>
        <p:nvSpPr>
          <p:cNvPr id="20" name="テキスト ボックス 19"/>
          <p:cNvSpPr txBox="1"/>
          <p:nvPr/>
        </p:nvSpPr>
        <p:spPr>
          <a:xfrm>
            <a:off x="2731114" y="1165506"/>
            <a:ext cx="407484" cy="369332"/>
          </a:xfrm>
          <a:prstGeom prst="rect">
            <a:avLst/>
          </a:prstGeom>
          <a:noFill/>
        </p:spPr>
        <p:txBody>
          <a:bodyPr wrap="none" rtlCol="0">
            <a:spAutoFit/>
          </a:bodyPr>
          <a:lstStyle/>
          <a:p>
            <a:r>
              <a:rPr kumimoji="1" lang="en-US" altLang="ja-JP" dirty="0"/>
              <a:t>1F</a:t>
            </a:r>
          </a:p>
        </p:txBody>
      </p:sp>
      <p:sp>
        <p:nvSpPr>
          <p:cNvPr id="21" name="テキスト ボックス 20"/>
          <p:cNvSpPr txBox="1"/>
          <p:nvPr/>
        </p:nvSpPr>
        <p:spPr>
          <a:xfrm>
            <a:off x="5202903" y="1170927"/>
            <a:ext cx="407484" cy="369332"/>
          </a:xfrm>
          <a:prstGeom prst="rect">
            <a:avLst/>
          </a:prstGeom>
          <a:noFill/>
        </p:spPr>
        <p:txBody>
          <a:bodyPr wrap="none" rtlCol="0">
            <a:spAutoFit/>
          </a:bodyPr>
          <a:lstStyle/>
          <a:p>
            <a:r>
              <a:rPr kumimoji="1" lang="en-US" altLang="ja-JP" dirty="0"/>
              <a:t>2F</a:t>
            </a:r>
          </a:p>
        </p:txBody>
      </p:sp>
      <p:pic>
        <p:nvPicPr>
          <p:cNvPr id="23" name="図 22"/>
          <p:cNvPicPr/>
          <p:nvPr/>
        </p:nvPicPr>
        <p:blipFill>
          <a:blip r:embed="rId4">
            <a:extLst>
              <a:ext uri="{28A0092B-C50C-407E-A947-70E740481C1C}">
                <a14:useLocalDpi xmlns:a14="http://schemas.microsoft.com/office/drawing/2010/main" val="0"/>
              </a:ext>
            </a:extLst>
          </a:blip>
          <a:srcRect/>
          <a:stretch>
            <a:fillRect/>
          </a:stretch>
        </p:blipFill>
        <p:spPr bwMode="auto">
          <a:xfrm>
            <a:off x="5989798" y="1584503"/>
            <a:ext cx="2730740" cy="2712357"/>
          </a:xfrm>
          <a:prstGeom prst="rect">
            <a:avLst/>
          </a:prstGeom>
          <a:noFill/>
          <a:ln>
            <a:noFill/>
          </a:ln>
        </p:spPr>
      </p:pic>
      <p:pic>
        <p:nvPicPr>
          <p:cNvPr id="25" name="図 24"/>
          <p:cNvPicPr>
            <a:picLocks noChangeAspect="1"/>
          </p:cNvPicPr>
          <p:nvPr/>
        </p:nvPicPr>
        <p:blipFill>
          <a:blip r:embed="rId5"/>
          <a:stretch>
            <a:fillRect/>
          </a:stretch>
        </p:blipFill>
        <p:spPr>
          <a:xfrm>
            <a:off x="3638797" y="3565245"/>
            <a:ext cx="1767848" cy="743975"/>
          </a:xfrm>
          <a:prstGeom prst="rect">
            <a:avLst/>
          </a:prstGeom>
        </p:spPr>
      </p:pic>
      <p:pic>
        <p:nvPicPr>
          <p:cNvPr id="30" name="図 29"/>
          <p:cNvPicPr>
            <a:picLocks noChangeAspect="1"/>
          </p:cNvPicPr>
          <p:nvPr/>
        </p:nvPicPr>
        <p:blipFill rotWithShape="1">
          <a:blip r:embed="rId6">
            <a:extLst>
              <a:ext uri="{28A0092B-C50C-407E-A947-70E740481C1C}">
                <a14:useLocalDpi xmlns:a14="http://schemas.microsoft.com/office/drawing/2010/main" val="0"/>
              </a:ext>
            </a:extLst>
          </a:blip>
          <a:srcRect l="56092" t="20921" r="19018" b="60474"/>
          <a:stretch/>
        </p:blipFill>
        <p:spPr>
          <a:xfrm rot="5400000">
            <a:off x="7033812" y="4465121"/>
            <a:ext cx="1689313" cy="1784555"/>
          </a:xfrm>
          <a:prstGeom prst="rect">
            <a:avLst/>
          </a:prstGeom>
        </p:spPr>
      </p:pic>
      <p:pic>
        <p:nvPicPr>
          <p:cNvPr id="31" name="図 30"/>
          <p:cNvPicPr>
            <a:picLocks noChangeAspect="1"/>
          </p:cNvPicPr>
          <p:nvPr/>
        </p:nvPicPr>
        <p:blipFill rotWithShape="1">
          <a:blip r:embed="rId6">
            <a:extLst>
              <a:ext uri="{28A0092B-C50C-407E-A947-70E740481C1C}">
                <a14:useLocalDpi xmlns:a14="http://schemas.microsoft.com/office/drawing/2010/main" val="0"/>
              </a:ext>
            </a:extLst>
          </a:blip>
          <a:srcRect l="55673" t="60967" r="18979" b="16412"/>
          <a:stretch/>
        </p:blipFill>
        <p:spPr>
          <a:xfrm rot="5400000">
            <a:off x="5041154" y="4275654"/>
            <a:ext cx="1720310" cy="2169763"/>
          </a:xfrm>
          <a:prstGeom prst="rect">
            <a:avLst/>
          </a:prstGeom>
        </p:spPr>
      </p:pic>
      <p:pic>
        <p:nvPicPr>
          <p:cNvPr id="32" name="図 31"/>
          <p:cNvPicPr>
            <a:picLocks noChangeAspect="1"/>
          </p:cNvPicPr>
          <p:nvPr/>
        </p:nvPicPr>
        <p:blipFill rotWithShape="1">
          <a:blip r:embed="rId6">
            <a:extLst>
              <a:ext uri="{28A0092B-C50C-407E-A947-70E740481C1C}">
                <a14:useLocalDpi xmlns:a14="http://schemas.microsoft.com/office/drawing/2010/main" val="0"/>
              </a:ext>
            </a:extLst>
          </a:blip>
          <a:srcRect l="16891" t="19575" r="58218" b="60874"/>
          <a:stretch/>
        </p:blipFill>
        <p:spPr>
          <a:xfrm rot="5400000">
            <a:off x="3034775" y="4404252"/>
            <a:ext cx="1689317" cy="1875296"/>
          </a:xfrm>
          <a:prstGeom prst="rect">
            <a:avLst/>
          </a:prstGeom>
        </p:spPr>
      </p:pic>
      <p:pic>
        <p:nvPicPr>
          <p:cNvPr id="33" name="図 32"/>
          <p:cNvPicPr>
            <a:picLocks noChangeAspect="1"/>
          </p:cNvPicPr>
          <p:nvPr/>
        </p:nvPicPr>
        <p:blipFill rotWithShape="1">
          <a:blip r:embed="rId6">
            <a:extLst>
              <a:ext uri="{28A0092B-C50C-407E-A947-70E740481C1C}">
                <a14:useLocalDpi xmlns:a14="http://schemas.microsoft.com/office/drawing/2010/main" val="0"/>
              </a:ext>
            </a:extLst>
          </a:blip>
          <a:srcRect l="16977" t="60622" r="58042" b="9784"/>
          <a:stretch/>
        </p:blipFill>
        <p:spPr>
          <a:xfrm rot="5400000">
            <a:off x="801132" y="3935103"/>
            <a:ext cx="1695452" cy="2838450"/>
          </a:xfrm>
          <a:prstGeom prst="rect">
            <a:avLst/>
          </a:prstGeom>
        </p:spPr>
      </p:pic>
      <p:sp>
        <p:nvSpPr>
          <p:cNvPr id="35" name="テキスト ボックス 34"/>
          <p:cNvSpPr txBox="1"/>
          <p:nvPr/>
        </p:nvSpPr>
        <p:spPr>
          <a:xfrm>
            <a:off x="6810455" y="1273986"/>
            <a:ext cx="1094682" cy="276999"/>
          </a:xfrm>
          <a:prstGeom prst="rect">
            <a:avLst/>
          </a:prstGeom>
          <a:noFill/>
        </p:spPr>
        <p:txBody>
          <a:bodyPr wrap="square" rtlCol="0">
            <a:spAutoFit/>
          </a:bodyPr>
          <a:lstStyle/>
          <a:p>
            <a:r>
              <a:rPr kumimoji="1" lang="ja-JP" altLang="en-US" sz="1200" dirty="0"/>
              <a:t>表</a:t>
            </a:r>
            <a:r>
              <a:rPr kumimoji="1" lang="en-US" altLang="ja-JP" sz="1200" dirty="0"/>
              <a:t>2.</a:t>
            </a:r>
            <a:r>
              <a:rPr kumimoji="1" lang="ja-JP" altLang="en-US" sz="1200" dirty="0"/>
              <a:t>主要設備</a:t>
            </a:r>
            <a:endParaRPr kumimoji="1" lang="en-US" altLang="ja-JP" sz="1200" dirty="0"/>
          </a:p>
        </p:txBody>
      </p:sp>
      <p:sp>
        <p:nvSpPr>
          <p:cNvPr id="36" name="テキスト ボックス 35"/>
          <p:cNvSpPr txBox="1"/>
          <p:nvPr/>
        </p:nvSpPr>
        <p:spPr>
          <a:xfrm>
            <a:off x="3977334" y="3308305"/>
            <a:ext cx="1020335" cy="276999"/>
          </a:xfrm>
          <a:prstGeom prst="rect">
            <a:avLst/>
          </a:prstGeom>
          <a:noFill/>
        </p:spPr>
        <p:txBody>
          <a:bodyPr wrap="square" rtlCol="0">
            <a:spAutoFit/>
          </a:bodyPr>
          <a:lstStyle/>
          <a:p>
            <a:r>
              <a:rPr kumimoji="1" lang="ja-JP" altLang="en-US" sz="1200" dirty="0"/>
              <a:t>表</a:t>
            </a:r>
            <a:r>
              <a:rPr kumimoji="1" lang="en-US" altLang="ja-JP" sz="1200" dirty="0"/>
              <a:t>1.</a:t>
            </a:r>
            <a:r>
              <a:rPr kumimoji="1" lang="ja-JP" altLang="en-US" sz="1200" dirty="0"/>
              <a:t>各面積</a:t>
            </a:r>
            <a:endParaRPr kumimoji="1" lang="en-US" altLang="ja-JP" sz="1200" dirty="0"/>
          </a:p>
        </p:txBody>
      </p:sp>
      <p:sp>
        <p:nvSpPr>
          <p:cNvPr id="37" name="テキスト ボックス 36"/>
          <p:cNvSpPr txBox="1"/>
          <p:nvPr/>
        </p:nvSpPr>
        <p:spPr>
          <a:xfrm>
            <a:off x="5323470" y="6165202"/>
            <a:ext cx="3654062" cy="307777"/>
          </a:xfrm>
          <a:prstGeom prst="rect">
            <a:avLst/>
          </a:prstGeom>
          <a:noFill/>
        </p:spPr>
        <p:txBody>
          <a:bodyPr wrap="square" rtlCol="0">
            <a:spAutoFit/>
          </a:bodyPr>
          <a:lstStyle/>
          <a:p>
            <a:r>
              <a:rPr kumimoji="1" lang="ja-JP" altLang="en-US" sz="1400" dirty="0"/>
              <a:t>↑：左から順に、南側</a:t>
            </a:r>
            <a:r>
              <a:rPr kumimoji="1" lang="en-US" altLang="ja-JP" sz="1400" dirty="0"/>
              <a:t>/</a:t>
            </a:r>
            <a:r>
              <a:rPr kumimoji="1" lang="ja-JP" altLang="en-US" sz="1400" dirty="0"/>
              <a:t>東側</a:t>
            </a:r>
            <a:r>
              <a:rPr kumimoji="1" lang="en-US" altLang="ja-JP" sz="1400" dirty="0"/>
              <a:t>/</a:t>
            </a:r>
            <a:r>
              <a:rPr kumimoji="1" lang="ja-JP" altLang="en-US" sz="1400" dirty="0"/>
              <a:t>北側</a:t>
            </a:r>
            <a:r>
              <a:rPr kumimoji="1" lang="en-US" altLang="ja-JP" sz="1400" dirty="0"/>
              <a:t>/</a:t>
            </a:r>
            <a:r>
              <a:rPr kumimoji="1" lang="ja-JP" altLang="en-US" sz="1400" dirty="0"/>
              <a:t>西側立面図</a:t>
            </a:r>
            <a:endParaRPr kumimoji="1" lang="en-US" altLang="ja-JP" sz="1400" dirty="0"/>
          </a:p>
        </p:txBody>
      </p:sp>
      <p:sp>
        <p:nvSpPr>
          <p:cNvPr id="24" name="テキスト ボックス 23"/>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26" name="グループ化 25"/>
          <p:cNvGrpSpPr/>
          <p:nvPr/>
        </p:nvGrpSpPr>
        <p:grpSpPr>
          <a:xfrm>
            <a:off x="8573416" y="311985"/>
            <a:ext cx="506546" cy="560860"/>
            <a:chOff x="8573416" y="311985"/>
            <a:chExt cx="506546" cy="560860"/>
          </a:xfrm>
        </p:grpSpPr>
        <p:sp>
          <p:nvSpPr>
            <p:cNvPr id="27" name="ひし形 26"/>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9" name="テキスト ボックス 28"/>
            <p:cNvSpPr txBox="1"/>
            <p:nvPr/>
          </p:nvSpPr>
          <p:spPr>
            <a:xfrm>
              <a:off x="8675846" y="401139"/>
              <a:ext cx="301686" cy="369332"/>
            </a:xfrm>
            <a:prstGeom prst="rect">
              <a:avLst/>
            </a:prstGeom>
            <a:noFill/>
          </p:spPr>
          <p:txBody>
            <a:bodyPr wrap="none" rtlCol="0">
              <a:spAutoFit/>
            </a:bodyPr>
            <a:lstStyle/>
            <a:p>
              <a:r>
                <a:rPr kumimoji="1" lang="en-US" altLang="ja-JP" dirty="0">
                  <a:solidFill>
                    <a:schemeClr val="bg1">
                      <a:lumMod val="75000"/>
                    </a:schemeClr>
                  </a:solidFill>
                </a:rPr>
                <a:t>6</a:t>
              </a:r>
              <a:endParaRPr kumimoji="1" lang="ja-JP" altLang="en-US" dirty="0">
                <a:solidFill>
                  <a:schemeClr val="bg1">
                    <a:lumMod val="75000"/>
                  </a:schemeClr>
                </a:solidFill>
              </a:endParaRPr>
            </a:p>
          </p:txBody>
        </p:sp>
      </p:grpSp>
    </p:spTree>
    <p:extLst>
      <p:ext uri="{BB962C8B-B14F-4D97-AF65-F5344CB8AC3E}">
        <p14:creationId xmlns:p14="http://schemas.microsoft.com/office/powerpoint/2010/main" val="40332522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コンテンツ プレースホルダー 17"/>
          <p:cNvSpPr>
            <a:spLocks noGrp="1"/>
          </p:cNvSpPr>
          <p:nvPr>
            <p:ph idx="1"/>
          </p:nvPr>
        </p:nvSpPr>
        <p:spPr>
          <a:xfrm>
            <a:off x="507180" y="4997669"/>
            <a:ext cx="8129639" cy="1327444"/>
          </a:xfrm>
        </p:spPr>
        <p:txBody>
          <a:bodyPr>
            <a:noAutofit/>
          </a:bodyPr>
          <a:lstStyle/>
          <a:p>
            <a:pPr marL="0" indent="0">
              <a:buNone/>
            </a:pPr>
            <a:r>
              <a:rPr lang="ja-JP" altLang="en-US" sz="2000" dirty="0"/>
              <a:t>♦表</a:t>
            </a:r>
            <a:r>
              <a:rPr lang="en-US" altLang="ja-JP" sz="2000" dirty="0"/>
              <a:t>3</a:t>
            </a:r>
            <a:r>
              <a:rPr lang="ja-JP" altLang="en-US" sz="2000" dirty="0"/>
              <a:t>より、</a:t>
            </a:r>
            <a:r>
              <a:rPr lang="en-US" altLang="ja-JP" sz="2000" dirty="0"/>
              <a:t>U</a:t>
            </a:r>
            <a:r>
              <a:rPr lang="ja-JP" altLang="en-US" sz="2000" dirty="0"/>
              <a:t>邸の自家発電機器は、太陽光発電とエネファームが導入されている。</a:t>
            </a:r>
            <a:endParaRPr lang="en-US" altLang="ja-JP" sz="2000" dirty="0"/>
          </a:p>
          <a:p>
            <a:pPr marL="0" indent="0">
              <a:buNone/>
            </a:pPr>
            <a:r>
              <a:rPr kumimoji="1" lang="ja-JP" altLang="en-US" sz="2000" dirty="0"/>
              <a:t>♦給湯設備は、家庭用燃料電池（エネファーム）によってガスで発電している。表</a:t>
            </a:r>
            <a:r>
              <a:rPr kumimoji="1" lang="en-US" altLang="ja-JP" sz="2000" dirty="0"/>
              <a:t>4</a:t>
            </a:r>
            <a:r>
              <a:rPr kumimoji="1" lang="ja-JP" altLang="en-US" sz="2000" dirty="0"/>
              <a:t>の</a:t>
            </a:r>
            <a:r>
              <a:rPr kumimoji="1" lang="en-US" altLang="ja-JP" sz="2000" dirty="0"/>
              <a:t>11</a:t>
            </a:r>
            <a:r>
              <a:rPr kumimoji="1" lang="ja-JP" altLang="en-US" sz="2000" dirty="0"/>
              <a:t>以外は電気によって稼働している。</a:t>
            </a:r>
          </a:p>
        </p:txBody>
      </p:sp>
      <p:sp>
        <p:nvSpPr>
          <p:cNvPr id="9" name="フッター プレースホルダー 3"/>
          <p:cNvSpPr>
            <a:spLocks noGrp="1"/>
          </p:cNvSpPr>
          <p:nvPr>
            <p:ph type="ftr" sz="quarter" idx="11"/>
          </p:nvPr>
        </p:nvSpPr>
        <p:spPr>
          <a:xfrm>
            <a:off x="982133" y="6356351"/>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11" name="正方形/長方形 10"/>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p:cNvSpPr>
            <a:spLocks noGrp="1"/>
          </p:cNvSpPr>
          <p:nvPr>
            <p:ph type="title"/>
          </p:nvPr>
        </p:nvSpPr>
        <p:spPr>
          <a:xfrm>
            <a:off x="441219" y="263314"/>
            <a:ext cx="2984561" cy="611745"/>
          </a:xfrm>
        </p:spPr>
        <p:txBody>
          <a:bodyPr>
            <a:normAutofit/>
          </a:bodyPr>
          <a:lstStyle/>
          <a:p>
            <a:pPr algn="l"/>
            <a:r>
              <a:rPr lang="ja-JP" altLang="en-US" sz="2400" b="1" dirty="0">
                <a:latin typeface="ＭＳ 明朝" panose="02020609040205080304" pitchFamily="17" charset="-128"/>
                <a:ea typeface="ＭＳ 明朝" panose="02020609040205080304" pitchFamily="17" charset="-128"/>
              </a:rPr>
              <a:t>アンケート調査</a:t>
            </a:r>
          </a:p>
        </p:txBody>
      </p:sp>
      <p:cxnSp>
        <p:nvCxnSpPr>
          <p:cNvPr id="13" name="直線コネクタ 12"/>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14" name="直線コネクタ 13"/>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pic>
        <p:nvPicPr>
          <p:cNvPr id="20" name="図 19"/>
          <p:cNvPicPr>
            <a:picLocks noChangeAspect="1"/>
          </p:cNvPicPr>
          <p:nvPr/>
        </p:nvPicPr>
        <p:blipFill>
          <a:blip r:embed="rId3"/>
          <a:stretch>
            <a:fillRect/>
          </a:stretch>
        </p:blipFill>
        <p:spPr>
          <a:xfrm>
            <a:off x="441220" y="1370687"/>
            <a:ext cx="5197308" cy="3483139"/>
          </a:xfrm>
          <a:prstGeom prst="rect">
            <a:avLst/>
          </a:prstGeom>
        </p:spPr>
      </p:pic>
      <p:pic>
        <p:nvPicPr>
          <p:cNvPr id="21" name="図 20"/>
          <p:cNvPicPr>
            <a:picLocks noChangeAspect="1"/>
          </p:cNvPicPr>
          <p:nvPr/>
        </p:nvPicPr>
        <p:blipFill>
          <a:blip r:embed="rId4"/>
          <a:stretch>
            <a:fillRect/>
          </a:stretch>
        </p:blipFill>
        <p:spPr>
          <a:xfrm>
            <a:off x="5816130" y="1370689"/>
            <a:ext cx="2914915" cy="2611373"/>
          </a:xfrm>
          <a:prstGeom prst="rect">
            <a:avLst/>
          </a:prstGeom>
        </p:spPr>
      </p:pic>
      <p:sp>
        <p:nvSpPr>
          <p:cNvPr id="22" name="テキスト ボックス 21"/>
          <p:cNvSpPr txBox="1"/>
          <p:nvPr/>
        </p:nvSpPr>
        <p:spPr>
          <a:xfrm>
            <a:off x="1672643" y="1055722"/>
            <a:ext cx="2734461" cy="307777"/>
          </a:xfrm>
          <a:prstGeom prst="rect">
            <a:avLst/>
          </a:prstGeom>
          <a:noFill/>
        </p:spPr>
        <p:txBody>
          <a:bodyPr wrap="square" rtlCol="0">
            <a:spAutoFit/>
          </a:bodyPr>
          <a:lstStyle/>
          <a:p>
            <a:r>
              <a:rPr kumimoji="1" lang="ja-JP" altLang="en-US" sz="1400" dirty="0"/>
              <a:t>表</a:t>
            </a:r>
            <a:r>
              <a:rPr kumimoji="1" lang="en-US" altLang="ja-JP" sz="1400" dirty="0"/>
              <a:t>3.</a:t>
            </a:r>
            <a:r>
              <a:rPr kumimoji="1" lang="ja-JP" altLang="en-US" sz="1400" dirty="0"/>
              <a:t>アンケート調査の概要と結果</a:t>
            </a:r>
            <a:endParaRPr kumimoji="1" lang="en-US" altLang="ja-JP" sz="1400" dirty="0"/>
          </a:p>
        </p:txBody>
      </p:sp>
      <p:sp>
        <p:nvSpPr>
          <p:cNvPr id="23" name="テキスト ボックス 22"/>
          <p:cNvSpPr txBox="1"/>
          <p:nvPr/>
        </p:nvSpPr>
        <p:spPr>
          <a:xfrm>
            <a:off x="6296320" y="1055722"/>
            <a:ext cx="1954534" cy="307777"/>
          </a:xfrm>
          <a:prstGeom prst="rect">
            <a:avLst/>
          </a:prstGeom>
          <a:noFill/>
        </p:spPr>
        <p:txBody>
          <a:bodyPr wrap="square" rtlCol="0">
            <a:spAutoFit/>
          </a:bodyPr>
          <a:lstStyle/>
          <a:p>
            <a:r>
              <a:rPr kumimoji="1" lang="ja-JP" altLang="en-US" sz="1400" dirty="0"/>
              <a:t>表</a:t>
            </a:r>
            <a:r>
              <a:rPr kumimoji="1" lang="en-US" altLang="ja-JP" sz="1400" dirty="0"/>
              <a:t>4.</a:t>
            </a:r>
            <a:r>
              <a:rPr kumimoji="1" lang="ja-JP" altLang="en-US" sz="1400" dirty="0"/>
              <a:t>各家電製品の台数</a:t>
            </a:r>
            <a:endParaRPr kumimoji="1" lang="en-US" altLang="ja-JP" sz="1400" dirty="0"/>
          </a:p>
        </p:txBody>
      </p:sp>
      <p:sp>
        <p:nvSpPr>
          <p:cNvPr id="2" name="円/楕円 1"/>
          <p:cNvSpPr/>
          <p:nvPr/>
        </p:nvSpPr>
        <p:spPr>
          <a:xfrm>
            <a:off x="2411503" y="2702133"/>
            <a:ext cx="2997623" cy="530466"/>
          </a:xfrm>
          <a:prstGeom prst="ellipse">
            <a:avLst/>
          </a:prstGeom>
          <a:noFill/>
          <a:ln w="28575">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5" name="テキスト ボックス 14"/>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16" name="グループ化 15"/>
          <p:cNvGrpSpPr/>
          <p:nvPr/>
        </p:nvGrpSpPr>
        <p:grpSpPr>
          <a:xfrm>
            <a:off x="8573416" y="311985"/>
            <a:ext cx="506546" cy="560860"/>
            <a:chOff x="8573416" y="311985"/>
            <a:chExt cx="506546" cy="560860"/>
          </a:xfrm>
        </p:grpSpPr>
        <p:sp>
          <p:nvSpPr>
            <p:cNvPr id="17" name="ひし形 16"/>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19" name="テキスト ボックス 18"/>
            <p:cNvSpPr txBox="1"/>
            <p:nvPr/>
          </p:nvSpPr>
          <p:spPr>
            <a:xfrm>
              <a:off x="8675846" y="401139"/>
              <a:ext cx="301686" cy="369332"/>
            </a:xfrm>
            <a:prstGeom prst="rect">
              <a:avLst/>
            </a:prstGeom>
            <a:noFill/>
          </p:spPr>
          <p:txBody>
            <a:bodyPr wrap="none" rtlCol="0">
              <a:spAutoFit/>
            </a:bodyPr>
            <a:lstStyle/>
            <a:p>
              <a:r>
                <a:rPr kumimoji="1" lang="en-US" altLang="ja-JP" dirty="0">
                  <a:solidFill>
                    <a:schemeClr val="bg1">
                      <a:lumMod val="75000"/>
                    </a:schemeClr>
                  </a:solidFill>
                </a:rPr>
                <a:t>7</a:t>
              </a:r>
              <a:endParaRPr kumimoji="1" lang="ja-JP" altLang="en-US" dirty="0">
                <a:solidFill>
                  <a:schemeClr val="bg1">
                    <a:lumMod val="75000"/>
                  </a:schemeClr>
                </a:solidFill>
              </a:endParaRPr>
            </a:p>
          </p:txBody>
        </p:sp>
      </p:grpSp>
    </p:spTree>
    <p:extLst>
      <p:ext uri="{BB962C8B-B14F-4D97-AF65-F5344CB8AC3E}">
        <p14:creationId xmlns:p14="http://schemas.microsoft.com/office/powerpoint/2010/main" val="2433138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
                                            <p:txEl>
                                              <p:pRg st="0" end="0"/>
                                            </p:txEl>
                                          </p:spTgt>
                                        </p:tgtEl>
                                        <p:attrNameLst>
                                          <p:attrName>style.visibility</p:attrName>
                                        </p:attrNameLst>
                                      </p:cBhvr>
                                      <p:to>
                                        <p:strVal val="visible"/>
                                      </p:to>
                                    </p:set>
                                    <p:anim calcmode="lin" valueType="num">
                                      <p:cBhvr additive="base">
                                        <p:cTn id="13"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xEl>
                                              <p:pRg st="1" end="1"/>
                                            </p:txEl>
                                          </p:spTgt>
                                        </p:tgtEl>
                                        <p:attrNameLst>
                                          <p:attrName>style.visibility</p:attrName>
                                        </p:attrNameLst>
                                      </p:cBhvr>
                                      <p:to>
                                        <p:strVal val="visible"/>
                                      </p:to>
                                    </p:set>
                                    <p:anim calcmode="lin" valueType="num">
                                      <p:cBhvr additive="base">
                                        <p:cTn id="19"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フッター プレースホルダー 3"/>
          <p:cNvSpPr>
            <a:spLocks noGrp="1"/>
          </p:cNvSpPr>
          <p:nvPr>
            <p:ph type="ftr" sz="quarter" idx="11"/>
          </p:nvPr>
        </p:nvSpPr>
        <p:spPr>
          <a:xfrm>
            <a:off x="982132" y="6356350"/>
            <a:ext cx="5475817" cy="365125"/>
          </a:xfrm>
        </p:spPr>
        <p:txBody>
          <a:bodyPr/>
          <a:lstStyle/>
          <a:p>
            <a:r>
              <a:rPr lang="en-US" altLang="ja-JP" sz="1050" dirty="0"/>
              <a:t>Research on the electricity consumption of HEMS house in zero carbon advanced district . </a:t>
            </a:r>
            <a:r>
              <a:rPr lang="en-US" altLang="ja-JP" sz="1050" dirty="0" err="1"/>
              <a:t>Jono</a:t>
            </a:r>
            <a:endParaRPr lang="ja-JP" altLang="ja-JP" sz="1050" dirty="0"/>
          </a:p>
        </p:txBody>
      </p:sp>
      <p:sp>
        <p:nvSpPr>
          <p:cNvPr id="11" name="正方形/長方形 10"/>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2" name="タイトル 1"/>
          <p:cNvSpPr>
            <a:spLocks noGrp="1"/>
          </p:cNvSpPr>
          <p:nvPr>
            <p:ph type="title"/>
          </p:nvPr>
        </p:nvSpPr>
        <p:spPr>
          <a:xfrm>
            <a:off x="441217" y="263314"/>
            <a:ext cx="5093367" cy="611745"/>
          </a:xfrm>
        </p:spPr>
        <p:txBody>
          <a:bodyPr>
            <a:noAutofit/>
          </a:bodyPr>
          <a:lstStyle/>
          <a:p>
            <a:pPr algn="l"/>
            <a:r>
              <a:rPr lang="en-US" altLang="ja-JP" sz="2400" b="1" dirty="0">
                <a:latin typeface="ＭＳ 明朝" panose="02020609040205080304" pitchFamily="17" charset="-128"/>
                <a:ea typeface="ＭＳ 明朝" panose="02020609040205080304" pitchFamily="17" charset="-128"/>
              </a:rPr>
              <a:t>8</a:t>
            </a:r>
            <a:r>
              <a:rPr lang="ja-JP" altLang="en-US" sz="2400" b="1" dirty="0">
                <a:latin typeface="ＭＳ 明朝" panose="02020609040205080304" pitchFamily="17" charset="-128"/>
                <a:ea typeface="ＭＳ 明朝" panose="02020609040205080304" pitchFamily="17" charset="-128"/>
              </a:rPr>
              <a:t>月の電力使用量の内訳・電力推移</a:t>
            </a:r>
          </a:p>
        </p:txBody>
      </p:sp>
      <p:cxnSp>
        <p:nvCxnSpPr>
          <p:cNvPr id="13" name="直線コネクタ 12"/>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14" name="直線コネクタ 13"/>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graphicFrame>
        <p:nvGraphicFramePr>
          <p:cNvPr id="15" name="コンテンツ プレースホルダー 14"/>
          <p:cNvGraphicFramePr>
            <a:graphicFrameLocks noGrp="1"/>
          </p:cNvGraphicFramePr>
          <p:nvPr>
            <p:ph idx="1"/>
            <p:extLst>
              <p:ext uri="{D42A27DB-BD31-4B8C-83A1-F6EECF244321}">
                <p14:modId xmlns:p14="http://schemas.microsoft.com/office/powerpoint/2010/main" val="256389305"/>
              </p:ext>
            </p:extLst>
          </p:nvPr>
        </p:nvGraphicFramePr>
        <p:xfrm>
          <a:off x="479367" y="1088859"/>
          <a:ext cx="3387493" cy="2551657"/>
        </p:xfrm>
        <a:graphic>
          <a:graphicData uri="http://schemas.openxmlformats.org/drawingml/2006/chart">
            <c:chart xmlns:c="http://schemas.openxmlformats.org/drawingml/2006/chart" xmlns:r="http://schemas.openxmlformats.org/officeDocument/2006/relationships" r:id="rId2"/>
          </a:graphicData>
        </a:graphic>
      </p:graphicFrame>
      <p:sp>
        <p:nvSpPr>
          <p:cNvPr id="16" name="テキスト ボックス 1"/>
          <p:cNvSpPr txBox="1"/>
          <p:nvPr/>
        </p:nvSpPr>
        <p:spPr>
          <a:xfrm>
            <a:off x="441216" y="3813974"/>
            <a:ext cx="3528268" cy="2366109"/>
          </a:xfrm>
          <a:prstGeom prst="rect">
            <a:avLst/>
          </a:prstGeom>
        </p:spPr>
        <p:txBody>
          <a:bodyPr wrap="non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endParaRPr lang="en-US" altLang="ja-JP" sz="1800" dirty="0"/>
          </a:p>
          <a:p>
            <a:r>
              <a:rPr lang="en-US" altLang="ja-JP" sz="1800" dirty="0"/>
              <a:t>※</a:t>
            </a:r>
            <a:r>
              <a:rPr lang="ja-JP" altLang="en-US" sz="1800" dirty="0"/>
              <a:t>　　</a:t>
            </a:r>
            <a:r>
              <a:rPr lang="ja-JP" altLang="en-US" sz="1800" b="1" dirty="0"/>
              <a:t>キッチン関係</a:t>
            </a:r>
            <a:endParaRPr lang="en-US" altLang="ja-JP" sz="1800" b="1" dirty="0"/>
          </a:p>
          <a:p>
            <a:r>
              <a:rPr lang="ja-JP" altLang="en-US" sz="1800" dirty="0"/>
              <a:t>→キッチン照明</a:t>
            </a:r>
            <a:r>
              <a:rPr lang="en-US" altLang="ja-JP" sz="1800" dirty="0"/>
              <a:t>/</a:t>
            </a:r>
            <a:r>
              <a:rPr lang="ja-JP" altLang="en-US" sz="1800" dirty="0"/>
              <a:t>食器洗乾燥機</a:t>
            </a:r>
            <a:r>
              <a:rPr lang="en-US" altLang="ja-JP" sz="1800" dirty="0"/>
              <a:t>/</a:t>
            </a:r>
          </a:p>
          <a:p>
            <a:r>
              <a:rPr lang="ja-JP" altLang="en-US" sz="1800" dirty="0"/>
              <a:t>電子レンジ</a:t>
            </a:r>
            <a:r>
              <a:rPr lang="en-US" altLang="ja-JP" sz="1800" dirty="0"/>
              <a:t>/</a:t>
            </a:r>
            <a:r>
              <a:rPr lang="ja-JP" altLang="en-US" sz="1800" dirty="0"/>
              <a:t>キッチン専用コンセント</a:t>
            </a:r>
            <a:endParaRPr lang="en-US" altLang="ja-JP" sz="1800" dirty="0"/>
          </a:p>
          <a:p>
            <a:endParaRPr lang="en-US" altLang="ja-JP" sz="1800" dirty="0"/>
          </a:p>
          <a:p>
            <a:r>
              <a:rPr lang="en-US" altLang="ja-JP" sz="1800" dirty="0"/>
              <a:t>※</a:t>
            </a:r>
            <a:r>
              <a:rPr lang="ja-JP" altLang="en-US" sz="1800" dirty="0"/>
              <a:t>　　</a:t>
            </a:r>
            <a:r>
              <a:rPr lang="ja-JP" altLang="en-US" sz="1800" b="1" dirty="0"/>
              <a:t>洗面関係</a:t>
            </a:r>
            <a:endParaRPr lang="en-US" altLang="ja-JP" sz="1800" b="1" dirty="0"/>
          </a:p>
          <a:p>
            <a:r>
              <a:rPr lang="ja-JP" altLang="en-US" sz="1800" dirty="0"/>
              <a:t>→洗面所・浴室照明</a:t>
            </a:r>
            <a:r>
              <a:rPr lang="en-US" altLang="ja-JP" sz="1800" dirty="0"/>
              <a:t>/</a:t>
            </a:r>
            <a:r>
              <a:rPr lang="ja-JP" altLang="en-US" sz="1800" dirty="0"/>
              <a:t>トイレ</a:t>
            </a:r>
            <a:r>
              <a:rPr lang="en-US" altLang="ja-JP" sz="1800" dirty="0"/>
              <a:t>/</a:t>
            </a:r>
            <a:r>
              <a:rPr lang="ja-JP" altLang="en-US" sz="1800" dirty="0"/>
              <a:t>洗濯機</a:t>
            </a:r>
            <a:r>
              <a:rPr lang="en-US" altLang="ja-JP" sz="1800" dirty="0"/>
              <a:t>/</a:t>
            </a:r>
          </a:p>
          <a:p>
            <a:r>
              <a:rPr lang="ja-JP" altLang="en-US" sz="1800" dirty="0"/>
              <a:t>浴室乾燥機</a:t>
            </a:r>
            <a:endParaRPr lang="en-US" altLang="ja-JP" sz="1800" dirty="0"/>
          </a:p>
        </p:txBody>
      </p:sp>
      <p:graphicFrame>
        <p:nvGraphicFramePr>
          <p:cNvPr id="17" name="グラフ 16"/>
          <p:cNvGraphicFramePr>
            <a:graphicFrameLocks/>
          </p:cNvGraphicFramePr>
          <p:nvPr>
            <p:extLst>
              <p:ext uri="{D42A27DB-BD31-4B8C-83A1-F6EECF244321}">
                <p14:modId xmlns:p14="http://schemas.microsoft.com/office/powerpoint/2010/main" val="1529235623"/>
              </p:ext>
            </p:extLst>
          </p:nvPr>
        </p:nvGraphicFramePr>
        <p:xfrm>
          <a:off x="3969486" y="875059"/>
          <a:ext cx="4774464" cy="3048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グラフ 17"/>
          <p:cNvGraphicFramePr>
            <a:graphicFrameLocks/>
          </p:cNvGraphicFramePr>
          <p:nvPr>
            <p:extLst>
              <p:ext uri="{D42A27DB-BD31-4B8C-83A1-F6EECF244321}">
                <p14:modId xmlns:p14="http://schemas.microsoft.com/office/powerpoint/2010/main" val="282468274"/>
              </p:ext>
            </p:extLst>
          </p:nvPr>
        </p:nvGraphicFramePr>
        <p:xfrm>
          <a:off x="3969485" y="3417435"/>
          <a:ext cx="4980551" cy="3121478"/>
        </p:xfrm>
        <a:graphic>
          <a:graphicData uri="http://schemas.openxmlformats.org/drawingml/2006/chart">
            <c:chart xmlns:c="http://schemas.openxmlformats.org/drawingml/2006/chart" xmlns:r="http://schemas.openxmlformats.org/officeDocument/2006/relationships" r:id="rId4"/>
          </a:graphicData>
        </a:graphic>
      </p:graphicFrame>
      <p:sp>
        <p:nvSpPr>
          <p:cNvPr id="2" name="正方形/長方形 1"/>
          <p:cNvSpPr/>
          <p:nvPr/>
        </p:nvSpPr>
        <p:spPr>
          <a:xfrm>
            <a:off x="838766" y="4136048"/>
            <a:ext cx="157665" cy="1579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正方形/長方形 18"/>
          <p:cNvSpPr/>
          <p:nvPr/>
        </p:nvSpPr>
        <p:spPr>
          <a:xfrm>
            <a:off x="855819" y="5238048"/>
            <a:ext cx="157665" cy="1579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テキスト ボックス 19"/>
          <p:cNvSpPr txBox="1"/>
          <p:nvPr/>
        </p:nvSpPr>
        <p:spPr>
          <a:xfrm>
            <a:off x="6992635" y="1058477"/>
            <a:ext cx="1648690" cy="523220"/>
          </a:xfrm>
          <a:prstGeom prst="rect">
            <a:avLst/>
          </a:prstGeom>
          <a:noFill/>
        </p:spPr>
        <p:txBody>
          <a:bodyPr wrap="square" rtlCol="0">
            <a:spAutoFit/>
          </a:bodyPr>
          <a:lstStyle/>
          <a:p>
            <a:pPr algn="ctr"/>
            <a:r>
              <a:rPr kumimoji="1" lang="ja-JP" altLang="en-US" sz="1400" b="1" dirty="0">
                <a:latin typeface="ＭＳ ゴシック" panose="020B0609070205080204" pitchFamily="49" charset="-128"/>
                <a:ea typeface="ＭＳ ゴシック" panose="020B0609070205080204" pitchFamily="49" charset="-128"/>
              </a:rPr>
              <a:t>最も気温が高い日</a:t>
            </a:r>
            <a:endParaRPr kumimoji="1" lang="en-US" altLang="ja-JP" sz="1400" b="1" dirty="0">
              <a:latin typeface="ＭＳ ゴシック" panose="020B0609070205080204" pitchFamily="49" charset="-128"/>
              <a:ea typeface="ＭＳ ゴシック" panose="020B0609070205080204" pitchFamily="49" charset="-128"/>
            </a:endParaRPr>
          </a:p>
          <a:p>
            <a:pPr algn="ctr"/>
            <a:r>
              <a:rPr kumimoji="1" lang="ja-JP" altLang="en-US" sz="1400" b="1" dirty="0">
                <a:latin typeface="ＭＳ ゴシック" panose="020B0609070205080204" pitchFamily="49" charset="-128"/>
                <a:ea typeface="ＭＳ ゴシック" panose="020B0609070205080204" pitchFamily="49" charset="-128"/>
              </a:rPr>
              <a:t>８</a:t>
            </a:r>
            <a:r>
              <a:rPr kumimoji="1" lang="en-US" altLang="ja-JP" sz="1400" b="1" dirty="0">
                <a:latin typeface="ＭＳ ゴシック" panose="020B0609070205080204" pitchFamily="49" charset="-128"/>
                <a:ea typeface="ＭＳ ゴシック" panose="020B0609070205080204" pitchFamily="49" charset="-128"/>
              </a:rPr>
              <a:t>/</a:t>
            </a:r>
            <a:r>
              <a:rPr kumimoji="1" lang="ja-JP" altLang="en-US" sz="1400" b="1" dirty="0">
                <a:latin typeface="ＭＳ ゴシック" panose="020B0609070205080204" pitchFamily="49" charset="-128"/>
                <a:ea typeface="ＭＳ ゴシック" panose="020B0609070205080204" pitchFamily="49" charset="-128"/>
              </a:rPr>
              <a:t>４</a:t>
            </a:r>
          </a:p>
        </p:txBody>
      </p:sp>
      <p:sp>
        <p:nvSpPr>
          <p:cNvPr id="21" name="テキスト ボックス 20"/>
          <p:cNvSpPr txBox="1"/>
          <p:nvPr/>
        </p:nvSpPr>
        <p:spPr>
          <a:xfrm>
            <a:off x="7017898" y="3870233"/>
            <a:ext cx="1684487" cy="523220"/>
          </a:xfrm>
          <a:prstGeom prst="rect">
            <a:avLst/>
          </a:prstGeom>
          <a:noFill/>
        </p:spPr>
        <p:txBody>
          <a:bodyPr wrap="square" rtlCol="0">
            <a:spAutoFit/>
          </a:bodyPr>
          <a:lstStyle/>
          <a:p>
            <a:pPr algn="ctr"/>
            <a:r>
              <a:rPr kumimoji="1" lang="ja-JP" altLang="en-US" sz="1400" b="1" dirty="0">
                <a:latin typeface="ＭＳ ゴシック" panose="020B0609070205080204" pitchFamily="49" charset="-128"/>
                <a:ea typeface="ＭＳ ゴシック" panose="020B0609070205080204" pitchFamily="49" charset="-128"/>
              </a:rPr>
              <a:t>最も気温が低い日</a:t>
            </a:r>
            <a:endParaRPr kumimoji="1" lang="en-US" altLang="ja-JP" sz="1400" b="1" dirty="0">
              <a:latin typeface="ＭＳ ゴシック" panose="020B0609070205080204" pitchFamily="49" charset="-128"/>
              <a:ea typeface="ＭＳ ゴシック" panose="020B0609070205080204" pitchFamily="49" charset="-128"/>
            </a:endParaRPr>
          </a:p>
          <a:p>
            <a:pPr algn="ctr"/>
            <a:r>
              <a:rPr kumimoji="1" lang="ja-JP" altLang="en-US" sz="1400" b="1" dirty="0">
                <a:latin typeface="ＭＳ ゴシック" panose="020B0609070205080204" pitchFamily="49" charset="-128"/>
                <a:ea typeface="ＭＳ ゴシック" panose="020B0609070205080204" pitchFamily="49" charset="-128"/>
              </a:rPr>
              <a:t>８</a:t>
            </a:r>
            <a:r>
              <a:rPr kumimoji="1" lang="en-US" altLang="ja-JP" sz="1400" b="1" dirty="0">
                <a:latin typeface="ＭＳ ゴシック" panose="020B0609070205080204" pitchFamily="49" charset="-128"/>
                <a:ea typeface="ＭＳ ゴシック" panose="020B0609070205080204" pitchFamily="49" charset="-128"/>
              </a:rPr>
              <a:t>/</a:t>
            </a:r>
            <a:r>
              <a:rPr kumimoji="1" lang="ja-JP" altLang="en-US" sz="1400" b="1" dirty="0">
                <a:latin typeface="ＭＳ ゴシック" panose="020B0609070205080204" pitchFamily="49" charset="-128"/>
                <a:ea typeface="ＭＳ ゴシック" panose="020B0609070205080204" pitchFamily="49" charset="-128"/>
              </a:rPr>
              <a:t>２６</a:t>
            </a:r>
          </a:p>
        </p:txBody>
      </p:sp>
      <p:sp>
        <p:nvSpPr>
          <p:cNvPr id="22" name="テキスト ボックス 21"/>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23" name="グループ化 22"/>
          <p:cNvGrpSpPr/>
          <p:nvPr/>
        </p:nvGrpSpPr>
        <p:grpSpPr>
          <a:xfrm>
            <a:off x="8573416" y="311985"/>
            <a:ext cx="506546" cy="560860"/>
            <a:chOff x="8573416" y="311985"/>
            <a:chExt cx="506546" cy="560860"/>
          </a:xfrm>
        </p:grpSpPr>
        <p:sp>
          <p:nvSpPr>
            <p:cNvPr id="24" name="ひし形 23"/>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25" name="テキスト ボックス 24"/>
            <p:cNvSpPr txBox="1"/>
            <p:nvPr/>
          </p:nvSpPr>
          <p:spPr>
            <a:xfrm>
              <a:off x="8675846" y="401139"/>
              <a:ext cx="301686" cy="369332"/>
            </a:xfrm>
            <a:prstGeom prst="rect">
              <a:avLst/>
            </a:prstGeom>
            <a:noFill/>
          </p:spPr>
          <p:txBody>
            <a:bodyPr wrap="none" rtlCol="0">
              <a:spAutoFit/>
            </a:bodyPr>
            <a:lstStyle/>
            <a:p>
              <a:r>
                <a:rPr kumimoji="1" lang="en-US" altLang="ja-JP" dirty="0">
                  <a:solidFill>
                    <a:schemeClr val="bg1">
                      <a:lumMod val="75000"/>
                    </a:schemeClr>
                  </a:solidFill>
                </a:rPr>
                <a:t>8</a:t>
              </a:r>
              <a:endParaRPr kumimoji="1" lang="ja-JP" altLang="en-US" dirty="0">
                <a:solidFill>
                  <a:schemeClr val="bg1">
                    <a:lumMod val="75000"/>
                  </a:schemeClr>
                </a:solidFill>
              </a:endParaRPr>
            </a:p>
          </p:txBody>
        </p:sp>
      </p:grpSp>
    </p:spTree>
    <p:extLst>
      <p:ext uri="{BB962C8B-B14F-4D97-AF65-F5344CB8AC3E}">
        <p14:creationId xmlns:p14="http://schemas.microsoft.com/office/powerpoint/2010/main" val="23500056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2" end="2"/>
                                            </p:txEl>
                                          </p:spTgt>
                                        </p:tgtEl>
                                        <p:attrNameLst>
                                          <p:attrName>style.visibility</p:attrName>
                                        </p:attrNameLst>
                                      </p:cBhvr>
                                      <p:to>
                                        <p:strVal val="visible"/>
                                      </p:to>
                                    </p:set>
                                    <p:anim calcmode="lin" valueType="num">
                                      <p:cBhvr additive="base">
                                        <p:cTn id="7"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2" end="2"/>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xEl>
                                              <p:pRg st="3" end="3"/>
                                            </p:txEl>
                                          </p:spTgt>
                                        </p:tgtEl>
                                        <p:attrNameLst>
                                          <p:attrName>style.visibility</p:attrName>
                                        </p:attrNameLst>
                                      </p:cBhvr>
                                      <p:to>
                                        <p:strVal val="visible"/>
                                      </p:to>
                                    </p:set>
                                    <p:anim calcmode="lin" valueType="num">
                                      <p:cBhvr additive="base">
                                        <p:cTn id="11"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16">
                                            <p:txEl>
                                              <p:pRg st="6" end="6"/>
                                            </p:txEl>
                                          </p:spTgt>
                                        </p:tgtEl>
                                        <p:attrNameLst>
                                          <p:attrName>style.visibility</p:attrName>
                                        </p:attrNameLst>
                                      </p:cBhvr>
                                      <p:to>
                                        <p:strVal val="visible"/>
                                      </p:to>
                                    </p:set>
                                    <p:anim calcmode="lin" valueType="num">
                                      <p:cBhvr additive="base">
                                        <p:cTn id="17" dur="500" fill="hold"/>
                                        <p:tgtEl>
                                          <p:spTgt spid="16">
                                            <p:txEl>
                                              <p:pRg st="6" end="6"/>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6">
                                            <p:txEl>
                                              <p:pRg st="6" end="6"/>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6">
                                            <p:txEl>
                                              <p:pRg st="7" end="7"/>
                                            </p:txEl>
                                          </p:spTgt>
                                        </p:tgtEl>
                                        <p:attrNameLst>
                                          <p:attrName>style.visibility</p:attrName>
                                        </p:attrNameLst>
                                      </p:cBhvr>
                                      <p:to>
                                        <p:strVal val="visible"/>
                                      </p:to>
                                    </p:set>
                                    <p:anim calcmode="lin" valueType="num">
                                      <p:cBhvr additive="base">
                                        <p:cTn id="21" dur="500" fill="hold"/>
                                        <p:tgtEl>
                                          <p:spTgt spid="16">
                                            <p:txEl>
                                              <p:pRg st="7" end="7"/>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16">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p:cNvSpPr/>
          <p:nvPr/>
        </p:nvSpPr>
        <p:spPr>
          <a:xfrm>
            <a:off x="0" y="294552"/>
            <a:ext cx="9144000" cy="580507"/>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タイトル 1"/>
          <p:cNvSpPr>
            <a:spLocks noGrp="1"/>
          </p:cNvSpPr>
          <p:nvPr>
            <p:ph type="title"/>
          </p:nvPr>
        </p:nvSpPr>
        <p:spPr>
          <a:xfrm>
            <a:off x="441218" y="263314"/>
            <a:ext cx="4194282" cy="611745"/>
          </a:xfrm>
        </p:spPr>
        <p:txBody>
          <a:bodyPr>
            <a:noAutofit/>
          </a:bodyPr>
          <a:lstStyle/>
          <a:p>
            <a:pPr algn="l"/>
            <a:r>
              <a:rPr lang="en-US" altLang="ja-JP" sz="2400" b="1" dirty="0">
                <a:latin typeface="ＭＳ 明朝" panose="02020609040205080304" pitchFamily="17" charset="-128"/>
                <a:ea typeface="ＭＳ 明朝" panose="02020609040205080304" pitchFamily="17" charset="-128"/>
              </a:rPr>
              <a:t>8</a:t>
            </a:r>
            <a:r>
              <a:rPr lang="ja-JP" altLang="en-US" sz="2400" b="1" dirty="0">
                <a:latin typeface="ＭＳ 明朝" panose="02020609040205080304" pitchFamily="17" charset="-128"/>
                <a:ea typeface="ＭＳ 明朝" panose="02020609040205080304" pitchFamily="17" charset="-128"/>
              </a:rPr>
              <a:t>月のエアコン電力使用量</a:t>
            </a:r>
          </a:p>
        </p:txBody>
      </p:sp>
      <p:cxnSp>
        <p:nvCxnSpPr>
          <p:cNvPr id="7" name="直線コネクタ 6"/>
          <p:cNvCxnSpPr/>
          <p:nvPr/>
        </p:nvCxnSpPr>
        <p:spPr>
          <a:xfrm>
            <a:off x="0" y="263314"/>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cxnSp>
        <p:nvCxnSpPr>
          <p:cNvPr id="8" name="直線コネクタ 7"/>
          <p:cNvCxnSpPr/>
          <p:nvPr/>
        </p:nvCxnSpPr>
        <p:spPr>
          <a:xfrm>
            <a:off x="0" y="906296"/>
            <a:ext cx="9144000" cy="0"/>
          </a:xfrm>
          <a:prstGeom prst="line">
            <a:avLst/>
          </a:prstGeom>
          <a:ln/>
          <a:effectLst>
            <a:glow rad="63500">
              <a:schemeClr val="accent4">
                <a:satMod val="175000"/>
                <a:alpha val="40000"/>
              </a:schemeClr>
            </a:glow>
          </a:effectLst>
        </p:spPr>
        <p:style>
          <a:lnRef idx="3">
            <a:schemeClr val="accent4"/>
          </a:lnRef>
          <a:fillRef idx="0">
            <a:schemeClr val="accent4"/>
          </a:fillRef>
          <a:effectRef idx="2">
            <a:schemeClr val="accent4"/>
          </a:effectRef>
          <a:fontRef idx="minor">
            <a:schemeClr val="tx1"/>
          </a:fontRef>
        </p:style>
      </p:cxnSp>
      <p:sp>
        <p:nvSpPr>
          <p:cNvPr id="10" name="フッター プレースホルダー 3"/>
          <p:cNvSpPr txBox="1">
            <a:spLocks/>
          </p:cNvSpPr>
          <p:nvPr/>
        </p:nvSpPr>
        <p:spPr>
          <a:xfrm>
            <a:off x="982132" y="6356350"/>
            <a:ext cx="5475817" cy="365125"/>
          </a:xfrm>
          <a:prstGeom prst="rect">
            <a:avLst/>
          </a:prstGeom>
        </p:spPr>
        <p:txBody>
          <a:bodyPr vert="horz" lIns="91440" tIns="45720" rIns="91440" bIns="45720" rtlCol="0" anchor="ctr"/>
          <a:lstStyle>
            <a:defPPr>
              <a:defRPr lang="en-US"/>
            </a:defPPr>
            <a:lvl1pPr marL="0" algn="ctr" defTabSz="457200" rtl="0" eaLnBrk="1" latinLnBrk="0" hangingPunct="1">
              <a:defRPr sz="9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altLang="ja-JP" sz="1050" dirty="0"/>
              <a:t>Research on the electricity consumption of HEMS house in zero carbon advanced district . </a:t>
            </a:r>
            <a:r>
              <a:rPr lang="en-US" altLang="ja-JP" sz="1050" dirty="0" err="1"/>
              <a:t>Jono</a:t>
            </a:r>
            <a:endParaRPr lang="ja-JP" altLang="ja-JP" sz="1050" dirty="0"/>
          </a:p>
        </p:txBody>
      </p:sp>
      <p:grpSp>
        <p:nvGrpSpPr>
          <p:cNvPr id="62" name="Group 57"/>
          <p:cNvGrpSpPr>
            <a:grpSpLocks noChangeAspect="1"/>
          </p:cNvGrpSpPr>
          <p:nvPr/>
        </p:nvGrpSpPr>
        <p:grpSpPr bwMode="auto">
          <a:xfrm>
            <a:off x="801688" y="1221134"/>
            <a:ext cx="7540624" cy="4114800"/>
            <a:chOff x="528" y="1019"/>
            <a:chExt cx="4750" cy="2592"/>
          </a:xfrm>
        </p:grpSpPr>
        <p:sp>
          <p:nvSpPr>
            <p:cNvPr id="68" name="Freeform 62"/>
            <p:cNvSpPr>
              <a:spLocks noEditPoints="1"/>
            </p:cNvSpPr>
            <p:nvPr/>
          </p:nvSpPr>
          <p:spPr bwMode="auto">
            <a:xfrm>
              <a:off x="1221" y="1470"/>
              <a:ext cx="3563" cy="1698"/>
            </a:xfrm>
            <a:custGeom>
              <a:avLst/>
              <a:gdLst>
                <a:gd name="T0" fmla="*/ 46 w 3563"/>
                <a:gd name="T1" fmla="*/ 1698 h 1698"/>
                <a:gd name="T2" fmla="*/ 117 w 3563"/>
                <a:gd name="T3" fmla="*/ 733 h 1698"/>
                <a:gd name="T4" fmla="*/ 117 w 3563"/>
                <a:gd name="T5" fmla="*/ 1698 h 1698"/>
                <a:gd name="T6" fmla="*/ 282 w 3563"/>
                <a:gd name="T7" fmla="*/ 458 h 1698"/>
                <a:gd name="T8" fmla="*/ 234 w 3563"/>
                <a:gd name="T9" fmla="*/ 458 h 1698"/>
                <a:gd name="T10" fmla="*/ 398 w 3563"/>
                <a:gd name="T11" fmla="*/ 1698 h 1698"/>
                <a:gd name="T12" fmla="*/ 469 w 3563"/>
                <a:gd name="T13" fmla="*/ 188 h 1698"/>
                <a:gd name="T14" fmla="*/ 469 w 3563"/>
                <a:gd name="T15" fmla="*/ 1698 h 1698"/>
                <a:gd name="T16" fmla="*/ 632 w 3563"/>
                <a:gd name="T17" fmla="*/ 729 h 1698"/>
                <a:gd name="T18" fmla="*/ 585 w 3563"/>
                <a:gd name="T19" fmla="*/ 729 h 1698"/>
                <a:gd name="T20" fmla="*/ 750 w 3563"/>
                <a:gd name="T21" fmla="*/ 1698 h 1698"/>
                <a:gd name="T22" fmla="*/ 821 w 3563"/>
                <a:gd name="T23" fmla="*/ 639 h 1698"/>
                <a:gd name="T24" fmla="*/ 821 w 3563"/>
                <a:gd name="T25" fmla="*/ 1698 h 1698"/>
                <a:gd name="T26" fmla="*/ 984 w 3563"/>
                <a:gd name="T27" fmla="*/ 220 h 1698"/>
                <a:gd name="T28" fmla="*/ 937 w 3563"/>
                <a:gd name="T29" fmla="*/ 220 h 1698"/>
                <a:gd name="T30" fmla="*/ 1102 w 3563"/>
                <a:gd name="T31" fmla="*/ 1698 h 1698"/>
                <a:gd name="T32" fmla="*/ 1172 w 3563"/>
                <a:gd name="T33" fmla="*/ 283 h 1698"/>
                <a:gd name="T34" fmla="*/ 1172 w 3563"/>
                <a:gd name="T35" fmla="*/ 1698 h 1698"/>
                <a:gd name="T36" fmla="*/ 1336 w 3563"/>
                <a:gd name="T37" fmla="*/ 870 h 1698"/>
                <a:gd name="T38" fmla="*/ 1289 w 3563"/>
                <a:gd name="T39" fmla="*/ 870 h 1698"/>
                <a:gd name="T40" fmla="*/ 1454 w 3563"/>
                <a:gd name="T41" fmla="*/ 1698 h 1698"/>
                <a:gd name="T42" fmla="*/ 1524 w 3563"/>
                <a:gd name="T43" fmla="*/ 1125 h 1698"/>
                <a:gd name="T44" fmla="*/ 1524 w 3563"/>
                <a:gd name="T45" fmla="*/ 1698 h 1698"/>
                <a:gd name="T46" fmla="*/ 1687 w 3563"/>
                <a:gd name="T47" fmla="*/ 1499 h 1698"/>
                <a:gd name="T48" fmla="*/ 1641 w 3563"/>
                <a:gd name="T49" fmla="*/ 1499 h 1698"/>
                <a:gd name="T50" fmla="*/ 1804 w 3563"/>
                <a:gd name="T51" fmla="*/ 1698 h 1698"/>
                <a:gd name="T52" fmla="*/ 1875 w 3563"/>
                <a:gd name="T53" fmla="*/ 1393 h 1698"/>
                <a:gd name="T54" fmla="*/ 1875 w 3563"/>
                <a:gd name="T55" fmla="*/ 1698 h 1698"/>
                <a:gd name="T56" fmla="*/ 2039 w 3563"/>
                <a:gd name="T57" fmla="*/ 1133 h 1698"/>
                <a:gd name="T58" fmla="*/ 1993 w 3563"/>
                <a:gd name="T59" fmla="*/ 1133 h 1698"/>
                <a:gd name="T60" fmla="*/ 2156 w 3563"/>
                <a:gd name="T61" fmla="*/ 1698 h 1698"/>
                <a:gd name="T62" fmla="*/ 2226 w 3563"/>
                <a:gd name="T63" fmla="*/ 828 h 1698"/>
                <a:gd name="T64" fmla="*/ 2226 w 3563"/>
                <a:gd name="T65" fmla="*/ 1698 h 1698"/>
                <a:gd name="T66" fmla="*/ 2391 w 3563"/>
                <a:gd name="T67" fmla="*/ 689 h 1698"/>
                <a:gd name="T68" fmla="*/ 2345 w 3563"/>
                <a:gd name="T69" fmla="*/ 689 h 1698"/>
                <a:gd name="T70" fmla="*/ 2508 w 3563"/>
                <a:gd name="T71" fmla="*/ 1698 h 1698"/>
                <a:gd name="T72" fmla="*/ 2578 w 3563"/>
                <a:gd name="T73" fmla="*/ 0 h 1698"/>
                <a:gd name="T74" fmla="*/ 2578 w 3563"/>
                <a:gd name="T75" fmla="*/ 1698 h 1698"/>
                <a:gd name="T76" fmla="*/ 2743 w 3563"/>
                <a:gd name="T77" fmla="*/ 409 h 1698"/>
                <a:gd name="T78" fmla="*/ 2697 w 3563"/>
                <a:gd name="T79" fmla="*/ 409 h 1698"/>
                <a:gd name="T80" fmla="*/ 2860 w 3563"/>
                <a:gd name="T81" fmla="*/ 1698 h 1698"/>
                <a:gd name="T82" fmla="*/ 2930 w 3563"/>
                <a:gd name="T83" fmla="*/ 977 h 1698"/>
                <a:gd name="T84" fmla="*/ 2930 w 3563"/>
                <a:gd name="T85" fmla="*/ 1698 h 1698"/>
                <a:gd name="T86" fmla="*/ 3095 w 3563"/>
                <a:gd name="T87" fmla="*/ 1058 h 1698"/>
                <a:gd name="T88" fmla="*/ 3047 w 3563"/>
                <a:gd name="T89" fmla="*/ 1058 h 1698"/>
                <a:gd name="T90" fmla="*/ 3212 w 3563"/>
                <a:gd name="T91" fmla="*/ 1698 h 1698"/>
                <a:gd name="T92" fmla="*/ 3282 w 3563"/>
                <a:gd name="T93" fmla="*/ 1001 h 1698"/>
                <a:gd name="T94" fmla="*/ 3282 w 3563"/>
                <a:gd name="T95" fmla="*/ 1698 h 1698"/>
                <a:gd name="T96" fmla="*/ 3447 w 3563"/>
                <a:gd name="T97" fmla="*/ 763 h 1698"/>
                <a:gd name="T98" fmla="*/ 3399 w 3563"/>
                <a:gd name="T99" fmla="*/ 763 h 1698"/>
                <a:gd name="T100" fmla="*/ 3563 w 3563"/>
                <a:gd name="T101" fmla="*/ 1698 h 16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63" h="1698">
                  <a:moveTo>
                    <a:pt x="0" y="389"/>
                  </a:moveTo>
                  <a:lnTo>
                    <a:pt x="46" y="389"/>
                  </a:lnTo>
                  <a:lnTo>
                    <a:pt x="46" y="1698"/>
                  </a:lnTo>
                  <a:lnTo>
                    <a:pt x="0" y="1698"/>
                  </a:lnTo>
                  <a:lnTo>
                    <a:pt x="0" y="389"/>
                  </a:lnTo>
                  <a:close/>
                  <a:moveTo>
                    <a:pt x="117" y="733"/>
                  </a:moveTo>
                  <a:lnTo>
                    <a:pt x="163" y="733"/>
                  </a:lnTo>
                  <a:lnTo>
                    <a:pt x="163" y="1698"/>
                  </a:lnTo>
                  <a:lnTo>
                    <a:pt x="117" y="1698"/>
                  </a:lnTo>
                  <a:lnTo>
                    <a:pt x="117" y="733"/>
                  </a:lnTo>
                  <a:close/>
                  <a:moveTo>
                    <a:pt x="234" y="458"/>
                  </a:moveTo>
                  <a:lnTo>
                    <a:pt x="282" y="458"/>
                  </a:lnTo>
                  <a:lnTo>
                    <a:pt x="282" y="1698"/>
                  </a:lnTo>
                  <a:lnTo>
                    <a:pt x="234" y="1698"/>
                  </a:lnTo>
                  <a:lnTo>
                    <a:pt x="234" y="458"/>
                  </a:lnTo>
                  <a:close/>
                  <a:moveTo>
                    <a:pt x="352" y="614"/>
                  </a:moveTo>
                  <a:lnTo>
                    <a:pt x="398" y="614"/>
                  </a:lnTo>
                  <a:lnTo>
                    <a:pt x="398" y="1698"/>
                  </a:lnTo>
                  <a:lnTo>
                    <a:pt x="352" y="1698"/>
                  </a:lnTo>
                  <a:lnTo>
                    <a:pt x="352" y="614"/>
                  </a:lnTo>
                  <a:close/>
                  <a:moveTo>
                    <a:pt x="469" y="188"/>
                  </a:moveTo>
                  <a:lnTo>
                    <a:pt x="515" y="188"/>
                  </a:lnTo>
                  <a:lnTo>
                    <a:pt x="515" y="1698"/>
                  </a:lnTo>
                  <a:lnTo>
                    <a:pt x="469" y="1698"/>
                  </a:lnTo>
                  <a:lnTo>
                    <a:pt x="469" y="188"/>
                  </a:lnTo>
                  <a:close/>
                  <a:moveTo>
                    <a:pt x="585" y="729"/>
                  </a:moveTo>
                  <a:lnTo>
                    <a:pt x="632" y="729"/>
                  </a:lnTo>
                  <a:lnTo>
                    <a:pt x="632" y="1698"/>
                  </a:lnTo>
                  <a:lnTo>
                    <a:pt x="585" y="1698"/>
                  </a:lnTo>
                  <a:lnTo>
                    <a:pt x="585" y="729"/>
                  </a:lnTo>
                  <a:close/>
                  <a:moveTo>
                    <a:pt x="702" y="1031"/>
                  </a:moveTo>
                  <a:lnTo>
                    <a:pt x="750" y="1031"/>
                  </a:lnTo>
                  <a:lnTo>
                    <a:pt x="750" y="1698"/>
                  </a:lnTo>
                  <a:lnTo>
                    <a:pt x="702" y="1698"/>
                  </a:lnTo>
                  <a:lnTo>
                    <a:pt x="702" y="1031"/>
                  </a:lnTo>
                  <a:close/>
                  <a:moveTo>
                    <a:pt x="821" y="639"/>
                  </a:moveTo>
                  <a:lnTo>
                    <a:pt x="867" y="639"/>
                  </a:lnTo>
                  <a:lnTo>
                    <a:pt x="867" y="1698"/>
                  </a:lnTo>
                  <a:lnTo>
                    <a:pt x="821" y="1698"/>
                  </a:lnTo>
                  <a:lnTo>
                    <a:pt x="821" y="639"/>
                  </a:lnTo>
                  <a:close/>
                  <a:moveTo>
                    <a:pt x="937" y="220"/>
                  </a:moveTo>
                  <a:lnTo>
                    <a:pt x="984" y="220"/>
                  </a:lnTo>
                  <a:lnTo>
                    <a:pt x="984" y="1698"/>
                  </a:lnTo>
                  <a:lnTo>
                    <a:pt x="937" y="1698"/>
                  </a:lnTo>
                  <a:lnTo>
                    <a:pt x="937" y="220"/>
                  </a:lnTo>
                  <a:close/>
                  <a:moveTo>
                    <a:pt x="1054" y="910"/>
                  </a:moveTo>
                  <a:lnTo>
                    <a:pt x="1102" y="910"/>
                  </a:lnTo>
                  <a:lnTo>
                    <a:pt x="1102" y="1698"/>
                  </a:lnTo>
                  <a:lnTo>
                    <a:pt x="1054" y="1698"/>
                  </a:lnTo>
                  <a:lnTo>
                    <a:pt x="1054" y="910"/>
                  </a:lnTo>
                  <a:close/>
                  <a:moveTo>
                    <a:pt x="1172" y="283"/>
                  </a:moveTo>
                  <a:lnTo>
                    <a:pt x="1219" y="283"/>
                  </a:lnTo>
                  <a:lnTo>
                    <a:pt x="1219" y="1698"/>
                  </a:lnTo>
                  <a:lnTo>
                    <a:pt x="1172" y="1698"/>
                  </a:lnTo>
                  <a:lnTo>
                    <a:pt x="1172" y="283"/>
                  </a:lnTo>
                  <a:close/>
                  <a:moveTo>
                    <a:pt x="1289" y="870"/>
                  </a:moveTo>
                  <a:lnTo>
                    <a:pt x="1336" y="870"/>
                  </a:lnTo>
                  <a:lnTo>
                    <a:pt x="1336" y="1698"/>
                  </a:lnTo>
                  <a:lnTo>
                    <a:pt x="1289" y="1698"/>
                  </a:lnTo>
                  <a:lnTo>
                    <a:pt x="1289" y="870"/>
                  </a:lnTo>
                  <a:close/>
                  <a:moveTo>
                    <a:pt x="1406" y="1398"/>
                  </a:moveTo>
                  <a:lnTo>
                    <a:pt x="1454" y="1398"/>
                  </a:lnTo>
                  <a:lnTo>
                    <a:pt x="1454" y="1698"/>
                  </a:lnTo>
                  <a:lnTo>
                    <a:pt x="1406" y="1698"/>
                  </a:lnTo>
                  <a:lnTo>
                    <a:pt x="1406" y="1398"/>
                  </a:lnTo>
                  <a:close/>
                  <a:moveTo>
                    <a:pt x="1524" y="1125"/>
                  </a:moveTo>
                  <a:lnTo>
                    <a:pt x="1571" y="1125"/>
                  </a:lnTo>
                  <a:lnTo>
                    <a:pt x="1571" y="1698"/>
                  </a:lnTo>
                  <a:lnTo>
                    <a:pt x="1524" y="1698"/>
                  </a:lnTo>
                  <a:lnTo>
                    <a:pt x="1524" y="1125"/>
                  </a:lnTo>
                  <a:close/>
                  <a:moveTo>
                    <a:pt x="1641" y="1499"/>
                  </a:moveTo>
                  <a:lnTo>
                    <a:pt x="1687" y="1499"/>
                  </a:lnTo>
                  <a:lnTo>
                    <a:pt x="1687" y="1698"/>
                  </a:lnTo>
                  <a:lnTo>
                    <a:pt x="1641" y="1698"/>
                  </a:lnTo>
                  <a:lnTo>
                    <a:pt x="1641" y="1499"/>
                  </a:lnTo>
                  <a:close/>
                  <a:moveTo>
                    <a:pt x="1758" y="1489"/>
                  </a:moveTo>
                  <a:lnTo>
                    <a:pt x="1804" y="1489"/>
                  </a:lnTo>
                  <a:lnTo>
                    <a:pt x="1804" y="1698"/>
                  </a:lnTo>
                  <a:lnTo>
                    <a:pt x="1758" y="1698"/>
                  </a:lnTo>
                  <a:lnTo>
                    <a:pt x="1758" y="1489"/>
                  </a:lnTo>
                  <a:close/>
                  <a:moveTo>
                    <a:pt x="1875" y="1393"/>
                  </a:moveTo>
                  <a:lnTo>
                    <a:pt x="1923" y="1393"/>
                  </a:lnTo>
                  <a:lnTo>
                    <a:pt x="1923" y="1698"/>
                  </a:lnTo>
                  <a:lnTo>
                    <a:pt x="1875" y="1698"/>
                  </a:lnTo>
                  <a:lnTo>
                    <a:pt x="1875" y="1393"/>
                  </a:lnTo>
                  <a:close/>
                  <a:moveTo>
                    <a:pt x="1993" y="1133"/>
                  </a:moveTo>
                  <a:lnTo>
                    <a:pt x="2039" y="1133"/>
                  </a:lnTo>
                  <a:lnTo>
                    <a:pt x="2039" y="1698"/>
                  </a:lnTo>
                  <a:lnTo>
                    <a:pt x="1993" y="1698"/>
                  </a:lnTo>
                  <a:lnTo>
                    <a:pt x="1993" y="1133"/>
                  </a:lnTo>
                  <a:close/>
                  <a:moveTo>
                    <a:pt x="2110" y="577"/>
                  </a:moveTo>
                  <a:lnTo>
                    <a:pt x="2156" y="577"/>
                  </a:lnTo>
                  <a:lnTo>
                    <a:pt x="2156" y="1698"/>
                  </a:lnTo>
                  <a:lnTo>
                    <a:pt x="2110" y="1698"/>
                  </a:lnTo>
                  <a:lnTo>
                    <a:pt x="2110" y="577"/>
                  </a:lnTo>
                  <a:close/>
                  <a:moveTo>
                    <a:pt x="2226" y="828"/>
                  </a:moveTo>
                  <a:lnTo>
                    <a:pt x="2274" y="828"/>
                  </a:lnTo>
                  <a:lnTo>
                    <a:pt x="2274" y="1698"/>
                  </a:lnTo>
                  <a:lnTo>
                    <a:pt x="2226" y="1698"/>
                  </a:lnTo>
                  <a:lnTo>
                    <a:pt x="2226" y="828"/>
                  </a:lnTo>
                  <a:close/>
                  <a:moveTo>
                    <a:pt x="2345" y="689"/>
                  </a:moveTo>
                  <a:lnTo>
                    <a:pt x="2391" y="689"/>
                  </a:lnTo>
                  <a:lnTo>
                    <a:pt x="2391" y="1698"/>
                  </a:lnTo>
                  <a:lnTo>
                    <a:pt x="2345" y="1698"/>
                  </a:lnTo>
                  <a:lnTo>
                    <a:pt x="2345" y="689"/>
                  </a:lnTo>
                  <a:close/>
                  <a:moveTo>
                    <a:pt x="2461" y="1001"/>
                  </a:moveTo>
                  <a:lnTo>
                    <a:pt x="2508" y="1001"/>
                  </a:lnTo>
                  <a:lnTo>
                    <a:pt x="2508" y="1698"/>
                  </a:lnTo>
                  <a:lnTo>
                    <a:pt x="2461" y="1698"/>
                  </a:lnTo>
                  <a:lnTo>
                    <a:pt x="2461" y="1001"/>
                  </a:lnTo>
                  <a:close/>
                  <a:moveTo>
                    <a:pt x="2578" y="0"/>
                  </a:moveTo>
                  <a:lnTo>
                    <a:pt x="2626" y="0"/>
                  </a:lnTo>
                  <a:lnTo>
                    <a:pt x="2626" y="1698"/>
                  </a:lnTo>
                  <a:lnTo>
                    <a:pt x="2578" y="1698"/>
                  </a:lnTo>
                  <a:lnTo>
                    <a:pt x="2578" y="0"/>
                  </a:lnTo>
                  <a:close/>
                  <a:moveTo>
                    <a:pt x="2697" y="409"/>
                  </a:moveTo>
                  <a:lnTo>
                    <a:pt x="2743" y="409"/>
                  </a:lnTo>
                  <a:lnTo>
                    <a:pt x="2743" y="1698"/>
                  </a:lnTo>
                  <a:lnTo>
                    <a:pt x="2697" y="1698"/>
                  </a:lnTo>
                  <a:lnTo>
                    <a:pt x="2697" y="409"/>
                  </a:lnTo>
                  <a:close/>
                  <a:moveTo>
                    <a:pt x="2813" y="171"/>
                  </a:moveTo>
                  <a:lnTo>
                    <a:pt x="2860" y="171"/>
                  </a:lnTo>
                  <a:lnTo>
                    <a:pt x="2860" y="1698"/>
                  </a:lnTo>
                  <a:lnTo>
                    <a:pt x="2813" y="1698"/>
                  </a:lnTo>
                  <a:lnTo>
                    <a:pt x="2813" y="171"/>
                  </a:lnTo>
                  <a:close/>
                  <a:moveTo>
                    <a:pt x="2930" y="977"/>
                  </a:moveTo>
                  <a:lnTo>
                    <a:pt x="2976" y="977"/>
                  </a:lnTo>
                  <a:lnTo>
                    <a:pt x="2976" y="1698"/>
                  </a:lnTo>
                  <a:lnTo>
                    <a:pt x="2930" y="1698"/>
                  </a:lnTo>
                  <a:lnTo>
                    <a:pt x="2930" y="977"/>
                  </a:lnTo>
                  <a:close/>
                  <a:moveTo>
                    <a:pt x="3047" y="1058"/>
                  </a:moveTo>
                  <a:lnTo>
                    <a:pt x="3095" y="1058"/>
                  </a:lnTo>
                  <a:lnTo>
                    <a:pt x="3095" y="1698"/>
                  </a:lnTo>
                  <a:lnTo>
                    <a:pt x="3047" y="1698"/>
                  </a:lnTo>
                  <a:lnTo>
                    <a:pt x="3047" y="1058"/>
                  </a:lnTo>
                  <a:close/>
                  <a:moveTo>
                    <a:pt x="3165" y="528"/>
                  </a:moveTo>
                  <a:lnTo>
                    <a:pt x="3212" y="528"/>
                  </a:lnTo>
                  <a:lnTo>
                    <a:pt x="3212" y="1698"/>
                  </a:lnTo>
                  <a:lnTo>
                    <a:pt x="3165" y="1698"/>
                  </a:lnTo>
                  <a:lnTo>
                    <a:pt x="3165" y="528"/>
                  </a:lnTo>
                  <a:close/>
                  <a:moveTo>
                    <a:pt x="3282" y="1001"/>
                  </a:moveTo>
                  <a:lnTo>
                    <a:pt x="3328" y="1001"/>
                  </a:lnTo>
                  <a:lnTo>
                    <a:pt x="3328" y="1698"/>
                  </a:lnTo>
                  <a:lnTo>
                    <a:pt x="3282" y="1698"/>
                  </a:lnTo>
                  <a:lnTo>
                    <a:pt x="3282" y="1001"/>
                  </a:lnTo>
                  <a:close/>
                  <a:moveTo>
                    <a:pt x="3399" y="763"/>
                  </a:moveTo>
                  <a:lnTo>
                    <a:pt x="3447" y="763"/>
                  </a:lnTo>
                  <a:lnTo>
                    <a:pt x="3447" y="1698"/>
                  </a:lnTo>
                  <a:lnTo>
                    <a:pt x="3399" y="1698"/>
                  </a:lnTo>
                  <a:lnTo>
                    <a:pt x="3399" y="763"/>
                  </a:lnTo>
                  <a:close/>
                  <a:moveTo>
                    <a:pt x="3517" y="959"/>
                  </a:moveTo>
                  <a:lnTo>
                    <a:pt x="3563" y="959"/>
                  </a:lnTo>
                  <a:lnTo>
                    <a:pt x="3563" y="1698"/>
                  </a:lnTo>
                  <a:lnTo>
                    <a:pt x="3517" y="1698"/>
                  </a:lnTo>
                  <a:lnTo>
                    <a:pt x="3517" y="959"/>
                  </a:lnTo>
                  <a:close/>
                </a:path>
              </a:pathLst>
            </a:custGeom>
            <a:solidFill>
              <a:srgbClr val="5B9BD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70" name="Freeform 64"/>
            <p:cNvSpPr>
              <a:spLocks noEditPoints="1"/>
            </p:cNvSpPr>
            <p:nvPr/>
          </p:nvSpPr>
          <p:spPr bwMode="auto">
            <a:xfrm>
              <a:off x="4820" y="1089"/>
              <a:ext cx="33" cy="2084"/>
            </a:xfrm>
            <a:custGeom>
              <a:avLst/>
              <a:gdLst>
                <a:gd name="T0" fmla="*/ 0 w 33"/>
                <a:gd name="T1" fmla="*/ 2074 h 2084"/>
                <a:gd name="T2" fmla="*/ 33 w 33"/>
                <a:gd name="T3" fmla="*/ 2074 h 2084"/>
                <a:gd name="T4" fmla="*/ 33 w 33"/>
                <a:gd name="T5" fmla="*/ 2084 h 2084"/>
                <a:gd name="T6" fmla="*/ 0 w 33"/>
                <a:gd name="T7" fmla="*/ 2084 h 2084"/>
                <a:gd name="T8" fmla="*/ 0 w 33"/>
                <a:gd name="T9" fmla="*/ 2074 h 2084"/>
                <a:gd name="T10" fmla="*/ 0 w 33"/>
                <a:gd name="T11" fmla="*/ 1816 h 2084"/>
                <a:gd name="T12" fmla="*/ 33 w 33"/>
                <a:gd name="T13" fmla="*/ 1816 h 2084"/>
                <a:gd name="T14" fmla="*/ 33 w 33"/>
                <a:gd name="T15" fmla="*/ 1826 h 2084"/>
                <a:gd name="T16" fmla="*/ 0 w 33"/>
                <a:gd name="T17" fmla="*/ 1826 h 2084"/>
                <a:gd name="T18" fmla="*/ 0 w 33"/>
                <a:gd name="T19" fmla="*/ 1816 h 2084"/>
                <a:gd name="T20" fmla="*/ 0 w 33"/>
                <a:gd name="T21" fmla="*/ 1556 h 2084"/>
                <a:gd name="T22" fmla="*/ 33 w 33"/>
                <a:gd name="T23" fmla="*/ 1556 h 2084"/>
                <a:gd name="T24" fmla="*/ 33 w 33"/>
                <a:gd name="T25" fmla="*/ 1566 h 2084"/>
                <a:gd name="T26" fmla="*/ 0 w 33"/>
                <a:gd name="T27" fmla="*/ 1566 h 2084"/>
                <a:gd name="T28" fmla="*/ 0 w 33"/>
                <a:gd name="T29" fmla="*/ 1556 h 2084"/>
                <a:gd name="T30" fmla="*/ 0 w 33"/>
                <a:gd name="T31" fmla="*/ 1296 h 2084"/>
                <a:gd name="T32" fmla="*/ 33 w 33"/>
                <a:gd name="T33" fmla="*/ 1296 h 2084"/>
                <a:gd name="T34" fmla="*/ 33 w 33"/>
                <a:gd name="T35" fmla="*/ 1306 h 2084"/>
                <a:gd name="T36" fmla="*/ 0 w 33"/>
                <a:gd name="T37" fmla="*/ 1306 h 2084"/>
                <a:gd name="T38" fmla="*/ 0 w 33"/>
                <a:gd name="T39" fmla="*/ 1296 h 2084"/>
                <a:gd name="T40" fmla="*/ 0 w 33"/>
                <a:gd name="T41" fmla="*/ 1038 h 2084"/>
                <a:gd name="T42" fmla="*/ 33 w 33"/>
                <a:gd name="T43" fmla="*/ 1038 h 2084"/>
                <a:gd name="T44" fmla="*/ 33 w 33"/>
                <a:gd name="T45" fmla="*/ 1048 h 2084"/>
                <a:gd name="T46" fmla="*/ 0 w 33"/>
                <a:gd name="T47" fmla="*/ 1048 h 2084"/>
                <a:gd name="T48" fmla="*/ 0 w 33"/>
                <a:gd name="T49" fmla="*/ 1038 h 2084"/>
                <a:gd name="T50" fmla="*/ 0 w 33"/>
                <a:gd name="T51" fmla="*/ 778 h 2084"/>
                <a:gd name="T52" fmla="*/ 33 w 33"/>
                <a:gd name="T53" fmla="*/ 778 h 2084"/>
                <a:gd name="T54" fmla="*/ 33 w 33"/>
                <a:gd name="T55" fmla="*/ 788 h 2084"/>
                <a:gd name="T56" fmla="*/ 0 w 33"/>
                <a:gd name="T57" fmla="*/ 788 h 2084"/>
                <a:gd name="T58" fmla="*/ 0 w 33"/>
                <a:gd name="T59" fmla="*/ 778 h 2084"/>
                <a:gd name="T60" fmla="*/ 0 w 33"/>
                <a:gd name="T61" fmla="*/ 518 h 2084"/>
                <a:gd name="T62" fmla="*/ 33 w 33"/>
                <a:gd name="T63" fmla="*/ 518 h 2084"/>
                <a:gd name="T64" fmla="*/ 33 w 33"/>
                <a:gd name="T65" fmla="*/ 528 h 2084"/>
                <a:gd name="T66" fmla="*/ 0 w 33"/>
                <a:gd name="T67" fmla="*/ 528 h 2084"/>
                <a:gd name="T68" fmla="*/ 0 w 33"/>
                <a:gd name="T69" fmla="*/ 518 h 2084"/>
                <a:gd name="T70" fmla="*/ 0 w 33"/>
                <a:gd name="T71" fmla="*/ 260 h 2084"/>
                <a:gd name="T72" fmla="*/ 33 w 33"/>
                <a:gd name="T73" fmla="*/ 260 h 2084"/>
                <a:gd name="T74" fmla="*/ 33 w 33"/>
                <a:gd name="T75" fmla="*/ 270 h 2084"/>
                <a:gd name="T76" fmla="*/ 0 w 33"/>
                <a:gd name="T77" fmla="*/ 270 h 2084"/>
                <a:gd name="T78" fmla="*/ 0 w 33"/>
                <a:gd name="T79" fmla="*/ 260 h 2084"/>
                <a:gd name="T80" fmla="*/ 0 w 33"/>
                <a:gd name="T81" fmla="*/ 0 h 2084"/>
                <a:gd name="T82" fmla="*/ 33 w 33"/>
                <a:gd name="T83" fmla="*/ 0 h 2084"/>
                <a:gd name="T84" fmla="*/ 33 w 33"/>
                <a:gd name="T85" fmla="*/ 10 h 2084"/>
                <a:gd name="T86" fmla="*/ 0 w 33"/>
                <a:gd name="T87" fmla="*/ 10 h 2084"/>
                <a:gd name="T88" fmla="*/ 0 w 33"/>
                <a:gd name="T89" fmla="*/ 0 h 2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 h="2084">
                  <a:moveTo>
                    <a:pt x="0" y="2074"/>
                  </a:moveTo>
                  <a:lnTo>
                    <a:pt x="33" y="2074"/>
                  </a:lnTo>
                  <a:lnTo>
                    <a:pt x="33" y="2084"/>
                  </a:lnTo>
                  <a:lnTo>
                    <a:pt x="0" y="2084"/>
                  </a:lnTo>
                  <a:lnTo>
                    <a:pt x="0" y="2074"/>
                  </a:lnTo>
                  <a:close/>
                  <a:moveTo>
                    <a:pt x="0" y="1816"/>
                  </a:moveTo>
                  <a:lnTo>
                    <a:pt x="33" y="1816"/>
                  </a:lnTo>
                  <a:lnTo>
                    <a:pt x="33" y="1826"/>
                  </a:lnTo>
                  <a:lnTo>
                    <a:pt x="0" y="1826"/>
                  </a:lnTo>
                  <a:lnTo>
                    <a:pt x="0" y="1816"/>
                  </a:lnTo>
                  <a:close/>
                  <a:moveTo>
                    <a:pt x="0" y="1556"/>
                  </a:moveTo>
                  <a:lnTo>
                    <a:pt x="33" y="1556"/>
                  </a:lnTo>
                  <a:lnTo>
                    <a:pt x="33" y="1566"/>
                  </a:lnTo>
                  <a:lnTo>
                    <a:pt x="0" y="1566"/>
                  </a:lnTo>
                  <a:lnTo>
                    <a:pt x="0" y="1556"/>
                  </a:lnTo>
                  <a:close/>
                  <a:moveTo>
                    <a:pt x="0" y="1296"/>
                  </a:moveTo>
                  <a:lnTo>
                    <a:pt x="33" y="1296"/>
                  </a:lnTo>
                  <a:lnTo>
                    <a:pt x="33" y="1306"/>
                  </a:lnTo>
                  <a:lnTo>
                    <a:pt x="0" y="1306"/>
                  </a:lnTo>
                  <a:lnTo>
                    <a:pt x="0" y="1296"/>
                  </a:lnTo>
                  <a:close/>
                  <a:moveTo>
                    <a:pt x="0" y="1038"/>
                  </a:moveTo>
                  <a:lnTo>
                    <a:pt x="33" y="1038"/>
                  </a:lnTo>
                  <a:lnTo>
                    <a:pt x="33" y="1048"/>
                  </a:lnTo>
                  <a:lnTo>
                    <a:pt x="0" y="1048"/>
                  </a:lnTo>
                  <a:lnTo>
                    <a:pt x="0" y="1038"/>
                  </a:lnTo>
                  <a:close/>
                  <a:moveTo>
                    <a:pt x="0" y="778"/>
                  </a:moveTo>
                  <a:lnTo>
                    <a:pt x="33" y="778"/>
                  </a:lnTo>
                  <a:lnTo>
                    <a:pt x="33" y="788"/>
                  </a:lnTo>
                  <a:lnTo>
                    <a:pt x="0" y="788"/>
                  </a:lnTo>
                  <a:lnTo>
                    <a:pt x="0" y="778"/>
                  </a:lnTo>
                  <a:close/>
                  <a:moveTo>
                    <a:pt x="0" y="518"/>
                  </a:moveTo>
                  <a:lnTo>
                    <a:pt x="33" y="518"/>
                  </a:lnTo>
                  <a:lnTo>
                    <a:pt x="33" y="528"/>
                  </a:lnTo>
                  <a:lnTo>
                    <a:pt x="0" y="528"/>
                  </a:lnTo>
                  <a:lnTo>
                    <a:pt x="0" y="518"/>
                  </a:lnTo>
                  <a:close/>
                  <a:moveTo>
                    <a:pt x="0" y="260"/>
                  </a:moveTo>
                  <a:lnTo>
                    <a:pt x="33" y="260"/>
                  </a:lnTo>
                  <a:lnTo>
                    <a:pt x="33" y="270"/>
                  </a:lnTo>
                  <a:lnTo>
                    <a:pt x="0" y="270"/>
                  </a:lnTo>
                  <a:lnTo>
                    <a:pt x="0" y="260"/>
                  </a:lnTo>
                  <a:close/>
                  <a:moveTo>
                    <a:pt x="0" y="0"/>
                  </a:moveTo>
                  <a:lnTo>
                    <a:pt x="33" y="0"/>
                  </a:lnTo>
                  <a:lnTo>
                    <a:pt x="33" y="10"/>
                  </a:lnTo>
                  <a:lnTo>
                    <a:pt x="0" y="10"/>
                  </a:lnTo>
                  <a:lnTo>
                    <a:pt x="0" y="0"/>
                  </a:lnTo>
                  <a:close/>
                </a:path>
              </a:pathLst>
            </a:custGeom>
            <a:solidFill>
              <a:srgbClr val="000000"/>
            </a:solidFill>
            <a:ln w="3175"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72" name="Rectangle 66"/>
            <p:cNvSpPr>
              <a:spLocks noChangeArrowheads="1"/>
            </p:cNvSpPr>
            <p:nvPr/>
          </p:nvSpPr>
          <p:spPr bwMode="auto">
            <a:xfrm>
              <a:off x="1186" y="3163"/>
              <a:ext cx="3634" cy="10"/>
            </a:xfrm>
            <a:prstGeom prst="rect">
              <a:avLst/>
            </a:prstGeom>
            <a:solidFill>
              <a:srgbClr val="000000"/>
            </a:solidFill>
            <a:ln w="3175"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73" name="Freeform 67"/>
            <p:cNvSpPr>
              <a:spLocks noEditPoints="1"/>
            </p:cNvSpPr>
            <p:nvPr/>
          </p:nvSpPr>
          <p:spPr bwMode="auto">
            <a:xfrm>
              <a:off x="1181" y="3168"/>
              <a:ext cx="3643" cy="37"/>
            </a:xfrm>
            <a:custGeom>
              <a:avLst/>
              <a:gdLst>
                <a:gd name="T0" fmla="*/ 0 w 3643"/>
                <a:gd name="T1" fmla="*/ 0 h 37"/>
                <a:gd name="T2" fmla="*/ 117 w 3643"/>
                <a:gd name="T3" fmla="*/ 27 h 37"/>
                <a:gd name="T4" fmla="*/ 243 w 3643"/>
                <a:gd name="T5" fmla="*/ 27 h 37"/>
                <a:gd name="T6" fmla="*/ 362 w 3643"/>
                <a:gd name="T7" fmla="*/ 0 h 37"/>
                <a:gd name="T8" fmla="*/ 362 w 3643"/>
                <a:gd name="T9" fmla="*/ 0 h 37"/>
                <a:gd name="T10" fmla="*/ 469 w 3643"/>
                <a:gd name="T11" fmla="*/ 0 h 37"/>
                <a:gd name="T12" fmla="*/ 585 w 3643"/>
                <a:gd name="T13" fmla="*/ 27 h 37"/>
                <a:gd name="T14" fmla="*/ 712 w 3643"/>
                <a:gd name="T15" fmla="*/ 27 h 37"/>
                <a:gd name="T16" fmla="*/ 830 w 3643"/>
                <a:gd name="T17" fmla="*/ 0 h 37"/>
                <a:gd name="T18" fmla="*/ 830 w 3643"/>
                <a:gd name="T19" fmla="*/ 0 h 37"/>
                <a:gd name="T20" fmla="*/ 937 w 3643"/>
                <a:gd name="T21" fmla="*/ 0 h 37"/>
                <a:gd name="T22" fmla="*/ 1054 w 3643"/>
                <a:gd name="T23" fmla="*/ 27 h 37"/>
                <a:gd name="T24" fmla="*/ 1182 w 3643"/>
                <a:gd name="T25" fmla="*/ 27 h 37"/>
                <a:gd name="T26" fmla="*/ 1299 w 3643"/>
                <a:gd name="T27" fmla="*/ 0 h 37"/>
                <a:gd name="T28" fmla="*/ 1299 w 3643"/>
                <a:gd name="T29" fmla="*/ 0 h 37"/>
                <a:gd name="T30" fmla="*/ 1406 w 3643"/>
                <a:gd name="T31" fmla="*/ 0 h 37"/>
                <a:gd name="T32" fmla="*/ 1524 w 3643"/>
                <a:gd name="T33" fmla="*/ 27 h 37"/>
                <a:gd name="T34" fmla="*/ 1651 w 3643"/>
                <a:gd name="T35" fmla="*/ 27 h 37"/>
                <a:gd name="T36" fmla="*/ 1767 w 3643"/>
                <a:gd name="T37" fmla="*/ 0 h 37"/>
                <a:gd name="T38" fmla="*/ 1767 w 3643"/>
                <a:gd name="T39" fmla="*/ 0 h 37"/>
                <a:gd name="T40" fmla="*/ 1875 w 3643"/>
                <a:gd name="T41" fmla="*/ 0 h 37"/>
                <a:gd name="T42" fmla="*/ 1993 w 3643"/>
                <a:gd name="T43" fmla="*/ 27 h 37"/>
                <a:gd name="T44" fmla="*/ 2119 w 3643"/>
                <a:gd name="T45" fmla="*/ 27 h 37"/>
                <a:gd name="T46" fmla="*/ 2236 w 3643"/>
                <a:gd name="T47" fmla="*/ 0 h 37"/>
                <a:gd name="T48" fmla="*/ 2236 w 3643"/>
                <a:gd name="T49" fmla="*/ 0 h 37"/>
                <a:gd name="T50" fmla="*/ 2345 w 3643"/>
                <a:gd name="T51" fmla="*/ 0 h 37"/>
                <a:gd name="T52" fmla="*/ 2462 w 3643"/>
                <a:gd name="T53" fmla="*/ 27 h 37"/>
                <a:gd name="T54" fmla="*/ 2588 w 3643"/>
                <a:gd name="T55" fmla="*/ 27 h 37"/>
                <a:gd name="T56" fmla="*/ 2706 w 3643"/>
                <a:gd name="T57" fmla="*/ 0 h 37"/>
                <a:gd name="T58" fmla="*/ 2706 w 3643"/>
                <a:gd name="T59" fmla="*/ 0 h 37"/>
                <a:gd name="T60" fmla="*/ 2813 w 3643"/>
                <a:gd name="T61" fmla="*/ 0 h 37"/>
                <a:gd name="T62" fmla="*/ 2930 w 3643"/>
                <a:gd name="T63" fmla="*/ 27 h 37"/>
                <a:gd name="T64" fmla="*/ 3056 w 3643"/>
                <a:gd name="T65" fmla="*/ 27 h 37"/>
                <a:gd name="T66" fmla="*/ 3175 w 3643"/>
                <a:gd name="T67" fmla="*/ 0 h 37"/>
                <a:gd name="T68" fmla="*/ 3175 w 3643"/>
                <a:gd name="T69" fmla="*/ 0 h 37"/>
                <a:gd name="T70" fmla="*/ 3282 w 3643"/>
                <a:gd name="T71" fmla="*/ 0 h 37"/>
                <a:gd name="T72" fmla="*/ 3399 w 3643"/>
                <a:gd name="T73" fmla="*/ 27 h 37"/>
                <a:gd name="T74" fmla="*/ 3527 w 3643"/>
                <a:gd name="T75" fmla="*/ 27 h 37"/>
                <a:gd name="T76" fmla="*/ 3643 w 3643"/>
                <a:gd name="T77" fmla="*/ 0 h 37"/>
                <a:gd name="T78" fmla="*/ 3643 w 3643"/>
                <a:gd name="T79" fmla="*/ 0 h 37"/>
                <a:gd name="T80" fmla="*/ 0 w 3643"/>
                <a:gd name="T81" fmla="*/ 0 h 37"/>
                <a:gd name="T82" fmla="*/ 352 w 3643"/>
                <a:gd name="T83" fmla="*/ 37 h 37"/>
                <a:gd name="T84" fmla="*/ 712 w 3643"/>
                <a:gd name="T85" fmla="*/ 37 h 37"/>
                <a:gd name="T86" fmla="*/ 1064 w 3643"/>
                <a:gd name="T87" fmla="*/ 0 h 37"/>
                <a:gd name="T88" fmla="*/ 1064 w 3643"/>
                <a:gd name="T89" fmla="*/ 0 h 37"/>
                <a:gd name="T90" fmla="*/ 1406 w 3643"/>
                <a:gd name="T91" fmla="*/ 0 h 37"/>
                <a:gd name="T92" fmla="*/ 1758 w 3643"/>
                <a:gd name="T93" fmla="*/ 37 h 37"/>
                <a:gd name="T94" fmla="*/ 2119 w 3643"/>
                <a:gd name="T95" fmla="*/ 37 h 37"/>
                <a:gd name="T96" fmla="*/ 2471 w 3643"/>
                <a:gd name="T97" fmla="*/ 0 h 37"/>
                <a:gd name="T98" fmla="*/ 2471 w 3643"/>
                <a:gd name="T99" fmla="*/ 0 h 37"/>
                <a:gd name="T100" fmla="*/ 2813 w 3643"/>
                <a:gd name="T101" fmla="*/ 0 h 37"/>
                <a:gd name="T102" fmla="*/ 3165 w 3643"/>
                <a:gd name="T103" fmla="*/ 37 h 37"/>
                <a:gd name="T104" fmla="*/ 3527 w 3643"/>
                <a:gd name="T10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43" h="37">
                  <a:moveTo>
                    <a:pt x="10" y="0"/>
                  </a:moveTo>
                  <a:lnTo>
                    <a:pt x="10" y="27"/>
                  </a:lnTo>
                  <a:lnTo>
                    <a:pt x="0" y="27"/>
                  </a:lnTo>
                  <a:lnTo>
                    <a:pt x="0" y="0"/>
                  </a:lnTo>
                  <a:lnTo>
                    <a:pt x="10" y="0"/>
                  </a:lnTo>
                  <a:close/>
                  <a:moveTo>
                    <a:pt x="126" y="0"/>
                  </a:moveTo>
                  <a:lnTo>
                    <a:pt x="126" y="27"/>
                  </a:lnTo>
                  <a:lnTo>
                    <a:pt x="117" y="27"/>
                  </a:lnTo>
                  <a:lnTo>
                    <a:pt x="117" y="0"/>
                  </a:lnTo>
                  <a:lnTo>
                    <a:pt x="126" y="0"/>
                  </a:lnTo>
                  <a:close/>
                  <a:moveTo>
                    <a:pt x="243" y="0"/>
                  </a:moveTo>
                  <a:lnTo>
                    <a:pt x="243" y="27"/>
                  </a:lnTo>
                  <a:lnTo>
                    <a:pt x="234" y="27"/>
                  </a:lnTo>
                  <a:lnTo>
                    <a:pt x="234" y="0"/>
                  </a:lnTo>
                  <a:lnTo>
                    <a:pt x="243" y="0"/>
                  </a:lnTo>
                  <a:close/>
                  <a:moveTo>
                    <a:pt x="362" y="0"/>
                  </a:moveTo>
                  <a:lnTo>
                    <a:pt x="362" y="27"/>
                  </a:lnTo>
                  <a:lnTo>
                    <a:pt x="352" y="27"/>
                  </a:lnTo>
                  <a:lnTo>
                    <a:pt x="352" y="0"/>
                  </a:lnTo>
                  <a:lnTo>
                    <a:pt x="362" y="0"/>
                  </a:lnTo>
                  <a:close/>
                  <a:moveTo>
                    <a:pt x="478" y="0"/>
                  </a:moveTo>
                  <a:lnTo>
                    <a:pt x="478" y="27"/>
                  </a:lnTo>
                  <a:lnTo>
                    <a:pt x="469" y="27"/>
                  </a:lnTo>
                  <a:lnTo>
                    <a:pt x="469" y="0"/>
                  </a:lnTo>
                  <a:lnTo>
                    <a:pt x="478" y="0"/>
                  </a:lnTo>
                  <a:close/>
                  <a:moveTo>
                    <a:pt x="595" y="0"/>
                  </a:moveTo>
                  <a:lnTo>
                    <a:pt x="595" y="27"/>
                  </a:lnTo>
                  <a:lnTo>
                    <a:pt x="585" y="27"/>
                  </a:lnTo>
                  <a:lnTo>
                    <a:pt x="585" y="0"/>
                  </a:lnTo>
                  <a:lnTo>
                    <a:pt x="595" y="0"/>
                  </a:lnTo>
                  <a:close/>
                  <a:moveTo>
                    <a:pt x="712" y="0"/>
                  </a:moveTo>
                  <a:lnTo>
                    <a:pt x="712" y="27"/>
                  </a:lnTo>
                  <a:lnTo>
                    <a:pt x="702" y="27"/>
                  </a:lnTo>
                  <a:lnTo>
                    <a:pt x="702" y="0"/>
                  </a:lnTo>
                  <a:lnTo>
                    <a:pt x="712" y="0"/>
                  </a:lnTo>
                  <a:close/>
                  <a:moveTo>
                    <a:pt x="830" y="0"/>
                  </a:moveTo>
                  <a:lnTo>
                    <a:pt x="830" y="27"/>
                  </a:lnTo>
                  <a:lnTo>
                    <a:pt x="821" y="27"/>
                  </a:lnTo>
                  <a:lnTo>
                    <a:pt x="821" y="0"/>
                  </a:lnTo>
                  <a:lnTo>
                    <a:pt x="830" y="0"/>
                  </a:lnTo>
                  <a:close/>
                  <a:moveTo>
                    <a:pt x="947" y="0"/>
                  </a:moveTo>
                  <a:lnTo>
                    <a:pt x="947" y="27"/>
                  </a:lnTo>
                  <a:lnTo>
                    <a:pt x="937" y="27"/>
                  </a:lnTo>
                  <a:lnTo>
                    <a:pt x="937" y="0"/>
                  </a:lnTo>
                  <a:lnTo>
                    <a:pt x="947" y="0"/>
                  </a:lnTo>
                  <a:close/>
                  <a:moveTo>
                    <a:pt x="1064" y="0"/>
                  </a:moveTo>
                  <a:lnTo>
                    <a:pt x="1064" y="27"/>
                  </a:lnTo>
                  <a:lnTo>
                    <a:pt x="1054" y="27"/>
                  </a:lnTo>
                  <a:lnTo>
                    <a:pt x="1054" y="0"/>
                  </a:lnTo>
                  <a:lnTo>
                    <a:pt x="1064" y="0"/>
                  </a:lnTo>
                  <a:close/>
                  <a:moveTo>
                    <a:pt x="1182" y="0"/>
                  </a:moveTo>
                  <a:lnTo>
                    <a:pt x="1182" y="27"/>
                  </a:lnTo>
                  <a:lnTo>
                    <a:pt x="1172" y="27"/>
                  </a:lnTo>
                  <a:lnTo>
                    <a:pt x="1172" y="0"/>
                  </a:lnTo>
                  <a:lnTo>
                    <a:pt x="1182" y="0"/>
                  </a:lnTo>
                  <a:close/>
                  <a:moveTo>
                    <a:pt x="1299" y="0"/>
                  </a:moveTo>
                  <a:lnTo>
                    <a:pt x="1299" y="27"/>
                  </a:lnTo>
                  <a:lnTo>
                    <a:pt x="1289" y="27"/>
                  </a:lnTo>
                  <a:lnTo>
                    <a:pt x="1289" y="0"/>
                  </a:lnTo>
                  <a:lnTo>
                    <a:pt x="1299" y="0"/>
                  </a:lnTo>
                  <a:close/>
                  <a:moveTo>
                    <a:pt x="1416" y="0"/>
                  </a:moveTo>
                  <a:lnTo>
                    <a:pt x="1416" y="27"/>
                  </a:lnTo>
                  <a:lnTo>
                    <a:pt x="1406" y="27"/>
                  </a:lnTo>
                  <a:lnTo>
                    <a:pt x="1406" y="0"/>
                  </a:lnTo>
                  <a:lnTo>
                    <a:pt x="1416" y="0"/>
                  </a:lnTo>
                  <a:close/>
                  <a:moveTo>
                    <a:pt x="1534" y="0"/>
                  </a:moveTo>
                  <a:lnTo>
                    <a:pt x="1534" y="27"/>
                  </a:lnTo>
                  <a:lnTo>
                    <a:pt x="1524" y="27"/>
                  </a:lnTo>
                  <a:lnTo>
                    <a:pt x="1524" y="0"/>
                  </a:lnTo>
                  <a:lnTo>
                    <a:pt x="1534" y="0"/>
                  </a:lnTo>
                  <a:close/>
                  <a:moveTo>
                    <a:pt x="1651" y="0"/>
                  </a:moveTo>
                  <a:lnTo>
                    <a:pt x="1651" y="27"/>
                  </a:lnTo>
                  <a:lnTo>
                    <a:pt x="1641" y="27"/>
                  </a:lnTo>
                  <a:lnTo>
                    <a:pt x="1641" y="0"/>
                  </a:lnTo>
                  <a:lnTo>
                    <a:pt x="1651" y="0"/>
                  </a:lnTo>
                  <a:close/>
                  <a:moveTo>
                    <a:pt x="1767" y="0"/>
                  </a:moveTo>
                  <a:lnTo>
                    <a:pt x="1767" y="27"/>
                  </a:lnTo>
                  <a:lnTo>
                    <a:pt x="1758" y="27"/>
                  </a:lnTo>
                  <a:lnTo>
                    <a:pt x="1758" y="0"/>
                  </a:lnTo>
                  <a:lnTo>
                    <a:pt x="1767" y="0"/>
                  </a:lnTo>
                  <a:close/>
                  <a:moveTo>
                    <a:pt x="1884" y="0"/>
                  </a:moveTo>
                  <a:lnTo>
                    <a:pt x="1884" y="27"/>
                  </a:lnTo>
                  <a:lnTo>
                    <a:pt x="1875" y="27"/>
                  </a:lnTo>
                  <a:lnTo>
                    <a:pt x="1875" y="0"/>
                  </a:lnTo>
                  <a:lnTo>
                    <a:pt x="1884" y="0"/>
                  </a:lnTo>
                  <a:close/>
                  <a:moveTo>
                    <a:pt x="2002" y="0"/>
                  </a:moveTo>
                  <a:lnTo>
                    <a:pt x="2002" y="27"/>
                  </a:lnTo>
                  <a:lnTo>
                    <a:pt x="1993" y="27"/>
                  </a:lnTo>
                  <a:lnTo>
                    <a:pt x="1993" y="0"/>
                  </a:lnTo>
                  <a:lnTo>
                    <a:pt x="2002" y="0"/>
                  </a:lnTo>
                  <a:close/>
                  <a:moveTo>
                    <a:pt x="2119" y="0"/>
                  </a:moveTo>
                  <a:lnTo>
                    <a:pt x="2119" y="27"/>
                  </a:lnTo>
                  <a:lnTo>
                    <a:pt x="2110" y="27"/>
                  </a:lnTo>
                  <a:lnTo>
                    <a:pt x="2110" y="0"/>
                  </a:lnTo>
                  <a:lnTo>
                    <a:pt x="2119" y="0"/>
                  </a:lnTo>
                  <a:close/>
                  <a:moveTo>
                    <a:pt x="2236" y="0"/>
                  </a:moveTo>
                  <a:lnTo>
                    <a:pt x="2236" y="27"/>
                  </a:lnTo>
                  <a:lnTo>
                    <a:pt x="2226" y="27"/>
                  </a:lnTo>
                  <a:lnTo>
                    <a:pt x="2226" y="0"/>
                  </a:lnTo>
                  <a:lnTo>
                    <a:pt x="2236" y="0"/>
                  </a:lnTo>
                  <a:close/>
                  <a:moveTo>
                    <a:pt x="2354" y="0"/>
                  </a:moveTo>
                  <a:lnTo>
                    <a:pt x="2354" y="27"/>
                  </a:lnTo>
                  <a:lnTo>
                    <a:pt x="2345" y="27"/>
                  </a:lnTo>
                  <a:lnTo>
                    <a:pt x="2345" y="0"/>
                  </a:lnTo>
                  <a:lnTo>
                    <a:pt x="2354" y="0"/>
                  </a:lnTo>
                  <a:close/>
                  <a:moveTo>
                    <a:pt x="2471" y="0"/>
                  </a:moveTo>
                  <a:lnTo>
                    <a:pt x="2471" y="27"/>
                  </a:lnTo>
                  <a:lnTo>
                    <a:pt x="2462" y="27"/>
                  </a:lnTo>
                  <a:lnTo>
                    <a:pt x="2462" y="0"/>
                  </a:lnTo>
                  <a:lnTo>
                    <a:pt x="2471" y="0"/>
                  </a:lnTo>
                  <a:close/>
                  <a:moveTo>
                    <a:pt x="2588" y="0"/>
                  </a:moveTo>
                  <a:lnTo>
                    <a:pt x="2588" y="27"/>
                  </a:lnTo>
                  <a:lnTo>
                    <a:pt x="2578" y="27"/>
                  </a:lnTo>
                  <a:lnTo>
                    <a:pt x="2578" y="0"/>
                  </a:lnTo>
                  <a:lnTo>
                    <a:pt x="2588" y="0"/>
                  </a:lnTo>
                  <a:close/>
                  <a:moveTo>
                    <a:pt x="2706" y="0"/>
                  </a:moveTo>
                  <a:lnTo>
                    <a:pt x="2706" y="27"/>
                  </a:lnTo>
                  <a:lnTo>
                    <a:pt x="2697" y="27"/>
                  </a:lnTo>
                  <a:lnTo>
                    <a:pt x="2697" y="0"/>
                  </a:lnTo>
                  <a:lnTo>
                    <a:pt x="2706" y="0"/>
                  </a:lnTo>
                  <a:close/>
                  <a:moveTo>
                    <a:pt x="2823" y="0"/>
                  </a:moveTo>
                  <a:lnTo>
                    <a:pt x="2823" y="27"/>
                  </a:lnTo>
                  <a:lnTo>
                    <a:pt x="2813" y="27"/>
                  </a:lnTo>
                  <a:lnTo>
                    <a:pt x="2813" y="0"/>
                  </a:lnTo>
                  <a:lnTo>
                    <a:pt x="2823" y="0"/>
                  </a:lnTo>
                  <a:close/>
                  <a:moveTo>
                    <a:pt x="2940" y="0"/>
                  </a:moveTo>
                  <a:lnTo>
                    <a:pt x="2940" y="27"/>
                  </a:lnTo>
                  <a:lnTo>
                    <a:pt x="2930" y="27"/>
                  </a:lnTo>
                  <a:lnTo>
                    <a:pt x="2930" y="0"/>
                  </a:lnTo>
                  <a:lnTo>
                    <a:pt x="2940" y="0"/>
                  </a:lnTo>
                  <a:close/>
                  <a:moveTo>
                    <a:pt x="3056" y="0"/>
                  </a:moveTo>
                  <a:lnTo>
                    <a:pt x="3056" y="27"/>
                  </a:lnTo>
                  <a:lnTo>
                    <a:pt x="3047" y="27"/>
                  </a:lnTo>
                  <a:lnTo>
                    <a:pt x="3047" y="0"/>
                  </a:lnTo>
                  <a:lnTo>
                    <a:pt x="3056" y="0"/>
                  </a:lnTo>
                  <a:close/>
                  <a:moveTo>
                    <a:pt x="3175" y="0"/>
                  </a:moveTo>
                  <a:lnTo>
                    <a:pt x="3175" y="27"/>
                  </a:lnTo>
                  <a:lnTo>
                    <a:pt x="3165" y="27"/>
                  </a:lnTo>
                  <a:lnTo>
                    <a:pt x="3165" y="0"/>
                  </a:lnTo>
                  <a:lnTo>
                    <a:pt x="3175" y="0"/>
                  </a:lnTo>
                  <a:close/>
                  <a:moveTo>
                    <a:pt x="3292" y="0"/>
                  </a:moveTo>
                  <a:lnTo>
                    <a:pt x="3292" y="27"/>
                  </a:lnTo>
                  <a:lnTo>
                    <a:pt x="3282" y="27"/>
                  </a:lnTo>
                  <a:lnTo>
                    <a:pt x="3282" y="0"/>
                  </a:lnTo>
                  <a:lnTo>
                    <a:pt x="3292" y="0"/>
                  </a:lnTo>
                  <a:close/>
                  <a:moveTo>
                    <a:pt x="3408" y="0"/>
                  </a:moveTo>
                  <a:lnTo>
                    <a:pt x="3408" y="27"/>
                  </a:lnTo>
                  <a:lnTo>
                    <a:pt x="3399" y="27"/>
                  </a:lnTo>
                  <a:lnTo>
                    <a:pt x="3399" y="0"/>
                  </a:lnTo>
                  <a:lnTo>
                    <a:pt x="3408" y="0"/>
                  </a:lnTo>
                  <a:close/>
                  <a:moveTo>
                    <a:pt x="3527" y="0"/>
                  </a:moveTo>
                  <a:lnTo>
                    <a:pt x="3527" y="27"/>
                  </a:lnTo>
                  <a:lnTo>
                    <a:pt x="3517" y="27"/>
                  </a:lnTo>
                  <a:lnTo>
                    <a:pt x="3517" y="0"/>
                  </a:lnTo>
                  <a:lnTo>
                    <a:pt x="3527" y="0"/>
                  </a:lnTo>
                  <a:close/>
                  <a:moveTo>
                    <a:pt x="3643" y="0"/>
                  </a:moveTo>
                  <a:lnTo>
                    <a:pt x="3643" y="27"/>
                  </a:lnTo>
                  <a:lnTo>
                    <a:pt x="3634" y="27"/>
                  </a:lnTo>
                  <a:lnTo>
                    <a:pt x="3634" y="0"/>
                  </a:lnTo>
                  <a:lnTo>
                    <a:pt x="3643" y="0"/>
                  </a:lnTo>
                  <a:close/>
                  <a:moveTo>
                    <a:pt x="10" y="0"/>
                  </a:moveTo>
                  <a:lnTo>
                    <a:pt x="10" y="37"/>
                  </a:lnTo>
                  <a:lnTo>
                    <a:pt x="0" y="37"/>
                  </a:lnTo>
                  <a:lnTo>
                    <a:pt x="0" y="0"/>
                  </a:lnTo>
                  <a:lnTo>
                    <a:pt x="10" y="0"/>
                  </a:lnTo>
                  <a:close/>
                  <a:moveTo>
                    <a:pt x="362" y="0"/>
                  </a:moveTo>
                  <a:lnTo>
                    <a:pt x="362" y="37"/>
                  </a:lnTo>
                  <a:lnTo>
                    <a:pt x="352" y="37"/>
                  </a:lnTo>
                  <a:lnTo>
                    <a:pt x="352" y="0"/>
                  </a:lnTo>
                  <a:lnTo>
                    <a:pt x="362" y="0"/>
                  </a:lnTo>
                  <a:close/>
                  <a:moveTo>
                    <a:pt x="712" y="0"/>
                  </a:moveTo>
                  <a:lnTo>
                    <a:pt x="712" y="37"/>
                  </a:lnTo>
                  <a:lnTo>
                    <a:pt x="702" y="37"/>
                  </a:lnTo>
                  <a:lnTo>
                    <a:pt x="702" y="0"/>
                  </a:lnTo>
                  <a:lnTo>
                    <a:pt x="712" y="0"/>
                  </a:lnTo>
                  <a:close/>
                  <a:moveTo>
                    <a:pt x="1064" y="0"/>
                  </a:moveTo>
                  <a:lnTo>
                    <a:pt x="1064" y="37"/>
                  </a:lnTo>
                  <a:lnTo>
                    <a:pt x="1054" y="37"/>
                  </a:lnTo>
                  <a:lnTo>
                    <a:pt x="1054" y="0"/>
                  </a:lnTo>
                  <a:lnTo>
                    <a:pt x="1064" y="0"/>
                  </a:lnTo>
                  <a:close/>
                  <a:moveTo>
                    <a:pt x="1416" y="0"/>
                  </a:moveTo>
                  <a:lnTo>
                    <a:pt x="1416" y="37"/>
                  </a:lnTo>
                  <a:lnTo>
                    <a:pt x="1406" y="37"/>
                  </a:lnTo>
                  <a:lnTo>
                    <a:pt x="1406" y="0"/>
                  </a:lnTo>
                  <a:lnTo>
                    <a:pt x="1416" y="0"/>
                  </a:lnTo>
                  <a:close/>
                  <a:moveTo>
                    <a:pt x="1767" y="0"/>
                  </a:moveTo>
                  <a:lnTo>
                    <a:pt x="1767" y="37"/>
                  </a:lnTo>
                  <a:lnTo>
                    <a:pt x="1758" y="37"/>
                  </a:lnTo>
                  <a:lnTo>
                    <a:pt x="1758" y="0"/>
                  </a:lnTo>
                  <a:lnTo>
                    <a:pt x="1767" y="0"/>
                  </a:lnTo>
                  <a:close/>
                  <a:moveTo>
                    <a:pt x="2119" y="0"/>
                  </a:moveTo>
                  <a:lnTo>
                    <a:pt x="2119" y="37"/>
                  </a:lnTo>
                  <a:lnTo>
                    <a:pt x="2110" y="37"/>
                  </a:lnTo>
                  <a:lnTo>
                    <a:pt x="2110" y="0"/>
                  </a:lnTo>
                  <a:lnTo>
                    <a:pt x="2119" y="0"/>
                  </a:lnTo>
                  <a:close/>
                  <a:moveTo>
                    <a:pt x="2471" y="0"/>
                  </a:moveTo>
                  <a:lnTo>
                    <a:pt x="2471" y="37"/>
                  </a:lnTo>
                  <a:lnTo>
                    <a:pt x="2462" y="37"/>
                  </a:lnTo>
                  <a:lnTo>
                    <a:pt x="2462" y="0"/>
                  </a:lnTo>
                  <a:lnTo>
                    <a:pt x="2471" y="0"/>
                  </a:lnTo>
                  <a:close/>
                  <a:moveTo>
                    <a:pt x="2823" y="0"/>
                  </a:moveTo>
                  <a:lnTo>
                    <a:pt x="2823" y="37"/>
                  </a:lnTo>
                  <a:lnTo>
                    <a:pt x="2813" y="37"/>
                  </a:lnTo>
                  <a:lnTo>
                    <a:pt x="2813" y="0"/>
                  </a:lnTo>
                  <a:lnTo>
                    <a:pt x="2823" y="0"/>
                  </a:lnTo>
                  <a:close/>
                  <a:moveTo>
                    <a:pt x="3175" y="0"/>
                  </a:moveTo>
                  <a:lnTo>
                    <a:pt x="3175" y="37"/>
                  </a:lnTo>
                  <a:lnTo>
                    <a:pt x="3165" y="37"/>
                  </a:lnTo>
                  <a:lnTo>
                    <a:pt x="3165" y="0"/>
                  </a:lnTo>
                  <a:lnTo>
                    <a:pt x="3175" y="0"/>
                  </a:lnTo>
                  <a:close/>
                  <a:moveTo>
                    <a:pt x="3527" y="0"/>
                  </a:moveTo>
                  <a:lnTo>
                    <a:pt x="3527" y="37"/>
                  </a:lnTo>
                  <a:lnTo>
                    <a:pt x="3517" y="37"/>
                  </a:lnTo>
                  <a:lnTo>
                    <a:pt x="3517" y="0"/>
                  </a:lnTo>
                  <a:lnTo>
                    <a:pt x="3527" y="0"/>
                  </a:lnTo>
                  <a:close/>
                </a:path>
              </a:pathLst>
            </a:custGeom>
            <a:solidFill>
              <a:srgbClr val="000000"/>
            </a:solidFill>
            <a:ln w="3175"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74" name="Freeform 68"/>
            <p:cNvSpPr>
              <a:spLocks/>
            </p:cNvSpPr>
            <p:nvPr/>
          </p:nvSpPr>
          <p:spPr bwMode="auto">
            <a:xfrm>
              <a:off x="1233" y="1421"/>
              <a:ext cx="3538" cy="1136"/>
            </a:xfrm>
            <a:custGeom>
              <a:avLst/>
              <a:gdLst>
                <a:gd name="T0" fmla="*/ 621 w 17701"/>
                <a:gd name="T1" fmla="*/ 2114 h 5422"/>
                <a:gd name="T2" fmla="*/ 1769 w 17701"/>
                <a:gd name="T3" fmla="*/ 35 h 5422"/>
                <a:gd name="T4" fmla="*/ 2433 w 17701"/>
                <a:gd name="T5" fmla="*/ 633 h 5422"/>
                <a:gd name="T6" fmla="*/ 3011 w 17701"/>
                <a:gd name="T7" fmla="*/ 375 h 5422"/>
                <a:gd name="T8" fmla="*/ 3537 w 17701"/>
                <a:gd name="T9" fmla="*/ 2245 h 5422"/>
                <a:gd name="T10" fmla="*/ 4204 w 17701"/>
                <a:gd name="T11" fmla="*/ 1523 h 5422"/>
                <a:gd name="T12" fmla="*/ 5288 w 17701"/>
                <a:gd name="T13" fmla="*/ 1030 h 5422"/>
                <a:gd name="T14" fmla="*/ 5965 w 17701"/>
                <a:gd name="T15" fmla="*/ 3254 h 5422"/>
                <a:gd name="T16" fmla="*/ 6521 w 17701"/>
                <a:gd name="T17" fmla="*/ 3836 h 5422"/>
                <a:gd name="T18" fmla="*/ 7720 w 17701"/>
                <a:gd name="T19" fmla="*/ 4978 h 5422"/>
                <a:gd name="T20" fmla="*/ 8231 w 17701"/>
                <a:gd name="T21" fmla="*/ 4600 h 5422"/>
                <a:gd name="T22" fmla="*/ 9457 w 17701"/>
                <a:gd name="T23" fmla="*/ 3966 h 5422"/>
                <a:gd name="T24" fmla="*/ 10614 w 17701"/>
                <a:gd name="T25" fmla="*/ 4210 h 5422"/>
                <a:gd name="T26" fmla="*/ 11181 w 17701"/>
                <a:gd name="T27" fmla="*/ 1982 h 5422"/>
                <a:gd name="T28" fmla="*/ 11738 w 17701"/>
                <a:gd name="T29" fmla="*/ 2383 h 5422"/>
                <a:gd name="T30" fmla="*/ 12940 w 17701"/>
                <a:gd name="T31" fmla="*/ 750 h 5422"/>
                <a:gd name="T32" fmla="*/ 13549 w 17701"/>
                <a:gd name="T33" fmla="*/ 251 h 5422"/>
                <a:gd name="T34" fmla="*/ 14182 w 17701"/>
                <a:gd name="T35" fmla="*/ 1156 h 5422"/>
                <a:gd name="T36" fmla="*/ 15268 w 17701"/>
                <a:gd name="T37" fmla="*/ 4721 h 5422"/>
                <a:gd name="T38" fmla="*/ 15886 w 17701"/>
                <a:gd name="T39" fmla="*/ 3834 h 5422"/>
                <a:gd name="T40" fmla="*/ 17088 w 17701"/>
                <a:gd name="T41" fmla="*/ 4218 h 5422"/>
                <a:gd name="T42" fmla="*/ 17676 w 17701"/>
                <a:gd name="T43" fmla="*/ 5040 h 5422"/>
                <a:gd name="T44" fmla="*/ 17036 w 17701"/>
                <a:gd name="T45" fmla="*/ 4299 h 5422"/>
                <a:gd name="T46" fmla="*/ 15886 w 17701"/>
                <a:gd name="T47" fmla="*/ 3930 h 5422"/>
                <a:gd name="T48" fmla="*/ 15337 w 17701"/>
                <a:gd name="T49" fmla="*/ 4787 h 5422"/>
                <a:gd name="T50" fmla="*/ 14671 w 17701"/>
                <a:gd name="T51" fmla="*/ 5377 h 5422"/>
                <a:gd name="T52" fmla="*/ 13503 w 17701"/>
                <a:gd name="T53" fmla="*/ 326 h 5422"/>
                <a:gd name="T54" fmla="*/ 12977 w 17701"/>
                <a:gd name="T55" fmla="*/ 839 h 5422"/>
                <a:gd name="T56" fmla="*/ 11826 w 17701"/>
                <a:gd name="T57" fmla="*/ 2422 h 5422"/>
                <a:gd name="T58" fmla="*/ 11172 w 17701"/>
                <a:gd name="T59" fmla="*/ 2067 h 5422"/>
                <a:gd name="T60" fmla="*/ 10614 w 17701"/>
                <a:gd name="T61" fmla="*/ 4306 h 5422"/>
                <a:gd name="T62" fmla="*/ 9420 w 17701"/>
                <a:gd name="T63" fmla="*/ 4055 h 5422"/>
                <a:gd name="T64" fmla="*/ 8310 w 17701"/>
                <a:gd name="T65" fmla="*/ 4653 h 5422"/>
                <a:gd name="T66" fmla="*/ 7667 w 17701"/>
                <a:gd name="T67" fmla="*/ 5049 h 5422"/>
                <a:gd name="T68" fmla="*/ 7084 w 17701"/>
                <a:gd name="T69" fmla="*/ 4057 h 5422"/>
                <a:gd name="T70" fmla="*/ 5884 w 17701"/>
                <a:gd name="T71" fmla="*/ 3300 h 5422"/>
                <a:gd name="T72" fmla="*/ 5381 w 17701"/>
                <a:gd name="T73" fmla="*/ 1055 h 5422"/>
                <a:gd name="T74" fmla="*/ 4705 w 17701"/>
                <a:gd name="T75" fmla="*/ 3282 h 5422"/>
                <a:gd name="T76" fmla="*/ 3612 w 17701"/>
                <a:gd name="T77" fmla="*/ 2304 h 5422"/>
                <a:gd name="T78" fmla="*/ 2945 w 17701"/>
                <a:gd name="T79" fmla="*/ 433 h 5422"/>
                <a:gd name="T80" fmla="*/ 2364 w 17701"/>
                <a:gd name="T81" fmla="*/ 699 h 5422"/>
                <a:gd name="T82" fmla="*/ 1276 w 17701"/>
                <a:gd name="T83" fmla="*/ 1802 h 5422"/>
                <a:gd name="T84" fmla="*/ 628 w 17701"/>
                <a:gd name="T85" fmla="*/ 2199 h 5422"/>
                <a:gd name="T86" fmla="*/ 73 w 17701"/>
                <a:gd name="T87" fmla="*/ 1862 h 5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701" h="5422">
                  <a:moveTo>
                    <a:pt x="73" y="1862"/>
                  </a:moveTo>
                  <a:lnTo>
                    <a:pt x="665" y="2110"/>
                  </a:lnTo>
                  <a:lnTo>
                    <a:pt x="621" y="2114"/>
                  </a:lnTo>
                  <a:lnTo>
                    <a:pt x="1205" y="1746"/>
                  </a:lnTo>
                  <a:lnTo>
                    <a:pt x="1185" y="1771"/>
                  </a:lnTo>
                  <a:lnTo>
                    <a:pt x="1769" y="35"/>
                  </a:lnTo>
                  <a:cubicBezTo>
                    <a:pt x="1774" y="19"/>
                    <a:pt x="1788" y="7"/>
                    <a:pt x="1804" y="4"/>
                  </a:cubicBezTo>
                  <a:cubicBezTo>
                    <a:pt x="1821" y="0"/>
                    <a:pt x="1838" y="5"/>
                    <a:pt x="1849" y="17"/>
                  </a:cubicBezTo>
                  <a:lnTo>
                    <a:pt x="2433" y="633"/>
                  </a:lnTo>
                  <a:lnTo>
                    <a:pt x="2380" y="622"/>
                  </a:lnTo>
                  <a:lnTo>
                    <a:pt x="2972" y="374"/>
                  </a:lnTo>
                  <a:cubicBezTo>
                    <a:pt x="2984" y="369"/>
                    <a:pt x="2998" y="369"/>
                    <a:pt x="3011" y="375"/>
                  </a:cubicBezTo>
                  <a:cubicBezTo>
                    <a:pt x="3023" y="381"/>
                    <a:pt x="3032" y="391"/>
                    <a:pt x="3036" y="404"/>
                  </a:cubicBezTo>
                  <a:lnTo>
                    <a:pt x="3620" y="2260"/>
                  </a:lnTo>
                  <a:lnTo>
                    <a:pt x="3537" y="2245"/>
                  </a:lnTo>
                  <a:lnTo>
                    <a:pt x="4121" y="1509"/>
                  </a:lnTo>
                  <a:cubicBezTo>
                    <a:pt x="4132" y="1495"/>
                    <a:pt x="4149" y="1488"/>
                    <a:pt x="4167" y="1491"/>
                  </a:cubicBezTo>
                  <a:cubicBezTo>
                    <a:pt x="4184" y="1494"/>
                    <a:pt x="4198" y="1506"/>
                    <a:pt x="4204" y="1523"/>
                  </a:cubicBezTo>
                  <a:lnTo>
                    <a:pt x="4796" y="3251"/>
                  </a:lnTo>
                  <a:lnTo>
                    <a:pt x="4704" y="3254"/>
                  </a:lnTo>
                  <a:lnTo>
                    <a:pt x="5288" y="1030"/>
                  </a:lnTo>
                  <a:cubicBezTo>
                    <a:pt x="5294" y="1009"/>
                    <a:pt x="5313" y="994"/>
                    <a:pt x="5334" y="994"/>
                  </a:cubicBezTo>
                  <a:cubicBezTo>
                    <a:pt x="5356" y="994"/>
                    <a:pt x="5375" y="1009"/>
                    <a:pt x="5381" y="1030"/>
                  </a:cubicBezTo>
                  <a:lnTo>
                    <a:pt x="5965" y="3254"/>
                  </a:lnTo>
                  <a:lnTo>
                    <a:pt x="5953" y="3233"/>
                  </a:lnTo>
                  <a:lnTo>
                    <a:pt x="6545" y="3849"/>
                  </a:lnTo>
                  <a:lnTo>
                    <a:pt x="6521" y="3836"/>
                  </a:lnTo>
                  <a:lnTo>
                    <a:pt x="7105" y="3964"/>
                  </a:lnTo>
                  <a:cubicBezTo>
                    <a:pt x="7118" y="3966"/>
                    <a:pt x="7129" y="3975"/>
                    <a:pt x="7136" y="3986"/>
                  </a:cubicBezTo>
                  <a:lnTo>
                    <a:pt x="7720" y="4978"/>
                  </a:lnTo>
                  <a:lnTo>
                    <a:pt x="7653" y="4962"/>
                  </a:lnTo>
                  <a:lnTo>
                    <a:pt x="8245" y="4586"/>
                  </a:lnTo>
                  <a:lnTo>
                    <a:pt x="8231" y="4600"/>
                  </a:lnTo>
                  <a:lnTo>
                    <a:pt x="8815" y="3736"/>
                  </a:lnTo>
                  <a:cubicBezTo>
                    <a:pt x="8828" y="3717"/>
                    <a:pt x="8852" y="3709"/>
                    <a:pt x="8873" y="3718"/>
                  </a:cubicBezTo>
                  <a:lnTo>
                    <a:pt x="9457" y="3966"/>
                  </a:lnTo>
                  <a:lnTo>
                    <a:pt x="10041" y="4214"/>
                  </a:lnTo>
                  <a:lnTo>
                    <a:pt x="10022" y="4210"/>
                  </a:lnTo>
                  <a:lnTo>
                    <a:pt x="10614" y="4210"/>
                  </a:lnTo>
                  <a:lnTo>
                    <a:pt x="10568" y="4246"/>
                  </a:lnTo>
                  <a:lnTo>
                    <a:pt x="11152" y="2014"/>
                  </a:lnTo>
                  <a:cubicBezTo>
                    <a:pt x="11156" y="1999"/>
                    <a:pt x="11167" y="1987"/>
                    <a:pt x="11181" y="1982"/>
                  </a:cubicBezTo>
                  <a:cubicBezTo>
                    <a:pt x="11195" y="1976"/>
                    <a:pt x="11212" y="1978"/>
                    <a:pt x="11224" y="1986"/>
                  </a:cubicBezTo>
                  <a:lnTo>
                    <a:pt x="11808" y="2362"/>
                  </a:lnTo>
                  <a:lnTo>
                    <a:pt x="11738" y="2383"/>
                  </a:lnTo>
                  <a:lnTo>
                    <a:pt x="12330" y="1023"/>
                  </a:lnTo>
                  <a:cubicBezTo>
                    <a:pt x="12335" y="1012"/>
                    <a:pt x="12344" y="1003"/>
                    <a:pt x="12356" y="998"/>
                  </a:cubicBezTo>
                  <a:lnTo>
                    <a:pt x="12940" y="750"/>
                  </a:lnTo>
                  <a:lnTo>
                    <a:pt x="12927" y="758"/>
                  </a:lnTo>
                  <a:lnTo>
                    <a:pt x="13511" y="262"/>
                  </a:lnTo>
                  <a:cubicBezTo>
                    <a:pt x="13522" y="253"/>
                    <a:pt x="13535" y="249"/>
                    <a:pt x="13549" y="251"/>
                  </a:cubicBezTo>
                  <a:cubicBezTo>
                    <a:pt x="13562" y="253"/>
                    <a:pt x="13574" y="260"/>
                    <a:pt x="13582" y="271"/>
                  </a:cubicBezTo>
                  <a:lnTo>
                    <a:pt x="14174" y="1135"/>
                  </a:lnTo>
                  <a:cubicBezTo>
                    <a:pt x="14178" y="1141"/>
                    <a:pt x="14181" y="1149"/>
                    <a:pt x="14182" y="1156"/>
                  </a:cubicBezTo>
                  <a:lnTo>
                    <a:pt x="14766" y="5364"/>
                  </a:lnTo>
                  <a:lnTo>
                    <a:pt x="14684" y="5337"/>
                  </a:lnTo>
                  <a:lnTo>
                    <a:pt x="15268" y="4721"/>
                  </a:lnTo>
                  <a:lnTo>
                    <a:pt x="15263" y="4728"/>
                  </a:lnTo>
                  <a:lnTo>
                    <a:pt x="15847" y="3856"/>
                  </a:lnTo>
                  <a:cubicBezTo>
                    <a:pt x="15855" y="3842"/>
                    <a:pt x="15870" y="3834"/>
                    <a:pt x="15886" y="3834"/>
                  </a:cubicBezTo>
                  <a:lnTo>
                    <a:pt x="16478" y="3834"/>
                  </a:lnTo>
                  <a:cubicBezTo>
                    <a:pt x="16488" y="3834"/>
                    <a:pt x="16497" y="3837"/>
                    <a:pt x="16504" y="3842"/>
                  </a:cubicBezTo>
                  <a:lnTo>
                    <a:pt x="17088" y="4218"/>
                  </a:lnTo>
                  <a:cubicBezTo>
                    <a:pt x="17093" y="4221"/>
                    <a:pt x="17097" y="4225"/>
                    <a:pt x="17100" y="4229"/>
                  </a:cubicBezTo>
                  <a:lnTo>
                    <a:pt x="17684" y="4973"/>
                  </a:lnTo>
                  <a:cubicBezTo>
                    <a:pt x="17701" y="4994"/>
                    <a:pt x="17697" y="5024"/>
                    <a:pt x="17676" y="5040"/>
                  </a:cubicBezTo>
                  <a:cubicBezTo>
                    <a:pt x="17655" y="5057"/>
                    <a:pt x="17625" y="5053"/>
                    <a:pt x="17609" y="5032"/>
                  </a:cubicBezTo>
                  <a:lnTo>
                    <a:pt x="17025" y="4288"/>
                  </a:lnTo>
                  <a:lnTo>
                    <a:pt x="17036" y="4299"/>
                  </a:lnTo>
                  <a:lnTo>
                    <a:pt x="16452" y="3923"/>
                  </a:lnTo>
                  <a:lnTo>
                    <a:pt x="16478" y="3930"/>
                  </a:lnTo>
                  <a:lnTo>
                    <a:pt x="15886" y="3930"/>
                  </a:lnTo>
                  <a:lnTo>
                    <a:pt x="15926" y="3909"/>
                  </a:lnTo>
                  <a:lnTo>
                    <a:pt x="15342" y="4781"/>
                  </a:lnTo>
                  <a:cubicBezTo>
                    <a:pt x="15341" y="4783"/>
                    <a:pt x="15339" y="4786"/>
                    <a:pt x="15337" y="4787"/>
                  </a:cubicBezTo>
                  <a:lnTo>
                    <a:pt x="14753" y="5403"/>
                  </a:lnTo>
                  <a:cubicBezTo>
                    <a:pt x="14741" y="5417"/>
                    <a:pt x="14721" y="5422"/>
                    <a:pt x="14704" y="5416"/>
                  </a:cubicBezTo>
                  <a:cubicBezTo>
                    <a:pt x="14686" y="5411"/>
                    <a:pt x="14673" y="5395"/>
                    <a:pt x="14671" y="5377"/>
                  </a:cubicBezTo>
                  <a:lnTo>
                    <a:pt x="14087" y="1169"/>
                  </a:lnTo>
                  <a:lnTo>
                    <a:pt x="14095" y="1190"/>
                  </a:lnTo>
                  <a:lnTo>
                    <a:pt x="13503" y="326"/>
                  </a:lnTo>
                  <a:lnTo>
                    <a:pt x="13574" y="335"/>
                  </a:lnTo>
                  <a:lnTo>
                    <a:pt x="12990" y="831"/>
                  </a:lnTo>
                  <a:cubicBezTo>
                    <a:pt x="12986" y="834"/>
                    <a:pt x="12982" y="837"/>
                    <a:pt x="12977" y="839"/>
                  </a:cubicBezTo>
                  <a:lnTo>
                    <a:pt x="12393" y="1087"/>
                  </a:lnTo>
                  <a:lnTo>
                    <a:pt x="12418" y="1062"/>
                  </a:lnTo>
                  <a:lnTo>
                    <a:pt x="11826" y="2422"/>
                  </a:lnTo>
                  <a:cubicBezTo>
                    <a:pt x="11821" y="2435"/>
                    <a:pt x="11810" y="2444"/>
                    <a:pt x="11796" y="2448"/>
                  </a:cubicBezTo>
                  <a:cubicBezTo>
                    <a:pt x="11783" y="2452"/>
                    <a:pt x="11768" y="2450"/>
                    <a:pt x="11756" y="2443"/>
                  </a:cubicBezTo>
                  <a:lnTo>
                    <a:pt x="11172" y="2067"/>
                  </a:lnTo>
                  <a:lnTo>
                    <a:pt x="11245" y="2039"/>
                  </a:lnTo>
                  <a:lnTo>
                    <a:pt x="10661" y="4271"/>
                  </a:lnTo>
                  <a:cubicBezTo>
                    <a:pt x="10655" y="4292"/>
                    <a:pt x="10636" y="4306"/>
                    <a:pt x="10614" y="4306"/>
                  </a:cubicBezTo>
                  <a:lnTo>
                    <a:pt x="10022" y="4306"/>
                  </a:lnTo>
                  <a:cubicBezTo>
                    <a:pt x="10016" y="4306"/>
                    <a:pt x="10010" y="4305"/>
                    <a:pt x="10004" y="4303"/>
                  </a:cubicBezTo>
                  <a:lnTo>
                    <a:pt x="9420" y="4055"/>
                  </a:lnTo>
                  <a:lnTo>
                    <a:pt x="8836" y="3807"/>
                  </a:lnTo>
                  <a:lnTo>
                    <a:pt x="8894" y="3789"/>
                  </a:lnTo>
                  <a:lnTo>
                    <a:pt x="8310" y="4653"/>
                  </a:lnTo>
                  <a:cubicBezTo>
                    <a:pt x="8307" y="4659"/>
                    <a:pt x="8302" y="4663"/>
                    <a:pt x="8296" y="4667"/>
                  </a:cubicBezTo>
                  <a:lnTo>
                    <a:pt x="7704" y="5043"/>
                  </a:lnTo>
                  <a:cubicBezTo>
                    <a:pt x="7693" y="5050"/>
                    <a:pt x="7680" y="5052"/>
                    <a:pt x="7667" y="5049"/>
                  </a:cubicBezTo>
                  <a:cubicBezTo>
                    <a:pt x="7655" y="5046"/>
                    <a:pt x="7644" y="5038"/>
                    <a:pt x="7637" y="5027"/>
                  </a:cubicBezTo>
                  <a:lnTo>
                    <a:pt x="7053" y="4035"/>
                  </a:lnTo>
                  <a:lnTo>
                    <a:pt x="7084" y="4057"/>
                  </a:lnTo>
                  <a:lnTo>
                    <a:pt x="6500" y="3929"/>
                  </a:lnTo>
                  <a:cubicBezTo>
                    <a:pt x="6491" y="3927"/>
                    <a:pt x="6482" y="3923"/>
                    <a:pt x="6476" y="3916"/>
                  </a:cubicBezTo>
                  <a:lnTo>
                    <a:pt x="5884" y="3300"/>
                  </a:lnTo>
                  <a:cubicBezTo>
                    <a:pt x="5878" y="3294"/>
                    <a:pt x="5874" y="3287"/>
                    <a:pt x="5872" y="3279"/>
                  </a:cubicBezTo>
                  <a:lnTo>
                    <a:pt x="5288" y="1055"/>
                  </a:lnTo>
                  <a:lnTo>
                    <a:pt x="5381" y="1055"/>
                  </a:lnTo>
                  <a:lnTo>
                    <a:pt x="4797" y="3279"/>
                  </a:lnTo>
                  <a:cubicBezTo>
                    <a:pt x="4792" y="3299"/>
                    <a:pt x="4773" y="3314"/>
                    <a:pt x="4752" y="3314"/>
                  </a:cubicBezTo>
                  <a:cubicBezTo>
                    <a:pt x="4731" y="3315"/>
                    <a:pt x="4712" y="3302"/>
                    <a:pt x="4705" y="3282"/>
                  </a:cubicBezTo>
                  <a:lnTo>
                    <a:pt x="4113" y="1554"/>
                  </a:lnTo>
                  <a:lnTo>
                    <a:pt x="4196" y="1568"/>
                  </a:lnTo>
                  <a:lnTo>
                    <a:pt x="3612" y="2304"/>
                  </a:lnTo>
                  <a:cubicBezTo>
                    <a:pt x="3601" y="2318"/>
                    <a:pt x="3583" y="2325"/>
                    <a:pt x="3566" y="2322"/>
                  </a:cubicBezTo>
                  <a:cubicBezTo>
                    <a:pt x="3548" y="2318"/>
                    <a:pt x="3534" y="2306"/>
                    <a:pt x="3529" y="2289"/>
                  </a:cubicBezTo>
                  <a:lnTo>
                    <a:pt x="2945" y="433"/>
                  </a:lnTo>
                  <a:lnTo>
                    <a:pt x="3009" y="463"/>
                  </a:lnTo>
                  <a:lnTo>
                    <a:pt x="2417" y="711"/>
                  </a:lnTo>
                  <a:cubicBezTo>
                    <a:pt x="2399" y="718"/>
                    <a:pt x="2377" y="714"/>
                    <a:pt x="2364" y="699"/>
                  </a:cubicBezTo>
                  <a:lnTo>
                    <a:pt x="1780" y="83"/>
                  </a:lnTo>
                  <a:lnTo>
                    <a:pt x="1860" y="66"/>
                  </a:lnTo>
                  <a:lnTo>
                    <a:pt x="1276" y="1802"/>
                  </a:lnTo>
                  <a:cubicBezTo>
                    <a:pt x="1272" y="1812"/>
                    <a:pt x="1265" y="1821"/>
                    <a:pt x="1256" y="1827"/>
                  </a:cubicBezTo>
                  <a:lnTo>
                    <a:pt x="672" y="2195"/>
                  </a:lnTo>
                  <a:cubicBezTo>
                    <a:pt x="659" y="2203"/>
                    <a:pt x="642" y="2205"/>
                    <a:pt x="628" y="2199"/>
                  </a:cubicBezTo>
                  <a:lnTo>
                    <a:pt x="36" y="1951"/>
                  </a:lnTo>
                  <a:cubicBezTo>
                    <a:pt x="11" y="1940"/>
                    <a:pt x="0" y="1912"/>
                    <a:pt x="10" y="1888"/>
                  </a:cubicBezTo>
                  <a:cubicBezTo>
                    <a:pt x="20" y="1863"/>
                    <a:pt x="49" y="1852"/>
                    <a:pt x="73" y="1862"/>
                  </a:cubicBezTo>
                  <a:close/>
                </a:path>
              </a:pathLst>
            </a:custGeom>
            <a:solidFill>
              <a:srgbClr val="ED7D31"/>
            </a:solidFill>
            <a:ln w="28575" cap="flat">
              <a:solidFill>
                <a:srgbClr val="ED7D31"/>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75" name="Rectangle 69"/>
            <p:cNvSpPr>
              <a:spLocks noChangeArrowheads="1"/>
            </p:cNvSpPr>
            <p:nvPr/>
          </p:nvSpPr>
          <p:spPr bwMode="auto">
            <a:xfrm>
              <a:off x="4915" y="3107"/>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24</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76" name="Rectangle 70"/>
            <p:cNvSpPr>
              <a:spLocks noChangeArrowheads="1"/>
            </p:cNvSpPr>
            <p:nvPr/>
          </p:nvSpPr>
          <p:spPr bwMode="auto">
            <a:xfrm>
              <a:off x="4890" y="2854"/>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25</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77" name="Rectangle 71"/>
            <p:cNvSpPr>
              <a:spLocks noChangeArrowheads="1"/>
            </p:cNvSpPr>
            <p:nvPr/>
          </p:nvSpPr>
          <p:spPr bwMode="auto">
            <a:xfrm>
              <a:off x="4915" y="2587"/>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26</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78" name="Rectangle 72"/>
            <p:cNvSpPr>
              <a:spLocks noChangeArrowheads="1"/>
            </p:cNvSpPr>
            <p:nvPr/>
          </p:nvSpPr>
          <p:spPr bwMode="auto">
            <a:xfrm>
              <a:off x="4915" y="2329"/>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27</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79" name="Rectangle 73"/>
            <p:cNvSpPr>
              <a:spLocks noChangeArrowheads="1"/>
            </p:cNvSpPr>
            <p:nvPr/>
          </p:nvSpPr>
          <p:spPr bwMode="auto">
            <a:xfrm>
              <a:off x="4915" y="2070"/>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28</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80" name="Rectangle 74"/>
            <p:cNvSpPr>
              <a:spLocks noChangeArrowheads="1"/>
            </p:cNvSpPr>
            <p:nvPr/>
          </p:nvSpPr>
          <p:spPr bwMode="auto">
            <a:xfrm>
              <a:off x="4915" y="1809"/>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29</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81" name="Rectangle 75"/>
            <p:cNvSpPr>
              <a:spLocks noChangeArrowheads="1"/>
            </p:cNvSpPr>
            <p:nvPr/>
          </p:nvSpPr>
          <p:spPr bwMode="auto">
            <a:xfrm>
              <a:off x="4915" y="1551"/>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30</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82" name="Rectangle 76"/>
            <p:cNvSpPr>
              <a:spLocks noChangeArrowheads="1"/>
            </p:cNvSpPr>
            <p:nvPr/>
          </p:nvSpPr>
          <p:spPr bwMode="auto">
            <a:xfrm>
              <a:off x="4915" y="1292"/>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31</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83" name="Rectangle 77"/>
            <p:cNvSpPr>
              <a:spLocks noChangeArrowheads="1"/>
            </p:cNvSpPr>
            <p:nvPr/>
          </p:nvSpPr>
          <p:spPr bwMode="auto">
            <a:xfrm>
              <a:off x="4915" y="1033"/>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32</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84" name="Rectangle 78"/>
            <p:cNvSpPr>
              <a:spLocks noChangeArrowheads="1"/>
            </p:cNvSpPr>
            <p:nvPr/>
          </p:nvSpPr>
          <p:spPr bwMode="auto">
            <a:xfrm>
              <a:off x="998" y="3093"/>
              <a:ext cx="8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0</a:t>
              </a:r>
              <a:endParaRPr kumimoji="0" lang="ja-JP" altLang="ja-JP" sz="2000" b="0" i="0" u="none" strike="noStrike" cap="none" normalizeH="0" baseline="0" dirty="0">
                <a:ln>
                  <a:noFill/>
                </a:ln>
                <a:solidFill>
                  <a:schemeClr val="tx1"/>
                </a:solidFill>
                <a:effectLst/>
                <a:latin typeface="Arial" panose="020B0604020202020204" pitchFamily="34" charset="0"/>
              </a:endParaRPr>
            </a:p>
          </p:txBody>
        </p:sp>
        <p:sp>
          <p:nvSpPr>
            <p:cNvPr id="85" name="Rectangle 79"/>
            <p:cNvSpPr>
              <a:spLocks noChangeArrowheads="1"/>
            </p:cNvSpPr>
            <p:nvPr/>
          </p:nvSpPr>
          <p:spPr bwMode="auto">
            <a:xfrm>
              <a:off x="778" y="2746"/>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2000</a:t>
              </a:r>
              <a:endParaRPr kumimoji="0" lang="ja-JP" altLang="ja-JP" sz="2000" b="0" i="0" u="none" strike="noStrike" cap="none" normalizeH="0" baseline="0" dirty="0">
                <a:ln>
                  <a:noFill/>
                </a:ln>
                <a:solidFill>
                  <a:schemeClr val="tx1"/>
                </a:solidFill>
                <a:effectLst/>
                <a:latin typeface="Arial" panose="020B0604020202020204" pitchFamily="34" charset="0"/>
              </a:endParaRPr>
            </a:p>
          </p:txBody>
        </p:sp>
        <p:sp>
          <p:nvSpPr>
            <p:cNvPr id="86" name="Rectangle 80"/>
            <p:cNvSpPr>
              <a:spLocks noChangeArrowheads="1"/>
            </p:cNvSpPr>
            <p:nvPr/>
          </p:nvSpPr>
          <p:spPr bwMode="auto">
            <a:xfrm>
              <a:off x="778" y="2402"/>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4000</a:t>
              </a:r>
              <a:endParaRPr kumimoji="0" lang="ja-JP" altLang="ja-JP" sz="2000" b="0" i="0" u="none" strike="noStrike" cap="none" normalizeH="0" baseline="0">
                <a:ln>
                  <a:noFill/>
                </a:ln>
                <a:solidFill>
                  <a:schemeClr val="tx1"/>
                </a:solidFill>
                <a:effectLst/>
                <a:latin typeface="Arial" panose="020B0604020202020204" pitchFamily="34" charset="0"/>
              </a:endParaRPr>
            </a:p>
          </p:txBody>
        </p:sp>
        <p:sp>
          <p:nvSpPr>
            <p:cNvPr id="87" name="Rectangle 81"/>
            <p:cNvSpPr>
              <a:spLocks noChangeArrowheads="1"/>
            </p:cNvSpPr>
            <p:nvPr/>
          </p:nvSpPr>
          <p:spPr bwMode="auto">
            <a:xfrm>
              <a:off x="778" y="2056"/>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6000</a:t>
              </a:r>
              <a:endParaRPr kumimoji="0" lang="ja-JP" altLang="ja-JP" sz="2000" b="0" i="0" u="none" strike="noStrike" cap="none" normalizeH="0" baseline="0">
                <a:ln>
                  <a:noFill/>
                </a:ln>
                <a:solidFill>
                  <a:schemeClr val="tx1"/>
                </a:solidFill>
                <a:effectLst/>
                <a:latin typeface="Arial" panose="020B0604020202020204" pitchFamily="34" charset="0"/>
              </a:endParaRPr>
            </a:p>
          </p:txBody>
        </p:sp>
        <p:sp>
          <p:nvSpPr>
            <p:cNvPr id="88" name="Rectangle 82"/>
            <p:cNvSpPr>
              <a:spLocks noChangeArrowheads="1"/>
            </p:cNvSpPr>
            <p:nvPr/>
          </p:nvSpPr>
          <p:spPr bwMode="auto">
            <a:xfrm>
              <a:off x="778" y="1709"/>
              <a:ext cx="3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8000</a:t>
              </a:r>
              <a:endParaRPr kumimoji="0" lang="ja-JP" altLang="ja-JP" sz="2000" b="0" i="0" u="none" strike="noStrike" cap="none" normalizeH="0" baseline="0">
                <a:ln>
                  <a:noFill/>
                </a:ln>
                <a:solidFill>
                  <a:schemeClr val="tx1"/>
                </a:solidFill>
                <a:effectLst/>
                <a:latin typeface="Arial" panose="020B0604020202020204" pitchFamily="34" charset="0"/>
              </a:endParaRPr>
            </a:p>
          </p:txBody>
        </p:sp>
        <p:sp>
          <p:nvSpPr>
            <p:cNvPr id="89" name="Rectangle 83"/>
            <p:cNvSpPr>
              <a:spLocks noChangeArrowheads="1"/>
            </p:cNvSpPr>
            <p:nvPr/>
          </p:nvSpPr>
          <p:spPr bwMode="auto">
            <a:xfrm>
              <a:off x="704" y="1365"/>
              <a:ext cx="40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10000</a:t>
              </a:r>
              <a:endParaRPr kumimoji="0" lang="ja-JP" altLang="ja-JP" sz="2000" b="0" i="0" u="none" strike="noStrike" cap="none" normalizeH="0" baseline="0" dirty="0">
                <a:ln>
                  <a:noFill/>
                </a:ln>
                <a:solidFill>
                  <a:schemeClr val="tx1"/>
                </a:solidFill>
                <a:effectLst/>
                <a:latin typeface="Arial" panose="020B0604020202020204" pitchFamily="34" charset="0"/>
              </a:endParaRPr>
            </a:p>
          </p:txBody>
        </p:sp>
        <p:sp>
          <p:nvSpPr>
            <p:cNvPr id="90" name="Rectangle 84"/>
            <p:cNvSpPr>
              <a:spLocks noChangeArrowheads="1"/>
            </p:cNvSpPr>
            <p:nvPr/>
          </p:nvSpPr>
          <p:spPr bwMode="auto">
            <a:xfrm>
              <a:off x="704" y="1019"/>
              <a:ext cx="40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12000</a:t>
              </a:r>
              <a:endParaRPr kumimoji="0" lang="ja-JP" altLang="ja-JP" sz="2000" b="0" i="0" u="none" strike="noStrike" cap="none" normalizeH="0" baseline="0" dirty="0">
                <a:ln>
                  <a:noFill/>
                </a:ln>
                <a:solidFill>
                  <a:schemeClr val="tx1"/>
                </a:solidFill>
                <a:effectLst/>
                <a:latin typeface="Arial" panose="020B0604020202020204" pitchFamily="34" charset="0"/>
              </a:endParaRPr>
            </a:p>
          </p:txBody>
        </p:sp>
        <p:sp>
          <p:nvSpPr>
            <p:cNvPr id="91" name="Rectangle 85"/>
            <p:cNvSpPr>
              <a:spLocks noChangeArrowheads="1"/>
            </p:cNvSpPr>
            <p:nvPr/>
          </p:nvSpPr>
          <p:spPr bwMode="auto">
            <a:xfrm>
              <a:off x="1215" y="3242"/>
              <a:ext cx="8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1</a:t>
              </a:r>
              <a:endParaRPr kumimoji="0" lang="ja-JP" altLang="ja-JP" sz="2400" b="0" i="0" u="none" strike="noStrike" cap="none" normalizeH="0" baseline="0" dirty="0">
                <a:ln>
                  <a:noFill/>
                </a:ln>
                <a:solidFill>
                  <a:schemeClr val="tx1"/>
                </a:solidFill>
                <a:effectLst/>
                <a:latin typeface="Arial" panose="020B0604020202020204" pitchFamily="34" charset="0"/>
              </a:endParaRPr>
            </a:p>
          </p:txBody>
        </p:sp>
        <p:sp>
          <p:nvSpPr>
            <p:cNvPr id="92" name="Rectangle 86"/>
            <p:cNvSpPr>
              <a:spLocks noChangeArrowheads="1"/>
            </p:cNvSpPr>
            <p:nvPr/>
          </p:nvSpPr>
          <p:spPr bwMode="auto">
            <a:xfrm>
              <a:off x="1567" y="3242"/>
              <a:ext cx="8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4</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93" name="Rectangle 87"/>
            <p:cNvSpPr>
              <a:spLocks noChangeArrowheads="1"/>
            </p:cNvSpPr>
            <p:nvPr/>
          </p:nvSpPr>
          <p:spPr bwMode="auto">
            <a:xfrm>
              <a:off x="1918" y="3242"/>
              <a:ext cx="81"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7</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94" name="Rectangle 88"/>
            <p:cNvSpPr>
              <a:spLocks noChangeArrowheads="1"/>
            </p:cNvSpPr>
            <p:nvPr/>
          </p:nvSpPr>
          <p:spPr bwMode="auto">
            <a:xfrm>
              <a:off x="2240" y="3242"/>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10</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95" name="Rectangle 89"/>
            <p:cNvSpPr>
              <a:spLocks noChangeArrowheads="1"/>
            </p:cNvSpPr>
            <p:nvPr/>
          </p:nvSpPr>
          <p:spPr bwMode="auto">
            <a:xfrm>
              <a:off x="2592" y="3242"/>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13</a:t>
              </a:r>
              <a:endParaRPr kumimoji="0" lang="ja-JP" altLang="ja-JP" sz="2400" b="0" i="0" u="none" strike="noStrike" cap="none" normalizeH="0" baseline="0" dirty="0">
                <a:ln>
                  <a:noFill/>
                </a:ln>
                <a:solidFill>
                  <a:schemeClr val="tx1"/>
                </a:solidFill>
                <a:effectLst/>
                <a:latin typeface="Arial" panose="020B0604020202020204" pitchFamily="34" charset="0"/>
              </a:endParaRPr>
            </a:p>
          </p:txBody>
        </p:sp>
        <p:sp>
          <p:nvSpPr>
            <p:cNvPr id="96" name="Rectangle 90"/>
            <p:cNvSpPr>
              <a:spLocks noChangeArrowheads="1"/>
            </p:cNvSpPr>
            <p:nvPr/>
          </p:nvSpPr>
          <p:spPr bwMode="auto">
            <a:xfrm>
              <a:off x="2943" y="3242"/>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16</a:t>
              </a:r>
              <a:endParaRPr kumimoji="0" lang="ja-JP" altLang="ja-JP" sz="2400" b="0" i="0" u="none" strike="noStrike" cap="none" normalizeH="0" baseline="0" dirty="0">
                <a:ln>
                  <a:noFill/>
                </a:ln>
                <a:solidFill>
                  <a:schemeClr val="tx1"/>
                </a:solidFill>
                <a:effectLst/>
                <a:latin typeface="Arial" panose="020B0604020202020204" pitchFamily="34" charset="0"/>
              </a:endParaRPr>
            </a:p>
          </p:txBody>
        </p:sp>
        <p:sp>
          <p:nvSpPr>
            <p:cNvPr id="97" name="Rectangle 91"/>
            <p:cNvSpPr>
              <a:spLocks noChangeArrowheads="1"/>
            </p:cNvSpPr>
            <p:nvPr/>
          </p:nvSpPr>
          <p:spPr bwMode="auto">
            <a:xfrm>
              <a:off x="3295" y="3242"/>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19</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98" name="Rectangle 92"/>
            <p:cNvSpPr>
              <a:spLocks noChangeArrowheads="1"/>
            </p:cNvSpPr>
            <p:nvPr/>
          </p:nvSpPr>
          <p:spPr bwMode="auto">
            <a:xfrm>
              <a:off x="3647" y="3242"/>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22</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99" name="Rectangle 93"/>
            <p:cNvSpPr>
              <a:spLocks noChangeArrowheads="1"/>
            </p:cNvSpPr>
            <p:nvPr/>
          </p:nvSpPr>
          <p:spPr bwMode="auto">
            <a:xfrm>
              <a:off x="3998" y="3242"/>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25</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100" name="Rectangle 94"/>
            <p:cNvSpPr>
              <a:spLocks noChangeArrowheads="1"/>
            </p:cNvSpPr>
            <p:nvPr/>
          </p:nvSpPr>
          <p:spPr bwMode="auto">
            <a:xfrm>
              <a:off x="4350" y="3242"/>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28</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101" name="Rectangle 95"/>
            <p:cNvSpPr>
              <a:spLocks noChangeArrowheads="1"/>
            </p:cNvSpPr>
            <p:nvPr/>
          </p:nvSpPr>
          <p:spPr bwMode="auto">
            <a:xfrm>
              <a:off x="4702" y="3242"/>
              <a:ext cx="162"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a:ln>
                    <a:noFill/>
                  </a:ln>
                  <a:solidFill>
                    <a:srgbClr val="595959"/>
                  </a:solidFill>
                  <a:effectLst/>
                  <a:latin typeface="ＭＳ ゴシック" panose="020B0609070205080204" pitchFamily="49" charset="-128"/>
                  <a:ea typeface="ＭＳ ゴシック" panose="020B0609070205080204" pitchFamily="49" charset="-128"/>
                </a:rPr>
                <a:t>31</a:t>
              </a:r>
              <a:endParaRPr kumimoji="0" lang="ja-JP" altLang="ja-JP" sz="2400" b="0" i="0" u="none" strike="noStrike" cap="none" normalizeH="0" baseline="0">
                <a:ln>
                  <a:noFill/>
                </a:ln>
                <a:solidFill>
                  <a:schemeClr val="tx1"/>
                </a:solidFill>
                <a:effectLst/>
                <a:latin typeface="Arial" panose="020B0604020202020204" pitchFamily="34" charset="0"/>
              </a:endParaRPr>
            </a:p>
          </p:txBody>
        </p:sp>
        <p:sp>
          <p:nvSpPr>
            <p:cNvPr id="102" name="Rectangle 96"/>
            <p:cNvSpPr>
              <a:spLocks noChangeArrowheads="1"/>
            </p:cNvSpPr>
            <p:nvPr/>
          </p:nvSpPr>
          <p:spPr bwMode="auto">
            <a:xfrm rot="16200000">
              <a:off x="4752" y="2106"/>
              <a:ext cx="857"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気温（</a:t>
              </a:r>
              <a:r>
                <a:rPr kumimoji="0" lang="ja-JP" altLang="en-US"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a:t>
              </a:r>
              <a:endParaRPr kumimoji="0" lang="ja-JP" altLang="ja-JP" sz="2000" b="0" i="0" u="none" strike="noStrike" cap="none" normalizeH="0" baseline="0" dirty="0">
                <a:ln>
                  <a:noFill/>
                </a:ln>
                <a:solidFill>
                  <a:schemeClr val="tx1"/>
                </a:solidFill>
                <a:effectLst/>
                <a:latin typeface="Arial" panose="020B0604020202020204" pitchFamily="34" charset="0"/>
              </a:endParaRPr>
            </a:p>
          </p:txBody>
        </p:sp>
        <p:sp>
          <p:nvSpPr>
            <p:cNvPr id="103" name="Rectangle 97"/>
            <p:cNvSpPr>
              <a:spLocks noChangeArrowheads="1"/>
            </p:cNvSpPr>
            <p:nvPr/>
          </p:nvSpPr>
          <p:spPr bwMode="auto">
            <a:xfrm>
              <a:off x="5209" y="2063"/>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ja-JP" sz="1800" b="0" i="0" u="none" strike="noStrike" cap="none" normalizeH="0" baseline="0" dirty="0">
                <a:ln>
                  <a:noFill/>
                </a:ln>
                <a:solidFill>
                  <a:schemeClr val="tx1"/>
                </a:solidFill>
                <a:effectLst/>
                <a:latin typeface="Arial" panose="020B0604020202020204" pitchFamily="34" charset="0"/>
              </a:endParaRPr>
            </a:p>
          </p:txBody>
        </p:sp>
        <p:sp>
          <p:nvSpPr>
            <p:cNvPr id="105" name="Rectangle 99"/>
            <p:cNvSpPr>
              <a:spLocks noChangeArrowheads="1"/>
            </p:cNvSpPr>
            <p:nvPr/>
          </p:nvSpPr>
          <p:spPr bwMode="auto">
            <a:xfrm rot="16200000">
              <a:off x="263" y="2177"/>
              <a:ext cx="723"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電力（</a:t>
              </a:r>
              <a:r>
                <a:rPr kumimoji="0" lang="en-US" altLang="ja-JP"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W</a:t>
              </a:r>
              <a:r>
                <a:rPr kumimoji="0" lang="ja-JP" altLang="en-US" sz="2000"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a:t>
              </a:r>
              <a:endParaRPr kumimoji="0" lang="ja-JP" altLang="ja-JP" sz="2000" b="0" i="0" u="none" strike="noStrike" cap="none" normalizeH="0" baseline="0" dirty="0">
                <a:ln>
                  <a:noFill/>
                </a:ln>
                <a:solidFill>
                  <a:schemeClr val="tx1"/>
                </a:solidFill>
                <a:effectLst/>
                <a:latin typeface="Arial" panose="020B0604020202020204" pitchFamily="34" charset="0"/>
              </a:endParaRPr>
            </a:p>
          </p:txBody>
        </p:sp>
        <p:sp>
          <p:nvSpPr>
            <p:cNvPr id="108" name="Rectangle 102"/>
            <p:cNvSpPr>
              <a:spLocks noChangeArrowheads="1"/>
            </p:cNvSpPr>
            <p:nvPr/>
          </p:nvSpPr>
          <p:spPr bwMode="auto">
            <a:xfrm>
              <a:off x="4837" y="3447"/>
              <a:ext cx="127" cy="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sz="1700" b="0" i="0" u="none" strike="noStrike" cap="none" normalizeH="0" baseline="0">
                  <a:ln>
                    <a:noFill/>
                  </a:ln>
                  <a:solidFill>
                    <a:srgbClr val="595959"/>
                  </a:solidFill>
                  <a:effectLst/>
                  <a:latin typeface="ＭＳ Ｐゴシック" panose="020B0600070205080204" pitchFamily="50" charset="-128"/>
                  <a:ea typeface="ＭＳ Ｐゴシック" panose="020B0600070205080204" pitchFamily="50" charset="-128"/>
                </a:rPr>
                <a:t>日</a:t>
              </a:r>
              <a:endParaRPr kumimoji="0" lang="ja-JP" altLang="ja-JP" sz="1800" b="0" i="0" u="none" strike="noStrike" cap="none" normalizeH="0" baseline="0">
                <a:ln>
                  <a:noFill/>
                </a:ln>
                <a:solidFill>
                  <a:schemeClr val="tx1"/>
                </a:solidFill>
                <a:effectLst/>
                <a:latin typeface="Arial" panose="020B0604020202020204" pitchFamily="34" charset="0"/>
              </a:endParaRPr>
            </a:p>
          </p:txBody>
        </p:sp>
        <p:sp>
          <p:nvSpPr>
            <p:cNvPr id="109" name="Rectangle 103"/>
            <p:cNvSpPr>
              <a:spLocks noChangeArrowheads="1"/>
            </p:cNvSpPr>
            <p:nvPr/>
          </p:nvSpPr>
          <p:spPr bwMode="auto">
            <a:xfrm>
              <a:off x="2213" y="1210"/>
              <a:ext cx="256" cy="57"/>
            </a:xfrm>
            <a:prstGeom prst="rect">
              <a:avLst/>
            </a:prstGeom>
            <a:solidFill>
              <a:srgbClr val="5B9BD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ja-JP" altLang="en-US"/>
            </a:p>
          </p:txBody>
        </p:sp>
        <p:sp>
          <p:nvSpPr>
            <p:cNvPr id="110" name="Rectangle 104"/>
            <p:cNvSpPr>
              <a:spLocks noChangeArrowheads="1"/>
            </p:cNvSpPr>
            <p:nvPr/>
          </p:nvSpPr>
          <p:spPr bwMode="auto">
            <a:xfrm>
              <a:off x="2496" y="1154"/>
              <a:ext cx="687"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エアコン</a:t>
              </a:r>
              <a:endParaRPr kumimoji="0" lang="ja-JP" altLang="ja-JP" sz="2000" b="0" i="0" u="none" strike="noStrike" cap="none" normalizeH="0" baseline="0" dirty="0">
                <a:ln>
                  <a:noFill/>
                </a:ln>
                <a:solidFill>
                  <a:schemeClr val="tx1"/>
                </a:solidFill>
                <a:effectLst/>
                <a:latin typeface="Arial" panose="020B0604020202020204" pitchFamily="34" charset="0"/>
              </a:endParaRPr>
            </a:p>
          </p:txBody>
        </p:sp>
        <p:sp>
          <p:nvSpPr>
            <p:cNvPr id="111" name="Freeform 105"/>
            <p:cNvSpPr>
              <a:spLocks/>
            </p:cNvSpPr>
            <p:nvPr/>
          </p:nvSpPr>
          <p:spPr bwMode="auto">
            <a:xfrm>
              <a:off x="2203" y="1465"/>
              <a:ext cx="275" cy="20"/>
            </a:xfrm>
            <a:custGeom>
              <a:avLst/>
              <a:gdLst>
                <a:gd name="T0" fmla="*/ 96 w 2752"/>
                <a:gd name="T1" fmla="*/ 0 h 192"/>
                <a:gd name="T2" fmla="*/ 2656 w 2752"/>
                <a:gd name="T3" fmla="*/ 0 h 192"/>
                <a:gd name="T4" fmla="*/ 2752 w 2752"/>
                <a:gd name="T5" fmla="*/ 96 h 192"/>
                <a:gd name="T6" fmla="*/ 2656 w 2752"/>
                <a:gd name="T7" fmla="*/ 192 h 192"/>
                <a:gd name="T8" fmla="*/ 96 w 2752"/>
                <a:gd name="T9" fmla="*/ 192 h 192"/>
                <a:gd name="T10" fmla="*/ 0 w 2752"/>
                <a:gd name="T11" fmla="*/ 96 h 192"/>
                <a:gd name="T12" fmla="*/ 96 w 2752"/>
                <a:gd name="T13" fmla="*/ 0 h 192"/>
              </a:gdLst>
              <a:ahLst/>
              <a:cxnLst>
                <a:cxn ang="0">
                  <a:pos x="T0" y="T1"/>
                </a:cxn>
                <a:cxn ang="0">
                  <a:pos x="T2" y="T3"/>
                </a:cxn>
                <a:cxn ang="0">
                  <a:pos x="T4" y="T5"/>
                </a:cxn>
                <a:cxn ang="0">
                  <a:pos x="T6" y="T7"/>
                </a:cxn>
                <a:cxn ang="0">
                  <a:pos x="T8" y="T9"/>
                </a:cxn>
                <a:cxn ang="0">
                  <a:pos x="T10" y="T11"/>
                </a:cxn>
                <a:cxn ang="0">
                  <a:pos x="T12" y="T13"/>
                </a:cxn>
              </a:cxnLst>
              <a:rect l="0" t="0" r="r" b="b"/>
              <a:pathLst>
                <a:path w="2752" h="192">
                  <a:moveTo>
                    <a:pt x="96" y="0"/>
                  </a:moveTo>
                  <a:lnTo>
                    <a:pt x="2656" y="0"/>
                  </a:lnTo>
                  <a:cubicBezTo>
                    <a:pt x="2709" y="0"/>
                    <a:pt x="2752" y="43"/>
                    <a:pt x="2752" y="96"/>
                  </a:cubicBezTo>
                  <a:cubicBezTo>
                    <a:pt x="2752" y="149"/>
                    <a:pt x="2709" y="192"/>
                    <a:pt x="2656" y="192"/>
                  </a:cubicBezTo>
                  <a:lnTo>
                    <a:pt x="96" y="192"/>
                  </a:lnTo>
                  <a:cubicBezTo>
                    <a:pt x="43" y="192"/>
                    <a:pt x="0" y="149"/>
                    <a:pt x="0" y="96"/>
                  </a:cubicBezTo>
                  <a:cubicBezTo>
                    <a:pt x="0" y="43"/>
                    <a:pt x="43" y="0"/>
                    <a:pt x="96" y="0"/>
                  </a:cubicBezTo>
                  <a:close/>
                </a:path>
              </a:pathLst>
            </a:custGeom>
            <a:solidFill>
              <a:srgbClr val="ED7D31"/>
            </a:solidFill>
            <a:ln w="3175" cap="flat">
              <a:solidFill>
                <a:srgbClr val="ED7D31"/>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2" name="Rectangle 106"/>
            <p:cNvSpPr>
              <a:spLocks noChangeArrowheads="1"/>
            </p:cNvSpPr>
            <p:nvPr/>
          </p:nvSpPr>
          <p:spPr bwMode="auto">
            <a:xfrm>
              <a:off x="2496" y="1388"/>
              <a:ext cx="773"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b="0" i="0" u="none" strike="noStrike" cap="none" normalizeH="0" baseline="0" dirty="0">
                  <a:ln>
                    <a:noFill/>
                  </a:ln>
                  <a:solidFill>
                    <a:srgbClr val="595959"/>
                  </a:solidFill>
                  <a:effectLst/>
                  <a:latin typeface="ＭＳ ゴシック" panose="020B0609070205080204" pitchFamily="49" charset="-128"/>
                  <a:ea typeface="ＭＳ ゴシック" panose="020B0609070205080204" pitchFamily="49" charset="-128"/>
                </a:rPr>
                <a:t>平均気温</a:t>
              </a:r>
              <a:endParaRPr kumimoji="0" lang="ja-JP" altLang="ja-JP" sz="2000" b="0" i="0" u="none" strike="noStrike" cap="none" normalizeH="0" baseline="0" dirty="0">
                <a:ln>
                  <a:noFill/>
                </a:ln>
                <a:solidFill>
                  <a:schemeClr val="tx1"/>
                </a:solidFill>
                <a:effectLst/>
                <a:latin typeface="Arial" panose="020B0604020202020204" pitchFamily="34" charset="0"/>
              </a:endParaRPr>
            </a:p>
          </p:txBody>
        </p:sp>
        <p:sp>
          <p:nvSpPr>
            <p:cNvPr id="66" name="Freeform 60"/>
            <p:cNvSpPr>
              <a:spLocks noEditPoints="1"/>
            </p:cNvSpPr>
            <p:nvPr/>
          </p:nvSpPr>
          <p:spPr bwMode="auto">
            <a:xfrm>
              <a:off x="1188" y="1088"/>
              <a:ext cx="3643" cy="2084"/>
            </a:xfrm>
            <a:custGeom>
              <a:avLst/>
              <a:gdLst>
                <a:gd name="T0" fmla="*/ 0 w 18224"/>
                <a:gd name="T1" fmla="*/ 24 h 9944"/>
                <a:gd name="T2" fmla="*/ 24 w 18224"/>
                <a:gd name="T3" fmla="*/ 0 h 9944"/>
                <a:gd name="T4" fmla="*/ 18200 w 18224"/>
                <a:gd name="T5" fmla="*/ 0 h 9944"/>
                <a:gd name="T6" fmla="*/ 18224 w 18224"/>
                <a:gd name="T7" fmla="*/ 24 h 9944"/>
                <a:gd name="T8" fmla="*/ 18224 w 18224"/>
                <a:gd name="T9" fmla="*/ 9920 h 9944"/>
                <a:gd name="T10" fmla="*/ 18200 w 18224"/>
                <a:gd name="T11" fmla="*/ 9944 h 9944"/>
                <a:gd name="T12" fmla="*/ 24 w 18224"/>
                <a:gd name="T13" fmla="*/ 9944 h 9944"/>
                <a:gd name="T14" fmla="*/ 0 w 18224"/>
                <a:gd name="T15" fmla="*/ 9920 h 9944"/>
                <a:gd name="T16" fmla="*/ 0 w 18224"/>
                <a:gd name="T17" fmla="*/ 24 h 9944"/>
                <a:gd name="T18" fmla="*/ 48 w 18224"/>
                <a:gd name="T19" fmla="*/ 9920 h 9944"/>
                <a:gd name="T20" fmla="*/ 24 w 18224"/>
                <a:gd name="T21" fmla="*/ 9896 h 9944"/>
                <a:gd name="T22" fmla="*/ 18200 w 18224"/>
                <a:gd name="T23" fmla="*/ 9896 h 9944"/>
                <a:gd name="T24" fmla="*/ 18176 w 18224"/>
                <a:gd name="T25" fmla="*/ 9920 h 9944"/>
                <a:gd name="T26" fmla="*/ 18176 w 18224"/>
                <a:gd name="T27" fmla="*/ 24 h 9944"/>
                <a:gd name="T28" fmla="*/ 18200 w 18224"/>
                <a:gd name="T29" fmla="*/ 48 h 9944"/>
                <a:gd name="T30" fmla="*/ 24 w 18224"/>
                <a:gd name="T31" fmla="*/ 48 h 9944"/>
                <a:gd name="T32" fmla="*/ 48 w 18224"/>
                <a:gd name="T33" fmla="*/ 24 h 9944"/>
                <a:gd name="T34" fmla="*/ 48 w 18224"/>
                <a:gd name="T35" fmla="*/ 9920 h 9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24" h="9944">
                  <a:moveTo>
                    <a:pt x="0" y="24"/>
                  </a:moveTo>
                  <a:cubicBezTo>
                    <a:pt x="0" y="11"/>
                    <a:pt x="11" y="0"/>
                    <a:pt x="24" y="0"/>
                  </a:cubicBezTo>
                  <a:lnTo>
                    <a:pt x="18200" y="0"/>
                  </a:lnTo>
                  <a:cubicBezTo>
                    <a:pt x="18214" y="0"/>
                    <a:pt x="18224" y="11"/>
                    <a:pt x="18224" y="24"/>
                  </a:cubicBezTo>
                  <a:lnTo>
                    <a:pt x="18224" y="9920"/>
                  </a:lnTo>
                  <a:cubicBezTo>
                    <a:pt x="18224" y="9934"/>
                    <a:pt x="18214" y="9944"/>
                    <a:pt x="18200" y="9944"/>
                  </a:cubicBezTo>
                  <a:lnTo>
                    <a:pt x="24" y="9944"/>
                  </a:lnTo>
                  <a:cubicBezTo>
                    <a:pt x="11" y="9944"/>
                    <a:pt x="0" y="9934"/>
                    <a:pt x="0" y="9920"/>
                  </a:cubicBezTo>
                  <a:lnTo>
                    <a:pt x="0" y="24"/>
                  </a:lnTo>
                  <a:close/>
                  <a:moveTo>
                    <a:pt x="48" y="9920"/>
                  </a:moveTo>
                  <a:lnTo>
                    <a:pt x="24" y="9896"/>
                  </a:lnTo>
                  <a:lnTo>
                    <a:pt x="18200" y="9896"/>
                  </a:lnTo>
                  <a:lnTo>
                    <a:pt x="18176" y="9920"/>
                  </a:lnTo>
                  <a:lnTo>
                    <a:pt x="18176" y="24"/>
                  </a:lnTo>
                  <a:lnTo>
                    <a:pt x="18200" y="48"/>
                  </a:lnTo>
                  <a:lnTo>
                    <a:pt x="24" y="48"/>
                  </a:lnTo>
                  <a:lnTo>
                    <a:pt x="48" y="24"/>
                  </a:lnTo>
                  <a:lnTo>
                    <a:pt x="48" y="9920"/>
                  </a:lnTo>
                  <a:close/>
                </a:path>
              </a:pathLst>
            </a:cu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ja-JP" altLang="en-US"/>
            </a:p>
          </p:txBody>
        </p:sp>
        <p:sp>
          <p:nvSpPr>
            <p:cNvPr id="114" name="Freeform 64"/>
            <p:cNvSpPr>
              <a:spLocks noEditPoints="1"/>
            </p:cNvSpPr>
            <p:nvPr/>
          </p:nvSpPr>
          <p:spPr bwMode="auto">
            <a:xfrm>
              <a:off x="1156" y="1090"/>
              <a:ext cx="33" cy="2084"/>
            </a:xfrm>
            <a:custGeom>
              <a:avLst/>
              <a:gdLst>
                <a:gd name="T0" fmla="*/ 0 w 33"/>
                <a:gd name="T1" fmla="*/ 2074 h 2084"/>
                <a:gd name="T2" fmla="*/ 33 w 33"/>
                <a:gd name="T3" fmla="*/ 2074 h 2084"/>
                <a:gd name="T4" fmla="*/ 33 w 33"/>
                <a:gd name="T5" fmla="*/ 2084 h 2084"/>
                <a:gd name="T6" fmla="*/ 0 w 33"/>
                <a:gd name="T7" fmla="*/ 2084 h 2084"/>
                <a:gd name="T8" fmla="*/ 0 w 33"/>
                <a:gd name="T9" fmla="*/ 2074 h 2084"/>
                <a:gd name="T10" fmla="*/ 0 w 33"/>
                <a:gd name="T11" fmla="*/ 1816 h 2084"/>
                <a:gd name="T12" fmla="*/ 33 w 33"/>
                <a:gd name="T13" fmla="*/ 1816 h 2084"/>
                <a:gd name="T14" fmla="*/ 33 w 33"/>
                <a:gd name="T15" fmla="*/ 1826 h 2084"/>
                <a:gd name="T16" fmla="*/ 0 w 33"/>
                <a:gd name="T17" fmla="*/ 1826 h 2084"/>
                <a:gd name="T18" fmla="*/ 0 w 33"/>
                <a:gd name="T19" fmla="*/ 1816 h 2084"/>
                <a:gd name="T20" fmla="*/ 0 w 33"/>
                <a:gd name="T21" fmla="*/ 1556 h 2084"/>
                <a:gd name="T22" fmla="*/ 33 w 33"/>
                <a:gd name="T23" fmla="*/ 1556 h 2084"/>
                <a:gd name="T24" fmla="*/ 33 w 33"/>
                <a:gd name="T25" fmla="*/ 1566 h 2084"/>
                <a:gd name="T26" fmla="*/ 0 w 33"/>
                <a:gd name="T27" fmla="*/ 1566 h 2084"/>
                <a:gd name="T28" fmla="*/ 0 w 33"/>
                <a:gd name="T29" fmla="*/ 1556 h 2084"/>
                <a:gd name="T30" fmla="*/ 0 w 33"/>
                <a:gd name="T31" fmla="*/ 1296 h 2084"/>
                <a:gd name="T32" fmla="*/ 33 w 33"/>
                <a:gd name="T33" fmla="*/ 1296 h 2084"/>
                <a:gd name="T34" fmla="*/ 33 w 33"/>
                <a:gd name="T35" fmla="*/ 1306 h 2084"/>
                <a:gd name="T36" fmla="*/ 0 w 33"/>
                <a:gd name="T37" fmla="*/ 1306 h 2084"/>
                <a:gd name="T38" fmla="*/ 0 w 33"/>
                <a:gd name="T39" fmla="*/ 1296 h 2084"/>
                <a:gd name="T40" fmla="*/ 0 w 33"/>
                <a:gd name="T41" fmla="*/ 1038 h 2084"/>
                <a:gd name="T42" fmla="*/ 33 w 33"/>
                <a:gd name="T43" fmla="*/ 1038 h 2084"/>
                <a:gd name="T44" fmla="*/ 33 w 33"/>
                <a:gd name="T45" fmla="*/ 1048 h 2084"/>
                <a:gd name="T46" fmla="*/ 0 w 33"/>
                <a:gd name="T47" fmla="*/ 1048 h 2084"/>
                <a:gd name="T48" fmla="*/ 0 w 33"/>
                <a:gd name="T49" fmla="*/ 1038 h 2084"/>
                <a:gd name="T50" fmla="*/ 0 w 33"/>
                <a:gd name="T51" fmla="*/ 778 h 2084"/>
                <a:gd name="T52" fmla="*/ 33 w 33"/>
                <a:gd name="T53" fmla="*/ 778 h 2084"/>
                <a:gd name="T54" fmla="*/ 33 w 33"/>
                <a:gd name="T55" fmla="*/ 788 h 2084"/>
                <a:gd name="T56" fmla="*/ 0 w 33"/>
                <a:gd name="T57" fmla="*/ 788 h 2084"/>
                <a:gd name="T58" fmla="*/ 0 w 33"/>
                <a:gd name="T59" fmla="*/ 778 h 2084"/>
                <a:gd name="T60" fmla="*/ 0 w 33"/>
                <a:gd name="T61" fmla="*/ 518 h 2084"/>
                <a:gd name="T62" fmla="*/ 33 w 33"/>
                <a:gd name="T63" fmla="*/ 518 h 2084"/>
                <a:gd name="T64" fmla="*/ 33 w 33"/>
                <a:gd name="T65" fmla="*/ 528 h 2084"/>
                <a:gd name="T66" fmla="*/ 0 w 33"/>
                <a:gd name="T67" fmla="*/ 528 h 2084"/>
                <a:gd name="T68" fmla="*/ 0 w 33"/>
                <a:gd name="T69" fmla="*/ 518 h 2084"/>
                <a:gd name="T70" fmla="*/ 0 w 33"/>
                <a:gd name="T71" fmla="*/ 260 h 2084"/>
                <a:gd name="T72" fmla="*/ 33 w 33"/>
                <a:gd name="T73" fmla="*/ 260 h 2084"/>
                <a:gd name="T74" fmla="*/ 33 w 33"/>
                <a:gd name="T75" fmla="*/ 270 h 2084"/>
                <a:gd name="T76" fmla="*/ 0 w 33"/>
                <a:gd name="T77" fmla="*/ 270 h 2084"/>
                <a:gd name="T78" fmla="*/ 0 w 33"/>
                <a:gd name="T79" fmla="*/ 260 h 2084"/>
                <a:gd name="T80" fmla="*/ 0 w 33"/>
                <a:gd name="T81" fmla="*/ 0 h 2084"/>
                <a:gd name="T82" fmla="*/ 33 w 33"/>
                <a:gd name="T83" fmla="*/ 0 h 2084"/>
                <a:gd name="T84" fmla="*/ 33 w 33"/>
                <a:gd name="T85" fmla="*/ 10 h 2084"/>
                <a:gd name="T86" fmla="*/ 0 w 33"/>
                <a:gd name="T87" fmla="*/ 10 h 2084"/>
                <a:gd name="T88" fmla="*/ 0 w 33"/>
                <a:gd name="T89" fmla="*/ 0 h 20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 h="2084">
                  <a:moveTo>
                    <a:pt x="0" y="2074"/>
                  </a:moveTo>
                  <a:lnTo>
                    <a:pt x="33" y="2074"/>
                  </a:lnTo>
                  <a:lnTo>
                    <a:pt x="33" y="2084"/>
                  </a:lnTo>
                  <a:lnTo>
                    <a:pt x="0" y="2084"/>
                  </a:lnTo>
                  <a:lnTo>
                    <a:pt x="0" y="2074"/>
                  </a:lnTo>
                  <a:close/>
                  <a:moveTo>
                    <a:pt x="0" y="1816"/>
                  </a:moveTo>
                  <a:lnTo>
                    <a:pt x="33" y="1816"/>
                  </a:lnTo>
                  <a:lnTo>
                    <a:pt x="33" y="1826"/>
                  </a:lnTo>
                  <a:lnTo>
                    <a:pt x="0" y="1826"/>
                  </a:lnTo>
                  <a:lnTo>
                    <a:pt x="0" y="1816"/>
                  </a:lnTo>
                  <a:close/>
                  <a:moveTo>
                    <a:pt x="0" y="1556"/>
                  </a:moveTo>
                  <a:lnTo>
                    <a:pt x="33" y="1556"/>
                  </a:lnTo>
                  <a:lnTo>
                    <a:pt x="33" y="1566"/>
                  </a:lnTo>
                  <a:lnTo>
                    <a:pt x="0" y="1566"/>
                  </a:lnTo>
                  <a:lnTo>
                    <a:pt x="0" y="1556"/>
                  </a:lnTo>
                  <a:close/>
                  <a:moveTo>
                    <a:pt x="0" y="1296"/>
                  </a:moveTo>
                  <a:lnTo>
                    <a:pt x="33" y="1296"/>
                  </a:lnTo>
                  <a:lnTo>
                    <a:pt x="33" y="1306"/>
                  </a:lnTo>
                  <a:lnTo>
                    <a:pt x="0" y="1306"/>
                  </a:lnTo>
                  <a:lnTo>
                    <a:pt x="0" y="1296"/>
                  </a:lnTo>
                  <a:close/>
                  <a:moveTo>
                    <a:pt x="0" y="1038"/>
                  </a:moveTo>
                  <a:lnTo>
                    <a:pt x="33" y="1038"/>
                  </a:lnTo>
                  <a:lnTo>
                    <a:pt x="33" y="1048"/>
                  </a:lnTo>
                  <a:lnTo>
                    <a:pt x="0" y="1048"/>
                  </a:lnTo>
                  <a:lnTo>
                    <a:pt x="0" y="1038"/>
                  </a:lnTo>
                  <a:close/>
                  <a:moveTo>
                    <a:pt x="0" y="778"/>
                  </a:moveTo>
                  <a:lnTo>
                    <a:pt x="33" y="778"/>
                  </a:lnTo>
                  <a:lnTo>
                    <a:pt x="33" y="788"/>
                  </a:lnTo>
                  <a:lnTo>
                    <a:pt x="0" y="788"/>
                  </a:lnTo>
                  <a:lnTo>
                    <a:pt x="0" y="778"/>
                  </a:lnTo>
                  <a:close/>
                  <a:moveTo>
                    <a:pt x="0" y="518"/>
                  </a:moveTo>
                  <a:lnTo>
                    <a:pt x="33" y="518"/>
                  </a:lnTo>
                  <a:lnTo>
                    <a:pt x="33" y="528"/>
                  </a:lnTo>
                  <a:lnTo>
                    <a:pt x="0" y="528"/>
                  </a:lnTo>
                  <a:lnTo>
                    <a:pt x="0" y="518"/>
                  </a:lnTo>
                  <a:close/>
                  <a:moveTo>
                    <a:pt x="0" y="260"/>
                  </a:moveTo>
                  <a:lnTo>
                    <a:pt x="33" y="260"/>
                  </a:lnTo>
                  <a:lnTo>
                    <a:pt x="33" y="270"/>
                  </a:lnTo>
                  <a:lnTo>
                    <a:pt x="0" y="270"/>
                  </a:lnTo>
                  <a:lnTo>
                    <a:pt x="0" y="260"/>
                  </a:lnTo>
                  <a:close/>
                  <a:moveTo>
                    <a:pt x="0" y="0"/>
                  </a:moveTo>
                  <a:lnTo>
                    <a:pt x="33" y="0"/>
                  </a:lnTo>
                  <a:lnTo>
                    <a:pt x="33" y="10"/>
                  </a:lnTo>
                  <a:lnTo>
                    <a:pt x="0" y="10"/>
                  </a:lnTo>
                  <a:lnTo>
                    <a:pt x="0" y="0"/>
                  </a:lnTo>
                  <a:close/>
                </a:path>
              </a:pathLst>
            </a:custGeom>
            <a:solidFill>
              <a:srgbClr val="000000"/>
            </a:solidFill>
            <a:ln w="3175" cap="flat">
              <a:solidFill>
                <a:srgbClr val="000000"/>
              </a:solidFill>
              <a:prstDash val="solid"/>
              <a:bevel/>
              <a:headEnd/>
              <a:tailEnd/>
            </a:ln>
          </p:spPr>
          <p:txBody>
            <a:bodyPr vert="horz" wrap="square" lIns="91440" tIns="45720" rIns="91440" bIns="45720" numCol="1" anchor="t" anchorCtr="0" compatLnSpc="1">
              <a:prstTxWarp prst="textNoShape">
                <a:avLst/>
              </a:prstTxWarp>
            </a:bodyPr>
            <a:lstStyle/>
            <a:p>
              <a:endParaRPr lang="ja-JP" altLang="en-US"/>
            </a:p>
          </p:txBody>
        </p:sp>
      </p:grpSp>
      <p:sp>
        <p:nvSpPr>
          <p:cNvPr id="115" name="テキスト ボックス 114"/>
          <p:cNvSpPr txBox="1"/>
          <p:nvPr/>
        </p:nvSpPr>
        <p:spPr>
          <a:xfrm>
            <a:off x="5934635" y="601194"/>
            <a:ext cx="2574744" cy="338554"/>
          </a:xfrm>
          <a:prstGeom prst="rect">
            <a:avLst/>
          </a:prstGeom>
          <a:noFill/>
        </p:spPr>
        <p:txBody>
          <a:bodyPr wrap="none" rtlCol="0">
            <a:spAutoFit/>
          </a:bodyPr>
          <a:lstStyle/>
          <a:p>
            <a:r>
              <a:rPr kumimoji="1" lang="en-US" altLang="ja-JP" sz="1600" dirty="0">
                <a:solidFill>
                  <a:schemeClr val="bg1">
                    <a:lumMod val="65000"/>
                  </a:schemeClr>
                </a:solidFill>
              </a:rPr>
              <a:t>The University Of Kitakyushu</a:t>
            </a:r>
            <a:endParaRPr kumimoji="1" lang="ja-JP" altLang="en-US" sz="1600" dirty="0">
              <a:solidFill>
                <a:schemeClr val="bg1">
                  <a:lumMod val="65000"/>
                </a:schemeClr>
              </a:solidFill>
            </a:endParaRPr>
          </a:p>
        </p:txBody>
      </p:sp>
      <p:grpSp>
        <p:nvGrpSpPr>
          <p:cNvPr id="116" name="グループ化 115"/>
          <p:cNvGrpSpPr/>
          <p:nvPr/>
        </p:nvGrpSpPr>
        <p:grpSpPr>
          <a:xfrm>
            <a:off x="8573416" y="311985"/>
            <a:ext cx="506546" cy="560860"/>
            <a:chOff x="8573416" y="311985"/>
            <a:chExt cx="506546" cy="560860"/>
          </a:xfrm>
        </p:grpSpPr>
        <p:sp>
          <p:nvSpPr>
            <p:cNvPr id="117" name="ひし形 116"/>
            <p:cNvSpPr/>
            <p:nvPr/>
          </p:nvSpPr>
          <p:spPr>
            <a:xfrm>
              <a:off x="8573416" y="311985"/>
              <a:ext cx="506546" cy="560860"/>
            </a:xfrm>
            <a:prstGeom prst="diamond">
              <a:avLst/>
            </a:prstGeom>
            <a:noFill/>
            <a:ln w="28575">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bg1">
                    <a:lumMod val="75000"/>
                  </a:schemeClr>
                </a:solidFill>
              </a:endParaRPr>
            </a:p>
          </p:txBody>
        </p:sp>
        <p:sp>
          <p:nvSpPr>
            <p:cNvPr id="118" name="テキスト ボックス 117"/>
            <p:cNvSpPr txBox="1"/>
            <p:nvPr/>
          </p:nvSpPr>
          <p:spPr>
            <a:xfrm>
              <a:off x="8617337" y="401139"/>
              <a:ext cx="418704" cy="369332"/>
            </a:xfrm>
            <a:prstGeom prst="rect">
              <a:avLst/>
            </a:prstGeom>
            <a:noFill/>
          </p:spPr>
          <p:txBody>
            <a:bodyPr wrap="none" rtlCol="0">
              <a:spAutoFit/>
            </a:bodyPr>
            <a:lstStyle/>
            <a:p>
              <a:r>
                <a:rPr kumimoji="1" lang="en-US" altLang="ja-JP" dirty="0">
                  <a:solidFill>
                    <a:schemeClr val="bg1">
                      <a:lumMod val="75000"/>
                    </a:schemeClr>
                  </a:solidFill>
                </a:rPr>
                <a:t>10</a:t>
              </a:r>
              <a:endParaRPr kumimoji="1" lang="ja-JP" altLang="en-US" dirty="0">
                <a:solidFill>
                  <a:schemeClr val="bg1">
                    <a:lumMod val="75000"/>
                  </a:schemeClr>
                </a:solidFill>
              </a:endParaRPr>
            </a:p>
          </p:txBody>
        </p:sp>
      </p:grpSp>
      <p:sp>
        <p:nvSpPr>
          <p:cNvPr id="2" name="テキスト ボックス 1"/>
          <p:cNvSpPr txBox="1"/>
          <p:nvPr/>
        </p:nvSpPr>
        <p:spPr>
          <a:xfrm>
            <a:off x="1040813" y="5322094"/>
            <a:ext cx="7400511" cy="1015663"/>
          </a:xfrm>
          <a:prstGeom prst="rect">
            <a:avLst/>
          </a:prstGeom>
          <a:noFill/>
        </p:spPr>
        <p:txBody>
          <a:bodyPr wrap="square" rtlCol="0">
            <a:spAutoFit/>
          </a:bodyPr>
          <a:lstStyle/>
          <a:p>
            <a:r>
              <a:rPr kumimoji="1" lang="ja-JP" altLang="en-US" sz="2000" dirty="0"/>
              <a:t>◎エアコンの電力使用量が全体の約</a:t>
            </a:r>
            <a:r>
              <a:rPr kumimoji="1" lang="en-US" altLang="ja-JP" sz="2000" dirty="0"/>
              <a:t>40</a:t>
            </a:r>
            <a:r>
              <a:rPr kumimoji="1" lang="ja-JP" altLang="en-US" sz="2000" dirty="0"/>
              <a:t>％を占め、最も大きい。</a:t>
            </a:r>
            <a:endParaRPr kumimoji="1" lang="en-US" altLang="ja-JP" sz="2000" dirty="0"/>
          </a:p>
          <a:p>
            <a:r>
              <a:rPr kumimoji="1" lang="ja-JP" altLang="en-US" sz="2000" dirty="0"/>
              <a:t>◎</a:t>
            </a:r>
            <a:r>
              <a:rPr kumimoji="1" lang="en-US" altLang="ja-JP" sz="2000" dirty="0"/>
              <a:t>15,16</a:t>
            </a:r>
            <a:r>
              <a:rPr kumimoji="1" lang="ja-JP" altLang="en-US" sz="2000" dirty="0"/>
              <a:t>日は、雨天で気温が低かったため、エアコンの電力使用量が小さい。</a:t>
            </a:r>
            <a:endParaRPr kumimoji="1" lang="en-US" altLang="ja-JP" sz="2000" dirty="0"/>
          </a:p>
        </p:txBody>
      </p:sp>
    </p:spTree>
    <p:extLst>
      <p:ext uri="{BB962C8B-B14F-4D97-AF65-F5344CB8AC3E}">
        <p14:creationId xmlns:p14="http://schemas.microsoft.com/office/powerpoint/2010/main" val="2293806255"/>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
  <TotalTime>3003</TotalTime>
  <Words>1378</Words>
  <Application>Microsoft Office PowerPoint</Application>
  <PresentationFormat>画面に合わせる (4:3)</PresentationFormat>
  <Paragraphs>307</Paragraphs>
  <Slides>15</Slides>
  <Notes>6</Notes>
  <HiddenSlides>0</HiddenSlides>
  <MMClips>0</MMClips>
  <ScaleCrop>false</ScaleCrop>
  <HeadingPairs>
    <vt:vector size="6" baseType="variant">
      <vt:variant>
        <vt:lpstr>使用されているフォント</vt:lpstr>
      </vt:variant>
      <vt:variant>
        <vt:i4>9</vt:i4>
      </vt:variant>
      <vt:variant>
        <vt:lpstr>テーマ</vt:lpstr>
      </vt:variant>
      <vt:variant>
        <vt:i4>1</vt:i4>
      </vt:variant>
      <vt:variant>
        <vt:lpstr>スライド タイトル</vt:lpstr>
      </vt:variant>
      <vt:variant>
        <vt:i4>15</vt:i4>
      </vt:variant>
    </vt:vector>
  </HeadingPairs>
  <TitlesOfParts>
    <vt:vector size="25" baseType="lpstr">
      <vt:lpstr>ＭＳ Ｐゴシック</vt:lpstr>
      <vt:lpstr>ＭＳ ゴシック</vt:lpstr>
      <vt:lpstr>ＭＳ 明朝</vt:lpstr>
      <vt:lpstr>Arial</vt:lpstr>
      <vt:lpstr>Calibri</vt:lpstr>
      <vt:lpstr>Calibri Light</vt:lpstr>
      <vt:lpstr>Century</vt:lpstr>
      <vt:lpstr>Times New Roman</vt:lpstr>
      <vt:lpstr>Wingdings</vt:lpstr>
      <vt:lpstr>Office テーマ</vt:lpstr>
      <vt:lpstr>ゼロカーボン技術を導入した住宅の 電力利用状況に関する研究</vt:lpstr>
      <vt:lpstr>研究目的と研究方法</vt:lpstr>
      <vt:lpstr>調査概要①</vt:lpstr>
      <vt:lpstr>研究フロー</vt:lpstr>
      <vt:lpstr>調査概要②</vt:lpstr>
      <vt:lpstr>実測対象住宅概要</vt:lpstr>
      <vt:lpstr>アンケート調査</vt:lpstr>
      <vt:lpstr>8月の電力使用量の内訳・電力推移</vt:lpstr>
      <vt:lpstr>8月のエアコン電力使用量</vt:lpstr>
      <vt:lpstr>電力と価格</vt:lpstr>
      <vt:lpstr>電力コスト収支</vt:lpstr>
      <vt:lpstr>ゼロカーボンの達成度</vt:lpstr>
      <vt:lpstr>まとめ</vt:lpstr>
      <vt:lpstr>ご清聴ありがとうございました。</vt:lpstr>
      <vt:lpstr>太陽光発電</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user1</dc:creator>
  <cp:lastModifiedBy>高偉俊</cp:lastModifiedBy>
  <cp:revision>141</cp:revision>
  <dcterms:created xsi:type="dcterms:W3CDTF">2017-11-20T13:18:52Z</dcterms:created>
  <dcterms:modified xsi:type="dcterms:W3CDTF">2017-12-21T05:59:52Z</dcterms:modified>
</cp:coreProperties>
</file>