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6"/>
  </p:notesMasterIdLst>
  <p:sldIdLst>
    <p:sldId id="257" r:id="rId3"/>
    <p:sldId id="258" r:id="rId4"/>
    <p:sldId id="259" r:id="rId5"/>
    <p:sldId id="263" r:id="rId6"/>
    <p:sldId id="260" r:id="rId7"/>
    <p:sldId id="264" r:id="rId8"/>
    <p:sldId id="265" r:id="rId9"/>
    <p:sldId id="261" r:id="rId10"/>
    <p:sldId id="262" r:id="rId11"/>
    <p:sldId id="266" r:id="rId12"/>
    <p:sldId id="270" r:id="rId13"/>
    <p:sldId id="274" r:id="rId14"/>
    <p:sldId id="273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C910-F694-49DC-8B05-05D0FEA9EF26}" type="datetimeFigureOut">
              <a:rPr kumimoji="1" lang="ja-JP" altLang="en-US" smtClean="0"/>
              <a:t>2022/6/13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1C486-EFBE-4048-B5F0-FB7DD02665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24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987B1-B605-4A29-BBBE-D565095DC630}" type="slidenum">
              <a:rPr kumimoji="1" lang="en-AU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AU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I would like to thank professor Terry </a:t>
            </a:r>
            <a:r>
              <a:rPr lang="en-US" altLang="ja-JP" sz="2400" b="1" baseline="0" dirty="0" err="1">
                <a:solidFill>
                  <a:srgbClr val="FFFF00"/>
                </a:solidFill>
                <a:latin typeface="Helvetica" panose="020B0604020202020204" pitchFamily="34" charset="0"/>
              </a:rPr>
              <a:t>Nett</a:t>
            </a:r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, and the committee of ICAR2022 for giving me this great opportunity to present our recent work.</a:t>
            </a:r>
          </a:p>
          <a:p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I am vey sorry that I cannot attend this symposium because still my university prohibits travelling abroad.</a:t>
            </a:r>
            <a:endParaRPr lang="ja-JP" altLang="en-US" sz="2400" b="1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05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We used the same antibodies for immunocytochemistry and confocal microscopy</a:t>
            </a:r>
            <a:r>
              <a:rPr kumimoji="1" lang="en-US" altLang="ja-JP" baseline="0" dirty="0"/>
              <a:t> in the cultured anterior pituitary cells.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2902C-1831-4C3E-AB21-2566B9BA01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8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82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Then, we found</a:t>
            </a:r>
            <a:r>
              <a:rPr kumimoji="1" lang="en-US" altLang="ja-JP" baseline="0" dirty="0"/>
              <a:t> that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GnRH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neurons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synthesizing both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GnRH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2902C-1831-4C3E-AB21-2566B9BA0153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64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Then, we found</a:t>
            </a:r>
            <a:r>
              <a:rPr kumimoji="1" lang="en-US" altLang="ja-JP" baseline="0" dirty="0"/>
              <a:t> that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GnRH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neurons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synthesizing both </a:t>
            </a:r>
            <a:r>
              <a:rPr kumimoji="0" lang="en-US" altLang="ja-JP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GnRH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AMH</a:t>
            </a:r>
            <a:r>
              <a:rPr kumimoji="0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2902C-1831-4C3E-AB21-2566B9BA0153}" type="slidenum">
              <a:rPr kumimoji="1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E987B1-B605-4A29-BBBE-D565095DC630}" type="slidenum">
              <a:rPr kumimoji="1" lang="en-AU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AU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I would like to thank professor Terry </a:t>
            </a:r>
            <a:r>
              <a:rPr lang="en-US" altLang="ja-JP" sz="2400" b="1" baseline="0" dirty="0" err="1">
                <a:solidFill>
                  <a:srgbClr val="FFFF00"/>
                </a:solidFill>
                <a:latin typeface="Helvetica" panose="020B0604020202020204" pitchFamily="34" charset="0"/>
              </a:rPr>
              <a:t>Nett</a:t>
            </a:r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, and the committee of ICAR2022 for giving me this great opportunity to present our recent work.</a:t>
            </a:r>
          </a:p>
          <a:p>
            <a:r>
              <a:rPr lang="en-US" altLang="ja-JP" sz="2400" b="1" baseline="0" dirty="0">
                <a:solidFill>
                  <a:srgbClr val="FFFF00"/>
                </a:solidFill>
                <a:latin typeface="Helvetica" panose="020B0604020202020204" pitchFamily="34" charset="0"/>
              </a:rPr>
              <a:t>I am vey sorry that I cannot attend this symposium because still my university prohibits travelling abroad.</a:t>
            </a:r>
            <a:endParaRPr lang="ja-JP" altLang="en-US" sz="2400" b="1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0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9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5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52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 defTabSz="914377"/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 defTabSz="914377"/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 defTabSz="914377"/>
            <a:fld id="{92171395-0CB2-43DD-9B6F-08D9F4D3F8E1}" type="slidenum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4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859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6288"/>
            <a:ext cx="91440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403055E6-1295-4D40-AE53-55B1F3F4B861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22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D572922B-59A8-4C7B-B218-58F40B940910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9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E81E3AFB-3971-44A9-9216-6772F9D09175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76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9BA8E054-AD27-49B5-A245-ED56983A97E1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3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B01B7C88-DBF6-49C9-95DE-1A5BBAF00CA3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306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6F027DE5-4861-4DFD-B93B-6BECBA1623EB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19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18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822400DB-B999-47D5-8375-3F123F82FCF4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2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921938CF-A9DF-48B6-91B6-67E984CD76C3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3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6BEBFAEF-8248-45BE-AE1F-C0D0375CC487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17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 latinLnBrk="1">
              <a:defRPr/>
            </a:pPr>
            <a:fld id="{C26E5A39-9F08-4268-8012-6A21E163BF0C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36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8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0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56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2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3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7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990465E1-1F91-4BE9-BC4A-4EF958AEF088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2022/6/13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F270547-C75D-4177-ABD4-AC509C20885F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5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3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6288"/>
            <a:ext cx="6948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>
              <a:defRPr/>
            </a:pPr>
            <a:fld id="{8E760BDD-2280-4632-AB72-C0AFAAECE963}" type="datetime1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2022-06-13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>
              <a:defRPr/>
            </a:pPr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 latinLnBrk="1">
              <a:defRPr/>
            </a:pPr>
            <a:fld id="{83B0A39C-9AA3-4A83-82D7-24ADE085033F}" type="slidenum">
              <a:rPr kumimoji="0" lang="ko-KR" altLang="en-US" smtClean="0">
                <a:solidFill>
                  <a:prstClr val="black">
                    <a:tint val="75000"/>
                  </a:prstClr>
                </a:solidFill>
              </a:rPr>
              <a:pPr defTabSz="1219170" latinLnBrk="1">
                <a:defRPr/>
              </a:pPr>
              <a:t>‹#›</a:t>
            </a:fld>
            <a:endParaRPr kumimoji="0"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1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ctr" defTabSz="914377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4.tiff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4.tiff"/><Relationship Id="rId4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209" y="5332536"/>
            <a:ext cx="5207977" cy="1129811"/>
          </a:xfrm>
        </p:spPr>
        <p:txBody>
          <a:bodyPr/>
          <a:lstStyle/>
          <a:p>
            <a:pPr algn="l"/>
            <a:br>
              <a:rPr lang="en-US" altLang="ja-JP" sz="3323" b="1"/>
            </a:br>
            <a:endParaRPr lang="ja-JP" altLang="en-US" sz="2215" b="1"/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2134753" y="932723"/>
            <a:ext cx="4094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/>
            <a:r>
              <a:rPr lang="en-US" altLang="ja-JP" sz="3200" dirty="0">
                <a:solidFill>
                  <a:srgbClr val="ED7D3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Prof. Hiroya Kadokawa</a:t>
            </a:r>
            <a:endParaRPr lang="en-US" altLang="ja-JP" sz="3200" dirty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2584651" y="1412776"/>
            <a:ext cx="3759875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377"/>
            <a:r>
              <a:rPr lang="en-US" altLang="ja-JP" sz="2585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hiroya@yamaguchi-u.ac.jp</a:t>
            </a:r>
          </a:p>
        </p:txBody>
      </p:sp>
      <p:pic>
        <p:nvPicPr>
          <p:cNvPr id="89090" name="Picture 2" descr="https://www.vet.yamaguchi-u.ac.jp/members/images/2019/kadokaw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7" y="2372883"/>
            <a:ext cx="3538679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595669" y="164638"/>
            <a:ext cx="59700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40" latinLnBrk="1"/>
            <a:r>
              <a:rPr lang="en-US" altLang="ja-JP" sz="4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Welcome collaboration</a:t>
            </a:r>
            <a:endParaRPr lang="ja-JP" altLang="en-US" sz="48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55776" y="1796819"/>
            <a:ext cx="59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 latinLnBrk="1"/>
            <a:r>
              <a:rPr kumimoji="0" lang="ja-JP" altLang="en-US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http://ds.cc.yamaguchi-u.ac.jp/~hiroya/</a:t>
            </a:r>
          </a:p>
        </p:txBody>
      </p:sp>
    </p:spTree>
    <p:extLst>
      <p:ext uri="{BB962C8B-B14F-4D97-AF65-F5344CB8AC3E}">
        <p14:creationId xmlns:p14="http://schemas.microsoft.com/office/powerpoint/2010/main" val="1313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18"/>
    </mc:Choice>
    <mc:Fallback xmlns="">
      <p:transition spd="slow" advTm="25618"/>
    </mc:Fallback>
  </mc:AlternateContent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604" y="113285"/>
            <a:ext cx="7987315" cy="61322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AMH stimulate 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neurons! 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7880" y="5569217"/>
            <a:ext cx="653717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vitro, 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AMH stimulate GnRH neuron cell models </a:t>
            </a:r>
          </a:p>
          <a:p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(mHypoA-50 and mHypoA-55 cells)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Oride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2021, </a:t>
            </a:r>
            <a:r>
              <a:rPr lang="en-US" altLang="ja-JP" sz="20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Gynecol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697" y="1788125"/>
            <a:ext cx="3667637" cy="94310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846213" y="1623532"/>
            <a:ext cx="1867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Neuron firing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6467" y="3214878"/>
            <a:ext cx="3067478" cy="211484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46213" y="2731232"/>
            <a:ext cx="4490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 from ME explants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7110" y="882387"/>
            <a:ext cx="62943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AMH stimulate </a:t>
            </a:r>
            <a:r>
              <a:rPr lang="en-US" altLang="ja-JP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altLang="ja-JP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neurons in mouse </a:t>
            </a:r>
          </a:p>
          <a:p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Cimino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2016, 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</a:t>
            </a:r>
            <a:r>
              <a:rPr lang="en-US" altLang="ja-JP" sz="2000" i="1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altLang="ja-JP" sz="20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ja-JP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A1C4B2EB-D3B7-4C06-8575-559C7EFEC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4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128"/>
    </mc:Choice>
    <mc:Fallback>
      <p:transition spd="slow" advTm="32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/>
          <p:nvPr/>
        </p:nvSpPr>
        <p:spPr>
          <a:xfrm>
            <a:off x="5665800" y="1690481"/>
            <a:ext cx="21020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Arcuate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Nucleus</a:t>
            </a:r>
          </a:p>
        </p:txBody>
      </p:sp>
      <p:sp>
        <p:nvSpPr>
          <p:cNvPr id="7" name="Text Box 24"/>
          <p:cNvSpPr txBox="1"/>
          <p:nvPr/>
        </p:nvSpPr>
        <p:spPr>
          <a:xfrm>
            <a:off x="4707901" y="617875"/>
            <a:ext cx="885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3V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1429909" y="252326"/>
            <a:ext cx="6205596" cy="3914940"/>
          </a:xfrm>
          <a:custGeom>
            <a:avLst/>
            <a:gdLst>
              <a:gd name="connsiteX0" fmla="*/ 0 w 6205596"/>
              <a:gd name="connsiteY0" fmla="*/ 0 h 3914940"/>
              <a:gd name="connsiteX1" fmla="*/ 65315 w 6205596"/>
              <a:gd name="connsiteY1" fmla="*/ 317241 h 3914940"/>
              <a:gd name="connsiteX2" fmla="*/ 205274 w 6205596"/>
              <a:gd name="connsiteY2" fmla="*/ 662473 h 3914940"/>
              <a:gd name="connsiteX3" fmla="*/ 522515 w 6205596"/>
              <a:gd name="connsiteY3" fmla="*/ 1119673 h 3914940"/>
              <a:gd name="connsiteX4" fmla="*/ 839755 w 6205596"/>
              <a:gd name="connsiteY4" fmla="*/ 1418253 h 3914940"/>
              <a:gd name="connsiteX5" fmla="*/ 1203649 w 6205596"/>
              <a:gd name="connsiteY5" fmla="*/ 1642188 h 3914940"/>
              <a:gd name="connsiteX6" fmla="*/ 1763486 w 6205596"/>
              <a:gd name="connsiteY6" fmla="*/ 1903445 h 3914940"/>
              <a:gd name="connsiteX7" fmla="*/ 2211355 w 6205596"/>
              <a:gd name="connsiteY7" fmla="*/ 2071396 h 3914940"/>
              <a:gd name="connsiteX8" fmla="*/ 2743200 w 6205596"/>
              <a:gd name="connsiteY8" fmla="*/ 2155371 h 3914940"/>
              <a:gd name="connsiteX9" fmla="*/ 3144417 w 6205596"/>
              <a:gd name="connsiteY9" fmla="*/ 2220686 h 3914940"/>
              <a:gd name="connsiteX10" fmla="*/ 3862874 w 6205596"/>
              <a:gd name="connsiteY10" fmla="*/ 2230016 h 3914940"/>
              <a:gd name="connsiteX11" fmla="*/ 3666931 w 6205596"/>
              <a:gd name="connsiteY11" fmla="*/ 2603241 h 3914940"/>
              <a:gd name="connsiteX12" fmla="*/ 3536302 w 6205596"/>
              <a:gd name="connsiteY12" fmla="*/ 2752531 h 3914940"/>
              <a:gd name="connsiteX13" fmla="*/ 3340359 w 6205596"/>
              <a:gd name="connsiteY13" fmla="*/ 2948473 h 3914940"/>
              <a:gd name="connsiteX14" fmla="*/ 3237723 w 6205596"/>
              <a:gd name="connsiteY14" fmla="*/ 3265714 h 3914940"/>
              <a:gd name="connsiteX15" fmla="*/ 3312368 w 6205596"/>
              <a:gd name="connsiteY15" fmla="*/ 3498979 h 3914940"/>
              <a:gd name="connsiteX16" fmla="*/ 3526972 w 6205596"/>
              <a:gd name="connsiteY16" fmla="*/ 3629608 h 3914940"/>
              <a:gd name="connsiteX17" fmla="*/ 3750906 w 6205596"/>
              <a:gd name="connsiteY17" fmla="*/ 3741575 h 3914940"/>
              <a:gd name="connsiteX18" fmla="*/ 4310743 w 6205596"/>
              <a:gd name="connsiteY18" fmla="*/ 3872204 h 3914940"/>
              <a:gd name="connsiteX19" fmla="*/ 4823927 w 6205596"/>
              <a:gd name="connsiteY19" fmla="*/ 3909526 h 3914940"/>
              <a:gd name="connsiteX20" fmla="*/ 5187821 w 6205596"/>
              <a:gd name="connsiteY20" fmla="*/ 3769567 h 3914940"/>
              <a:gd name="connsiteX21" fmla="*/ 5253135 w 6205596"/>
              <a:gd name="connsiteY21" fmla="*/ 3461657 h 3914940"/>
              <a:gd name="connsiteX22" fmla="*/ 5215812 w 6205596"/>
              <a:gd name="connsiteY22" fmla="*/ 3144416 h 3914940"/>
              <a:gd name="connsiteX23" fmla="*/ 5085184 w 6205596"/>
              <a:gd name="connsiteY23" fmla="*/ 2985796 h 3914940"/>
              <a:gd name="connsiteX24" fmla="*/ 4870580 w 6205596"/>
              <a:gd name="connsiteY24" fmla="*/ 2827175 h 3914940"/>
              <a:gd name="connsiteX25" fmla="*/ 4693298 w 6205596"/>
              <a:gd name="connsiteY25" fmla="*/ 2677886 h 3914940"/>
              <a:gd name="connsiteX26" fmla="*/ 4460033 w 6205596"/>
              <a:gd name="connsiteY26" fmla="*/ 2556588 h 3914940"/>
              <a:gd name="connsiteX27" fmla="*/ 4366727 w 6205596"/>
              <a:gd name="connsiteY27" fmla="*/ 2491273 h 3914940"/>
              <a:gd name="connsiteX28" fmla="*/ 4254759 w 6205596"/>
              <a:gd name="connsiteY28" fmla="*/ 2407298 h 3914940"/>
              <a:gd name="connsiteX29" fmla="*/ 4226768 w 6205596"/>
              <a:gd name="connsiteY29" fmla="*/ 2313992 h 3914940"/>
              <a:gd name="connsiteX30" fmla="*/ 4217437 w 6205596"/>
              <a:gd name="connsiteY30" fmla="*/ 2258008 h 3914940"/>
              <a:gd name="connsiteX31" fmla="*/ 4264090 w 6205596"/>
              <a:gd name="connsiteY31" fmla="*/ 2248677 h 3914940"/>
              <a:gd name="connsiteX32" fmla="*/ 4404049 w 6205596"/>
              <a:gd name="connsiteY32" fmla="*/ 2192694 h 3914940"/>
              <a:gd name="connsiteX33" fmla="*/ 4646645 w 6205596"/>
              <a:gd name="connsiteY33" fmla="*/ 2174033 h 3914940"/>
              <a:gd name="connsiteX34" fmla="*/ 4907902 w 6205596"/>
              <a:gd name="connsiteY34" fmla="*/ 2071396 h 3914940"/>
              <a:gd name="connsiteX35" fmla="*/ 5141168 w 6205596"/>
              <a:gd name="connsiteY35" fmla="*/ 1996751 h 3914940"/>
              <a:gd name="connsiteX36" fmla="*/ 5439747 w 6205596"/>
              <a:gd name="connsiteY36" fmla="*/ 1847461 h 3914940"/>
              <a:gd name="connsiteX37" fmla="*/ 5635690 w 6205596"/>
              <a:gd name="connsiteY37" fmla="*/ 1679510 h 3914940"/>
              <a:gd name="connsiteX38" fmla="*/ 5822302 w 6205596"/>
              <a:gd name="connsiteY38" fmla="*/ 1520890 h 3914940"/>
              <a:gd name="connsiteX39" fmla="*/ 5943600 w 6205596"/>
              <a:gd name="connsiteY39" fmla="*/ 1306286 h 3914940"/>
              <a:gd name="connsiteX40" fmla="*/ 6055568 w 6205596"/>
              <a:gd name="connsiteY40" fmla="*/ 1026367 h 3914940"/>
              <a:gd name="connsiteX41" fmla="*/ 6176866 w 6205596"/>
              <a:gd name="connsiteY41" fmla="*/ 737118 h 3914940"/>
              <a:gd name="connsiteX42" fmla="*/ 6204857 w 6205596"/>
              <a:gd name="connsiteY42" fmla="*/ 522514 h 3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05596" h="3914940">
                <a:moveTo>
                  <a:pt x="0" y="0"/>
                </a:moveTo>
                <a:cubicBezTo>
                  <a:pt x="15551" y="103414"/>
                  <a:pt x="31103" y="206829"/>
                  <a:pt x="65315" y="317241"/>
                </a:cubicBezTo>
                <a:cubicBezTo>
                  <a:pt x="99527" y="427653"/>
                  <a:pt x="129074" y="528734"/>
                  <a:pt x="205274" y="662473"/>
                </a:cubicBezTo>
                <a:cubicBezTo>
                  <a:pt x="281474" y="796212"/>
                  <a:pt x="416768" y="993710"/>
                  <a:pt x="522515" y="1119673"/>
                </a:cubicBezTo>
                <a:cubicBezTo>
                  <a:pt x="628262" y="1245636"/>
                  <a:pt x="726233" y="1331167"/>
                  <a:pt x="839755" y="1418253"/>
                </a:cubicBezTo>
                <a:cubicBezTo>
                  <a:pt x="953277" y="1505339"/>
                  <a:pt x="1049694" y="1561323"/>
                  <a:pt x="1203649" y="1642188"/>
                </a:cubicBezTo>
                <a:cubicBezTo>
                  <a:pt x="1357604" y="1723053"/>
                  <a:pt x="1595535" y="1831910"/>
                  <a:pt x="1763486" y="1903445"/>
                </a:cubicBezTo>
                <a:cubicBezTo>
                  <a:pt x="1931437" y="1974980"/>
                  <a:pt x="2048069" y="2029408"/>
                  <a:pt x="2211355" y="2071396"/>
                </a:cubicBezTo>
                <a:cubicBezTo>
                  <a:pt x="2374641" y="2113384"/>
                  <a:pt x="2743200" y="2155371"/>
                  <a:pt x="2743200" y="2155371"/>
                </a:cubicBezTo>
                <a:cubicBezTo>
                  <a:pt x="2898710" y="2180253"/>
                  <a:pt x="2957805" y="2208245"/>
                  <a:pt x="3144417" y="2220686"/>
                </a:cubicBezTo>
                <a:cubicBezTo>
                  <a:pt x="3331029" y="2233127"/>
                  <a:pt x="3775788" y="2166257"/>
                  <a:pt x="3862874" y="2230016"/>
                </a:cubicBezTo>
                <a:cubicBezTo>
                  <a:pt x="3949960" y="2293775"/>
                  <a:pt x="3721360" y="2516155"/>
                  <a:pt x="3666931" y="2603241"/>
                </a:cubicBezTo>
                <a:cubicBezTo>
                  <a:pt x="3612502" y="2690327"/>
                  <a:pt x="3590731" y="2694992"/>
                  <a:pt x="3536302" y="2752531"/>
                </a:cubicBezTo>
                <a:cubicBezTo>
                  <a:pt x="3481873" y="2810070"/>
                  <a:pt x="3390122" y="2862943"/>
                  <a:pt x="3340359" y="2948473"/>
                </a:cubicBezTo>
                <a:cubicBezTo>
                  <a:pt x="3290596" y="3034003"/>
                  <a:pt x="3242388" y="3173963"/>
                  <a:pt x="3237723" y="3265714"/>
                </a:cubicBezTo>
                <a:cubicBezTo>
                  <a:pt x="3233058" y="3357465"/>
                  <a:pt x="3264160" y="3438330"/>
                  <a:pt x="3312368" y="3498979"/>
                </a:cubicBezTo>
                <a:cubicBezTo>
                  <a:pt x="3360576" y="3559628"/>
                  <a:pt x="3453882" y="3589175"/>
                  <a:pt x="3526972" y="3629608"/>
                </a:cubicBezTo>
                <a:cubicBezTo>
                  <a:pt x="3600062" y="3670041"/>
                  <a:pt x="3620278" y="3701142"/>
                  <a:pt x="3750906" y="3741575"/>
                </a:cubicBezTo>
                <a:cubicBezTo>
                  <a:pt x="3881534" y="3782008"/>
                  <a:pt x="4131906" y="3844212"/>
                  <a:pt x="4310743" y="3872204"/>
                </a:cubicBezTo>
                <a:cubicBezTo>
                  <a:pt x="4489580" y="3900196"/>
                  <a:pt x="4677747" y="3926632"/>
                  <a:pt x="4823927" y="3909526"/>
                </a:cubicBezTo>
                <a:cubicBezTo>
                  <a:pt x="4970107" y="3892420"/>
                  <a:pt x="5116286" y="3844212"/>
                  <a:pt x="5187821" y="3769567"/>
                </a:cubicBezTo>
                <a:cubicBezTo>
                  <a:pt x="5259356" y="3694922"/>
                  <a:pt x="5248470" y="3565849"/>
                  <a:pt x="5253135" y="3461657"/>
                </a:cubicBezTo>
                <a:cubicBezTo>
                  <a:pt x="5257800" y="3357465"/>
                  <a:pt x="5243804" y="3223726"/>
                  <a:pt x="5215812" y="3144416"/>
                </a:cubicBezTo>
                <a:cubicBezTo>
                  <a:pt x="5187820" y="3065106"/>
                  <a:pt x="5142723" y="3038669"/>
                  <a:pt x="5085184" y="2985796"/>
                </a:cubicBezTo>
                <a:cubicBezTo>
                  <a:pt x="5027645" y="2932923"/>
                  <a:pt x="4935894" y="2878493"/>
                  <a:pt x="4870580" y="2827175"/>
                </a:cubicBezTo>
                <a:cubicBezTo>
                  <a:pt x="4805266" y="2775857"/>
                  <a:pt x="4761723" y="2722984"/>
                  <a:pt x="4693298" y="2677886"/>
                </a:cubicBezTo>
                <a:cubicBezTo>
                  <a:pt x="4624874" y="2632788"/>
                  <a:pt x="4514461" y="2587690"/>
                  <a:pt x="4460033" y="2556588"/>
                </a:cubicBezTo>
                <a:cubicBezTo>
                  <a:pt x="4405605" y="2525486"/>
                  <a:pt x="4400939" y="2516155"/>
                  <a:pt x="4366727" y="2491273"/>
                </a:cubicBezTo>
                <a:cubicBezTo>
                  <a:pt x="4332515" y="2466391"/>
                  <a:pt x="4278085" y="2436845"/>
                  <a:pt x="4254759" y="2407298"/>
                </a:cubicBezTo>
                <a:cubicBezTo>
                  <a:pt x="4231433" y="2377751"/>
                  <a:pt x="4232988" y="2338874"/>
                  <a:pt x="4226768" y="2313992"/>
                </a:cubicBezTo>
                <a:cubicBezTo>
                  <a:pt x="4220548" y="2289110"/>
                  <a:pt x="4217437" y="2258008"/>
                  <a:pt x="4217437" y="2258008"/>
                </a:cubicBezTo>
                <a:cubicBezTo>
                  <a:pt x="4223657" y="2247122"/>
                  <a:pt x="4232988" y="2259563"/>
                  <a:pt x="4264090" y="2248677"/>
                </a:cubicBezTo>
                <a:cubicBezTo>
                  <a:pt x="4295192" y="2237791"/>
                  <a:pt x="4340290" y="2205135"/>
                  <a:pt x="4404049" y="2192694"/>
                </a:cubicBezTo>
                <a:cubicBezTo>
                  <a:pt x="4467808" y="2180253"/>
                  <a:pt x="4562670" y="2194249"/>
                  <a:pt x="4646645" y="2174033"/>
                </a:cubicBezTo>
                <a:cubicBezTo>
                  <a:pt x="4730620" y="2153817"/>
                  <a:pt x="4825482" y="2100943"/>
                  <a:pt x="4907902" y="2071396"/>
                </a:cubicBezTo>
                <a:cubicBezTo>
                  <a:pt x="4990323" y="2041849"/>
                  <a:pt x="5052527" y="2034073"/>
                  <a:pt x="5141168" y="1996751"/>
                </a:cubicBezTo>
                <a:cubicBezTo>
                  <a:pt x="5229809" y="1959429"/>
                  <a:pt x="5357327" y="1900334"/>
                  <a:pt x="5439747" y="1847461"/>
                </a:cubicBezTo>
                <a:cubicBezTo>
                  <a:pt x="5522167" y="1794588"/>
                  <a:pt x="5635690" y="1679510"/>
                  <a:pt x="5635690" y="1679510"/>
                </a:cubicBezTo>
                <a:cubicBezTo>
                  <a:pt x="5699449" y="1625082"/>
                  <a:pt x="5770984" y="1583094"/>
                  <a:pt x="5822302" y="1520890"/>
                </a:cubicBezTo>
                <a:cubicBezTo>
                  <a:pt x="5873620" y="1458686"/>
                  <a:pt x="5904722" y="1388706"/>
                  <a:pt x="5943600" y="1306286"/>
                </a:cubicBezTo>
                <a:cubicBezTo>
                  <a:pt x="5982478" y="1223866"/>
                  <a:pt x="6016690" y="1121228"/>
                  <a:pt x="6055568" y="1026367"/>
                </a:cubicBezTo>
                <a:cubicBezTo>
                  <a:pt x="6094446" y="931506"/>
                  <a:pt x="6151985" y="821094"/>
                  <a:pt x="6176866" y="737118"/>
                </a:cubicBezTo>
                <a:cubicBezTo>
                  <a:pt x="6201748" y="653143"/>
                  <a:pt x="6207967" y="562947"/>
                  <a:pt x="6204857" y="52251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743900" y="140359"/>
            <a:ext cx="2836507" cy="1757092"/>
          </a:xfrm>
          <a:custGeom>
            <a:avLst/>
            <a:gdLst>
              <a:gd name="connsiteX0" fmla="*/ 0 w 2836506"/>
              <a:gd name="connsiteY0" fmla="*/ 0 h 1757092"/>
              <a:gd name="connsiteX1" fmla="*/ 83976 w 2836506"/>
              <a:gd name="connsiteY1" fmla="*/ 158620 h 1757092"/>
              <a:gd name="connsiteX2" fmla="*/ 130629 w 2836506"/>
              <a:gd name="connsiteY2" fmla="*/ 373224 h 1757092"/>
              <a:gd name="connsiteX3" fmla="*/ 195943 w 2836506"/>
              <a:gd name="connsiteY3" fmla="*/ 569167 h 1757092"/>
              <a:gd name="connsiteX4" fmla="*/ 289249 w 2836506"/>
              <a:gd name="connsiteY4" fmla="*/ 709126 h 1757092"/>
              <a:gd name="connsiteX5" fmla="*/ 438539 w 2836506"/>
              <a:gd name="connsiteY5" fmla="*/ 858416 h 1757092"/>
              <a:gd name="connsiteX6" fmla="*/ 569167 w 2836506"/>
              <a:gd name="connsiteY6" fmla="*/ 1007706 h 1757092"/>
              <a:gd name="connsiteX7" fmla="*/ 765110 w 2836506"/>
              <a:gd name="connsiteY7" fmla="*/ 1091681 h 1757092"/>
              <a:gd name="connsiteX8" fmla="*/ 1026367 w 2836506"/>
              <a:gd name="connsiteY8" fmla="*/ 1203649 h 1757092"/>
              <a:gd name="connsiteX9" fmla="*/ 1231641 w 2836506"/>
              <a:gd name="connsiteY9" fmla="*/ 1371600 h 1757092"/>
              <a:gd name="connsiteX10" fmla="*/ 1548882 w 2836506"/>
              <a:gd name="connsiteY10" fmla="*/ 1567542 h 1757092"/>
              <a:gd name="connsiteX11" fmla="*/ 1614196 w 2836506"/>
              <a:gd name="connsiteY11" fmla="*/ 1688840 h 1757092"/>
              <a:gd name="connsiteX12" fmla="*/ 1642188 w 2836506"/>
              <a:gd name="connsiteY12" fmla="*/ 1754155 h 1757092"/>
              <a:gd name="connsiteX13" fmla="*/ 1698171 w 2836506"/>
              <a:gd name="connsiteY13" fmla="*/ 1595534 h 1757092"/>
              <a:gd name="connsiteX14" fmla="*/ 1791478 w 2836506"/>
              <a:gd name="connsiteY14" fmla="*/ 1399591 h 1757092"/>
              <a:gd name="connsiteX15" fmla="*/ 2024743 w 2836506"/>
              <a:gd name="connsiteY15" fmla="*/ 1175657 h 1757092"/>
              <a:gd name="connsiteX16" fmla="*/ 2248678 w 2836506"/>
              <a:gd name="connsiteY16" fmla="*/ 998375 h 1757092"/>
              <a:gd name="connsiteX17" fmla="*/ 2481943 w 2836506"/>
              <a:gd name="connsiteY17" fmla="*/ 849085 h 1757092"/>
              <a:gd name="connsiteX18" fmla="*/ 2668555 w 2836506"/>
              <a:gd name="connsiteY18" fmla="*/ 746449 h 1757092"/>
              <a:gd name="connsiteX19" fmla="*/ 2836506 w 2836506"/>
              <a:gd name="connsiteY19" fmla="*/ 662473 h 175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36506" h="1757092">
                <a:moveTo>
                  <a:pt x="0" y="0"/>
                </a:moveTo>
                <a:cubicBezTo>
                  <a:pt x="31102" y="48208"/>
                  <a:pt x="62205" y="96416"/>
                  <a:pt x="83976" y="158620"/>
                </a:cubicBezTo>
                <a:cubicBezTo>
                  <a:pt x="105748" y="220824"/>
                  <a:pt x="111968" y="304800"/>
                  <a:pt x="130629" y="373224"/>
                </a:cubicBezTo>
                <a:cubicBezTo>
                  <a:pt x="149290" y="441649"/>
                  <a:pt x="169506" y="513183"/>
                  <a:pt x="195943" y="569167"/>
                </a:cubicBezTo>
                <a:cubicBezTo>
                  <a:pt x="222380" y="625151"/>
                  <a:pt x="248816" y="660918"/>
                  <a:pt x="289249" y="709126"/>
                </a:cubicBezTo>
                <a:cubicBezTo>
                  <a:pt x="329682" y="757334"/>
                  <a:pt x="391886" y="808653"/>
                  <a:pt x="438539" y="858416"/>
                </a:cubicBezTo>
                <a:cubicBezTo>
                  <a:pt x="485192" y="908179"/>
                  <a:pt x="514739" y="968829"/>
                  <a:pt x="569167" y="1007706"/>
                </a:cubicBezTo>
                <a:cubicBezTo>
                  <a:pt x="623595" y="1046583"/>
                  <a:pt x="765110" y="1091681"/>
                  <a:pt x="765110" y="1091681"/>
                </a:cubicBezTo>
                <a:cubicBezTo>
                  <a:pt x="841310" y="1124338"/>
                  <a:pt x="948612" y="1156996"/>
                  <a:pt x="1026367" y="1203649"/>
                </a:cubicBezTo>
                <a:cubicBezTo>
                  <a:pt x="1104122" y="1250302"/>
                  <a:pt x="1144555" y="1310951"/>
                  <a:pt x="1231641" y="1371600"/>
                </a:cubicBezTo>
                <a:cubicBezTo>
                  <a:pt x="1318727" y="1432249"/>
                  <a:pt x="1485123" y="1514669"/>
                  <a:pt x="1548882" y="1567542"/>
                </a:cubicBezTo>
                <a:cubicBezTo>
                  <a:pt x="1612641" y="1620415"/>
                  <a:pt x="1598645" y="1657738"/>
                  <a:pt x="1614196" y="1688840"/>
                </a:cubicBezTo>
                <a:cubicBezTo>
                  <a:pt x="1629747" y="1719942"/>
                  <a:pt x="1628192" y="1769706"/>
                  <a:pt x="1642188" y="1754155"/>
                </a:cubicBezTo>
                <a:cubicBezTo>
                  <a:pt x="1656184" y="1738604"/>
                  <a:pt x="1673289" y="1654628"/>
                  <a:pt x="1698171" y="1595534"/>
                </a:cubicBezTo>
                <a:cubicBezTo>
                  <a:pt x="1723053" y="1536440"/>
                  <a:pt x="1737049" y="1469570"/>
                  <a:pt x="1791478" y="1399591"/>
                </a:cubicBezTo>
                <a:cubicBezTo>
                  <a:pt x="1845907" y="1329612"/>
                  <a:pt x="1948543" y="1242526"/>
                  <a:pt x="2024743" y="1175657"/>
                </a:cubicBezTo>
                <a:cubicBezTo>
                  <a:pt x="2100943" y="1108788"/>
                  <a:pt x="2172478" y="1052804"/>
                  <a:pt x="2248678" y="998375"/>
                </a:cubicBezTo>
                <a:cubicBezTo>
                  <a:pt x="2324878" y="943946"/>
                  <a:pt x="2411964" y="891073"/>
                  <a:pt x="2481943" y="849085"/>
                </a:cubicBezTo>
                <a:cubicBezTo>
                  <a:pt x="2551922" y="807097"/>
                  <a:pt x="2609461" y="777551"/>
                  <a:pt x="2668555" y="746449"/>
                </a:cubicBezTo>
                <a:cubicBezTo>
                  <a:pt x="2727649" y="715347"/>
                  <a:pt x="2782077" y="688910"/>
                  <a:pt x="2836506" y="662473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428284" y="802831"/>
            <a:ext cx="3055925" cy="1679511"/>
          </a:xfrm>
          <a:custGeom>
            <a:avLst/>
            <a:gdLst>
              <a:gd name="connsiteX0" fmla="*/ 0 w 3055925"/>
              <a:gd name="connsiteY0" fmla="*/ 0 h 1679510"/>
              <a:gd name="connsiteX1" fmla="*/ 93306 w 3055925"/>
              <a:gd name="connsiteY1" fmla="*/ 158620 h 1679510"/>
              <a:gd name="connsiteX2" fmla="*/ 195943 w 3055925"/>
              <a:gd name="connsiteY2" fmla="*/ 307910 h 1679510"/>
              <a:gd name="connsiteX3" fmla="*/ 335902 w 3055925"/>
              <a:gd name="connsiteY3" fmla="*/ 485192 h 1679510"/>
              <a:gd name="connsiteX4" fmla="*/ 447869 w 3055925"/>
              <a:gd name="connsiteY4" fmla="*/ 625151 h 1679510"/>
              <a:gd name="connsiteX5" fmla="*/ 662473 w 3055925"/>
              <a:gd name="connsiteY5" fmla="*/ 802433 h 1679510"/>
              <a:gd name="connsiteX6" fmla="*/ 774441 w 3055925"/>
              <a:gd name="connsiteY6" fmla="*/ 933061 h 1679510"/>
              <a:gd name="connsiteX7" fmla="*/ 1119673 w 3055925"/>
              <a:gd name="connsiteY7" fmla="*/ 1110343 h 1679510"/>
              <a:gd name="connsiteX8" fmla="*/ 1455575 w 3055925"/>
              <a:gd name="connsiteY8" fmla="*/ 1222310 h 1679510"/>
              <a:gd name="connsiteX9" fmla="*/ 1642187 w 3055925"/>
              <a:gd name="connsiteY9" fmla="*/ 1296955 h 1679510"/>
              <a:gd name="connsiteX10" fmla="*/ 1847461 w 3055925"/>
              <a:gd name="connsiteY10" fmla="*/ 1352939 h 1679510"/>
              <a:gd name="connsiteX11" fmla="*/ 2043404 w 3055925"/>
              <a:gd name="connsiteY11" fmla="*/ 1399592 h 1679510"/>
              <a:gd name="connsiteX12" fmla="*/ 2202024 w 3055925"/>
              <a:gd name="connsiteY12" fmla="*/ 1408922 h 1679510"/>
              <a:gd name="connsiteX13" fmla="*/ 2407298 w 3055925"/>
              <a:gd name="connsiteY13" fmla="*/ 1427584 h 1679510"/>
              <a:gd name="connsiteX14" fmla="*/ 2677885 w 3055925"/>
              <a:gd name="connsiteY14" fmla="*/ 1474237 h 1679510"/>
              <a:gd name="connsiteX15" fmla="*/ 2892490 w 3055925"/>
              <a:gd name="connsiteY15" fmla="*/ 1511559 h 1679510"/>
              <a:gd name="connsiteX16" fmla="*/ 3004457 w 3055925"/>
              <a:gd name="connsiteY16" fmla="*/ 1567543 h 1679510"/>
              <a:gd name="connsiteX17" fmla="*/ 3051110 w 3055925"/>
              <a:gd name="connsiteY17" fmla="*/ 1642188 h 1679510"/>
              <a:gd name="connsiteX18" fmla="*/ 3041779 w 3055925"/>
              <a:gd name="connsiteY18" fmla="*/ 1679510 h 16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55925" h="1679510">
                <a:moveTo>
                  <a:pt x="0" y="0"/>
                </a:moveTo>
                <a:cubicBezTo>
                  <a:pt x="30324" y="53651"/>
                  <a:pt x="60649" y="107302"/>
                  <a:pt x="93306" y="158620"/>
                </a:cubicBezTo>
                <a:cubicBezTo>
                  <a:pt x="125963" y="209938"/>
                  <a:pt x="155510" y="253481"/>
                  <a:pt x="195943" y="307910"/>
                </a:cubicBezTo>
                <a:cubicBezTo>
                  <a:pt x="236376" y="362339"/>
                  <a:pt x="335902" y="485192"/>
                  <a:pt x="335902" y="485192"/>
                </a:cubicBezTo>
                <a:cubicBezTo>
                  <a:pt x="377890" y="538065"/>
                  <a:pt x="393441" y="572278"/>
                  <a:pt x="447869" y="625151"/>
                </a:cubicBezTo>
                <a:cubicBezTo>
                  <a:pt x="502297" y="678024"/>
                  <a:pt x="608044" y="751115"/>
                  <a:pt x="662473" y="802433"/>
                </a:cubicBezTo>
                <a:cubicBezTo>
                  <a:pt x="716902" y="853751"/>
                  <a:pt x="698241" y="881743"/>
                  <a:pt x="774441" y="933061"/>
                </a:cubicBezTo>
                <a:cubicBezTo>
                  <a:pt x="850641" y="984379"/>
                  <a:pt x="1006151" y="1062135"/>
                  <a:pt x="1119673" y="1110343"/>
                </a:cubicBezTo>
                <a:cubicBezTo>
                  <a:pt x="1233195" y="1158551"/>
                  <a:pt x="1368489" y="1191208"/>
                  <a:pt x="1455575" y="1222310"/>
                </a:cubicBezTo>
                <a:cubicBezTo>
                  <a:pt x="1542661" y="1253412"/>
                  <a:pt x="1576873" y="1275184"/>
                  <a:pt x="1642187" y="1296955"/>
                </a:cubicBezTo>
                <a:cubicBezTo>
                  <a:pt x="1707501" y="1318726"/>
                  <a:pt x="1780592" y="1335833"/>
                  <a:pt x="1847461" y="1352939"/>
                </a:cubicBezTo>
                <a:cubicBezTo>
                  <a:pt x="1914331" y="1370045"/>
                  <a:pt x="1984310" y="1390262"/>
                  <a:pt x="2043404" y="1399592"/>
                </a:cubicBezTo>
                <a:cubicBezTo>
                  <a:pt x="2102498" y="1408922"/>
                  <a:pt x="2141375" y="1404257"/>
                  <a:pt x="2202024" y="1408922"/>
                </a:cubicBezTo>
                <a:cubicBezTo>
                  <a:pt x="2262673" y="1413587"/>
                  <a:pt x="2327988" y="1416698"/>
                  <a:pt x="2407298" y="1427584"/>
                </a:cubicBezTo>
                <a:cubicBezTo>
                  <a:pt x="2486608" y="1438470"/>
                  <a:pt x="2677885" y="1474237"/>
                  <a:pt x="2677885" y="1474237"/>
                </a:cubicBezTo>
                <a:cubicBezTo>
                  <a:pt x="2758750" y="1488233"/>
                  <a:pt x="2838061" y="1496008"/>
                  <a:pt x="2892490" y="1511559"/>
                </a:cubicBezTo>
                <a:cubicBezTo>
                  <a:pt x="2946919" y="1527110"/>
                  <a:pt x="2978020" y="1545771"/>
                  <a:pt x="3004457" y="1567543"/>
                </a:cubicBezTo>
                <a:cubicBezTo>
                  <a:pt x="3030894" y="1589315"/>
                  <a:pt x="3044890" y="1623527"/>
                  <a:pt x="3051110" y="1642188"/>
                </a:cubicBezTo>
                <a:cubicBezTo>
                  <a:pt x="3057330" y="1660849"/>
                  <a:pt x="3060440" y="1665514"/>
                  <a:pt x="3041779" y="1679510"/>
                </a:cubicBezTo>
              </a:path>
            </a:pathLst>
          </a:cu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708203" y="364293"/>
            <a:ext cx="2855167" cy="1988815"/>
          </a:xfrm>
          <a:custGeom>
            <a:avLst/>
            <a:gdLst>
              <a:gd name="connsiteX0" fmla="*/ 0 w 2855167"/>
              <a:gd name="connsiteY0" fmla="*/ 0 h 1988814"/>
              <a:gd name="connsiteX1" fmla="*/ 74645 w 2855167"/>
              <a:gd name="connsiteY1" fmla="*/ 167951 h 1988814"/>
              <a:gd name="connsiteX2" fmla="*/ 177282 w 2855167"/>
              <a:gd name="connsiteY2" fmla="*/ 401217 h 1988814"/>
              <a:gd name="connsiteX3" fmla="*/ 251927 w 2855167"/>
              <a:gd name="connsiteY3" fmla="*/ 578498 h 1988814"/>
              <a:gd name="connsiteX4" fmla="*/ 335902 w 2855167"/>
              <a:gd name="connsiteY4" fmla="*/ 709127 h 1988814"/>
              <a:gd name="connsiteX5" fmla="*/ 475861 w 2855167"/>
              <a:gd name="connsiteY5" fmla="*/ 942392 h 1988814"/>
              <a:gd name="connsiteX6" fmla="*/ 709127 w 2855167"/>
              <a:gd name="connsiteY6" fmla="*/ 1166327 h 1988814"/>
              <a:gd name="connsiteX7" fmla="*/ 830425 w 2855167"/>
              <a:gd name="connsiteY7" fmla="*/ 1222310 h 1988814"/>
              <a:gd name="connsiteX8" fmla="*/ 1026367 w 2855167"/>
              <a:gd name="connsiteY8" fmla="*/ 1287625 h 1988814"/>
              <a:gd name="connsiteX9" fmla="*/ 1287625 w 2855167"/>
              <a:gd name="connsiteY9" fmla="*/ 1390261 h 1988814"/>
              <a:gd name="connsiteX10" fmla="*/ 1464906 w 2855167"/>
              <a:gd name="connsiteY10" fmla="*/ 1492898 h 1988814"/>
              <a:gd name="connsiteX11" fmla="*/ 1698172 w 2855167"/>
              <a:gd name="connsiteY11" fmla="*/ 1586204 h 1988814"/>
              <a:gd name="connsiteX12" fmla="*/ 1940767 w 2855167"/>
              <a:gd name="connsiteY12" fmla="*/ 1679510 h 1988814"/>
              <a:gd name="connsiteX13" fmla="*/ 2080727 w 2855167"/>
              <a:gd name="connsiteY13" fmla="*/ 1735494 h 1988814"/>
              <a:gd name="connsiteX14" fmla="*/ 2369976 w 2855167"/>
              <a:gd name="connsiteY14" fmla="*/ 1819470 h 1988814"/>
              <a:gd name="connsiteX15" fmla="*/ 2621902 w 2855167"/>
              <a:gd name="connsiteY15" fmla="*/ 1875453 h 1988814"/>
              <a:gd name="connsiteX16" fmla="*/ 2771192 w 2855167"/>
              <a:gd name="connsiteY16" fmla="*/ 1875453 h 1988814"/>
              <a:gd name="connsiteX17" fmla="*/ 2780523 w 2855167"/>
              <a:gd name="connsiteY17" fmla="*/ 1959429 h 1988814"/>
              <a:gd name="connsiteX18" fmla="*/ 2855167 w 2855167"/>
              <a:gd name="connsiteY18" fmla="*/ 1987421 h 198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5167" h="1988814">
                <a:moveTo>
                  <a:pt x="0" y="0"/>
                </a:moveTo>
                <a:lnTo>
                  <a:pt x="74645" y="167951"/>
                </a:lnTo>
                <a:cubicBezTo>
                  <a:pt x="104192" y="234820"/>
                  <a:pt x="147735" y="332793"/>
                  <a:pt x="177282" y="401217"/>
                </a:cubicBezTo>
                <a:cubicBezTo>
                  <a:pt x="206829" y="469641"/>
                  <a:pt x="225490" y="527180"/>
                  <a:pt x="251927" y="578498"/>
                </a:cubicBezTo>
                <a:cubicBezTo>
                  <a:pt x="278364" y="629816"/>
                  <a:pt x="298580" y="648478"/>
                  <a:pt x="335902" y="709127"/>
                </a:cubicBezTo>
                <a:cubicBezTo>
                  <a:pt x="373224" y="769776"/>
                  <a:pt x="413657" y="866192"/>
                  <a:pt x="475861" y="942392"/>
                </a:cubicBezTo>
                <a:cubicBezTo>
                  <a:pt x="538065" y="1018592"/>
                  <a:pt x="650033" y="1119674"/>
                  <a:pt x="709127" y="1166327"/>
                </a:cubicBezTo>
                <a:cubicBezTo>
                  <a:pt x="768221" y="1212980"/>
                  <a:pt x="777552" y="1202094"/>
                  <a:pt x="830425" y="1222310"/>
                </a:cubicBezTo>
                <a:cubicBezTo>
                  <a:pt x="883298" y="1242526"/>
                  <a:pt x="950167" y="1259633"/>
                  <a:pt x="1026367" y="1287625"/>
                </a:cubicBezTo>
                <a:cubicBezTo>
                  <a:pt x="1102567" y="1315617"/>
                  <a:pt x="1214535" y="1356049"/>
                  <a:pt x="1287625" y="1390261"/>
                </a:cubicBezTo>
                <a:cubicBezTo>
                  <a:pt x="1360715" y="1424473"/>
                  <a:pt x="1396482" y="1460241"/>
                  <a:pt x="1464906" y="1492898"/>
                </a:cubicBezTo>
                <a:cubicBezTo>
                  <a:pt x="1533330" y="1525555"/>
                  <a:pt x="1698172" y="1586204"/>
                  <a:pt x="1698172" y="1586204"/>
                </a:cubicBezTo>
                <a:lnTo>
                  <a:pt x="1940767" y="1679510"/>
                </a:lnTo>
                <a:cubicBezTo>
                  <a:pt x="2004526" y="1704392"/>
                  <a:pt x="2009192" y="1712167"/>
                  <a:pt x="2080727" y="1735494"/>
                </a:cubicBezTo>
                <a:cubicBezTo>
                  <a:pt x="2152262" y="1758821"/>
                  <a:pt x="2279780" y="1796144"/>
                  <a:pt x="2369976" y="1819470"/>
                </a:cubicBezTo>
                <a:cubicBezTo>
                  <a:pt x="2460172" y="1842797"/>
                  <a:pt x="2555033" y="1866123"/>
                  <a:pt x="2621902" y="1875453"/>
                </a:cubicBezTo>
                <a:cubicBezTo>
                  <a:pt x="2688771" y="1884783"/>
                  <a:pt x="2744755" y="1861457"/>
                  <a:pt x="2771192" y="1875453"/>
                </a:cubicBezTo>
                <a:cubicBezTo>
                  <a:pt x="2797629" y="1889449"/>
                  <a:pt x="2766527" y="1940768"/>
                  <a:pt x="2780523" y="1959429"/>
                </a:cubicBezTo>
                <a:cubicBezTo>
                  <a:pt x="2794519" y="1978090"/>
                  <a:pt x="2853612" y="1993642"/>
                  <a:pt x="2855167" y="1987421"/>
                </a:cubicBezTo>
              </a:path>
            </a:pathLst>
          </a:custGeom>
          <a:noFill/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5610022" y="1735892"/>
            <a:ext cx="93425" cy="662475"/>
          </a:xfrm>
          <a:custGeom>
            <a:avLst/>
            <a:gdLst>
              <a:gd name="connsiteX0" fmla="*/ 74645 w 93425"/>
              <a:gd name="connsiteY0" fmla="*/ 0 h 662474"/>
              <a:gd name="connsiteX1" fmla="*/ 46653 w 93425"/>
              <a:gd name="connsiteY1" fmla="*/ 83976 h 662474"/>
              <a:gd name="connsiteX2" fmla="*/ 37323 w 93425"/>
              <a:gd name="connsiteY2" fmla="*/ 205274 h 662474"/>
              <a:gd name="connsiteX3" fmla="*/ 18662 w 93425"/>
              <a:gd name="connsiteY3" fmla="*/ 298580 h 662474"/>
              <a:gd name="connsiteX4" fmla="*/ 55984 w 93425"/>
              <a:gd name="connsiteY4" fmla="*/ 401217 h 662474"/>
              <a:gd name="connsiteX5" fmla="*/ 74645 w 93425"/>
              <a:gd name="connsiteY5" fmla="*/ 475861 h 662474"/>
              <a:gd name="connsiteX6" fmla="*/ 93306 w 93425"/>
              <a:gd name="connsiteY6" fmla="*/ 541176 h 662474"/>
              <a:gd name="connsiteX7" fmla="*/ 65315 w 93425"/>
              <a:gd name="connsiteY7" fmla="*/ 587829 h 662474"/>
              <a:gd name="connsiteX8" fmla="*/ 37323 w 93425"/>
              <a:gd name="connsiteY8" fmla="*/ 634482 h 662474"/>
              <a:gd name="connsiteX9" fmla="*/ 0 w 93425"/>
              <a:gd name="connsiteY9" fmla="*/ 662474 h 6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25" h="662474">
                <a:moveTo>
                  <a:pt x="74645" y="0"/>
                </a:moveTo>
                <a:cubicBezTo>
                  <a:pt x="63759" y="24882"/>
                  <a:pt x="52873" y="49764"/>
                  <a:pt x="46653" y="83976"/>
                </a:cubicBezTo>
                <a:cubicBezTo>
                  <a:pt x="40433" y="118188"/>
                  <a:pt x="41988" y="169507"/>
                  <a:pt x="37323" y="205274"/>
                </a:cubicBezTo>
                <a:cubicBezTo>
                  <a:pt x="32658" y="241041"/>
                  <a:pt x="15552" y="265923"/>
                  <a:pt x="18662" y="298580"/>
                </a:cubicBezTo>
                <a:cubicBezTo>
                  <a:pt x="21772" y="331237"/>
                  <a:pt x="46654" y="371670"/>
                  <a:pt x="55984" y="401217"/>
                </a:cubicBezTo>
                <a:cubicBezTo>
                  <a:pt x="65314" y="430764"/>
                  <a:pt x="68425" y="452535"/>
                  <a:pt x="74645" y="475861"/>
                </a:cubicBezTo>
                <a:cubicBezTo>
                  <a:pt x="80865" y="499187"/>
                  <a:pt x="94861" y="522515"/>
                  <a:pt x="93306" y="541176"/>
                </a:cubicBezTo>
                <a:cubicBezTo>
                  <a:pt x="91751" y="559837"/>
                  <a:pt x="65315" y="587829"/>
                  <a:pt x="65315" y="587829"/>
                </a:cubicBezTo>
                <a:lnTo>
                  <a:pt x="37323" y="634482"/>
                </a:lnTo>
                <a:cubicBezTo>
                  <a:pt x="26437" y="646923"/>
                  <a:pt x="13218" y="654698"/>
                  <a:pt x="0" y="662474"/>
                </a:cubicBezTo>
              </a:path>
            </a:pathLst>
          </a:cu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>
          <a:xfrm rot="20363578">
            <a:off x="2364566" y="808112"/>
            <a:ext cx="311839" cy="4464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 rot="20363578">
            <a:off x="2667252" y="505913"/>
            <a:ext cx="352152" cy="3992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楕円 15"/>
          <p:cNvSpPr/>
          <p:nvPr/>
        </p:nvSpPr>
        <p:spPr>
          <a:xfrm rot="1909024">
            <a:off x="5696979" y="1234282"/>
            <a:ext cx="341744" cy="5598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Text Box 23"/>
          <p:cNvSpPr txBox="1"/>
          <p:nvPr/>
        </p:nvSpPr>
        <p:spPr>
          <a:xfrm>
            <a:off x="2939819" y="452670"/>
            <a:ext cx="112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Preoptic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Area</a:t>
            </a:r>
          </a:p>
        </p:txBody>
      </p:sp>
      <p:cxnSp>
        <p:nvCxnSpPr>
          <p:cNvPr id="18" name="直線コネクタ 17"/>
          <p:cNvCxnSpPr>
            <a:stCxn id="11" idx="18"/>
          </p:cNvCxnSpPr>
          <p:nvPr/>
        </p:nvCxnSpPr>
        <p:spPr>
          <a:xfrm flipH="1">
            <a:off x="5386090" y="2482343"/>
            <a:ext cx="83975" cy="933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449633" y="2499587"/>
            <a:ext cx="33851" cy="1507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5611364" y="2362739"/>
            <a:ext cx="33851" cy="1507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496288" y="2135149"/>
            <a:ext cx="113736" cy="2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507383" y="2230408"/>
            <a:ext cx="60435" cy="155512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5538490" y="2401475"/>
            <a:ext cx="83975" cy="933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8945" y="-8708"/>
            <a:ext cx="90889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 neurons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are synthesizing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and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AMHR2.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下矢印 25"/>
          <p:cNvSpPr/>
          <p:nvPr/>
        </p:nvSpPr>
        <p:spPr>
          <a:xfrm rot="11300328">
            <a:off x="2216194" y="1110751"/>
            <a:ext cx="228049" cy="1990428"/>
          </a:xfrm>
          <a:prstGeom prst="downArrow">
            <a:avLst>
              <a:gd name="adj1" fmla="val 50000"/>
              <a:gd name="adj2" fmla="val 15247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16" y="2914864"/>
            <a:ext cx="5437519" cy="3970521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523954" y="2364511"/>
            <a:ext cx="3804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AMHR2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and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4819" y="1213576"/>
            <a:ext cx="211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 neurons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19863" y="4299464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95744" y="6519446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30703" y="6519446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996" y="3124367"/>
            <a:ext cx="1653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defTabSz="685800" latinLnBrk="0">
              <a:defRPr/>
            </a:pP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CB is cell body</a:t>
            </a:r>
          </a:p>
          <a:p>
            <a:pPr defTabSz="685800" latinLnBrk="0">
              <a:defRPr/>
            </a:pPr>
            <a:r>
              <a:rPr kumimoji="1" lang="en-US" altLang="ja-JP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 is  varicosity</a:t>
            </a:r>
          </a:p>
        </p:txBody>
      </p:sp>
      <p:pic>
        <p:nvPicPr>
          <p:cNvPr id="5" name="オーディオ 4">
            <a:hlinkClick r:id="" action="ppaction://media"/>
            <a:extLst>
              <a:ext uri="{FF2B5EF4-FFF2-40B4-BE49-F238E27FC236}">
                <a16:creationId xmlns:a16="http://schemas.microsoft.com/office/drawing/2014/main" id="{3F866B3B-70AC-4626-ABB2-7629BFD39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302"/>
    </mc:Choice>
    <mc:Fallback>
      <p:transition spd="slow" advTm="26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3"/>
          <p:cNvSpPr txBox="1"/>
          <p:nvPr/>
        </p:nvSpPr>
        <p:spPr>
          <a:xfrm>
            <a:off x="5665800" y="1690481"/>
            <a:ext cx="21020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Arcuate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Nucleus</a:t>
            </a:r>
          </a:p>
        </p:txBody>
      </p:sp>
      <p:sp>
        <p:nvSpPr>
          <p:cNvPr id="7" name="Text Box 24"/>
          <p:cNvSpPr txBox="1"/>
          <p:nvPr/>
        </p:nvSpPr>
        <p:spPr>
          <a:xfrm>
            <a:off x="4707901" y="617875"/>
            <a:ext cx="8858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3V</a:t>
            </a:r>
          </a:p>
        </p:txBody>
      </p:sp>
      <p:sp>
        <p:nvSpPr>
          <p:cNvPr id="9" name="フリーフォーム 8"/>
          <p:cNvSpPr/>
          <p:nvPr/>
        </p:nvSpPr>
        <p:spPr>
          <a:xfrm>
            <a:off x="1429909" y="252326"/>
            <a:ext cx="6205596" cy="3914940"/>
          </a:xfrm>
          <a:custGeom>
            <a:avLst/>
            <a:gdLst>
              <a:gd name="connsiteX0" fmla="*/ 0 w 6205596"/>
              <a:gd name="connsiteY0" fmla="*/ 0 h 3914940"/>
              <a:gd name="connsiteX1" fmla="*/ 65315 w 6205596"/>
              <a:gd name="connsiteY1" fmla="*/ 317241 h 3914940"/>
              <a:gd name="connsiteX2" fmla="*/ 205274 w 6205596"/>
              <a:gd name="connsiteY2" fmla="*/ 662473 h 3914940"/>
              <a:gd name="connsiteX3" fmla="*/ 522515 w 6205596"/>
              <a:gd name="connsiteY3" fmla="*/ 1119673 h 3914940"/>
              <a:gd name="connsiteX4" fmla="*/ 839755 w 6205596"/>
              <a:gd name="connsiteY4" fmla="*/ 1418253 h 3914940"/>
              <a:gd name="connsiteX5" fmla="*/ 1203649 w 6205596"/>
              <a:gd name="connsiteY5" fmla="*/ 1642188 h 3914940"/>
              <a:gd name="connsiteX6" fmla="*/ 1763486 w 6205596"/>
              <a:gd name="connsiteY6" fmla="*/ 1903445 h 3914940"/>
              <a:gd name="connsiteX7" fmla="*/ 2211355 w 6205596"/>
              <a:gd name="connsiteY7" fmla="*/ 2071396 h 3914940"/>
              <a:gd name="connsiteX8" fmla="*/ 2743200 w 6205596"/>
              <a:gd name="connsiteY8" fmla="*/ 2155371 h 3914940"/>
              <a:gd name="connsiteX9" fmla="*/ 3144417 w 6205596"/>
              <a:gd name="connsiteY9" fmla="*/ 2220686 h 3914940"/>
              <a:gd name="connsiteX10" fmla="*/ 3862874 w 6205596"/>
              <a:gd name="connsiteY10" fmla="*/ 2230016 h 3914940"/>
              <a:gd name="connsiteX11" fmla="*/ 3666931 w 6205596"/>
              <a:gd name="connsiteY11" fmla="*/ 2603241 h 3914940"/>
              <a:gd name="connsiteX12" fmla="*/ 3536302 w 6205596"/>
              <a:gd name="connsiteY12" fmla="*/ 2752531 h 3914940"/>
              <a:gd name="connsiteX13" fmla="*/ 3340359 w 6205596"/>
              <a:gd name="connsiteY13" fmla="*/ 2948473 h 3914940"/>
              <a:gd name="connsiteX14" fmla="*/ 3237723 w 6205596"/>
              <a:gd name="connsiteY14" fmla="*/ 3265714 h 3914940"/>
              <a:gd name="connsiteX15" fmla="*/ 3312368 w 6205596"/>
              <a:gd name="connsiteY15" fmla="*/ 3498979 h 3914940"/>
              <a:gd name="connsiteX16" fmla="*/ 3526972 w 6205596"/>
              <a:gd name="connsiteY16" fmla="*/ 3629608 h 3914940"/>
              <a:gd name="connsiteX17" fmla="*/ 3750906 w 6205596"/>
              <a:gd name="connsiteY17" fmla="*/ 3741575 h 3914940"/>
              <a:gd name="connsiteX18" fmla="*/ 4310743 w 6205596"/>
              <a:gd name="connsiteY18" fmla="*/ 3872204 h 3914940"/>
              <a:gd name="connsiteX19" fmla="*/ 4823927 w 6205596"/>
              <a:gd name="connsiteY19" fmla="*/ 3909526 h 3914940"/>
              <a:gd name="connsiteX20" fmla="*/ 5187821 w 6205596"/>
              <a:gd name="connsiteY20" fmla="*/ 3769567 h 3914940"/>
              <a:gd name="connsiteX21" fmla="*/ 5253135 w 6205596"/>
              <a:gd name="connsiteY21" fmla="*/ 3461657 h 3914940"/>
              <a:gd name="connsiteX22" fmla="*/ 5215812 w 6205596"/>
              <a:gd name="connsiteY22" fmla="*/ 3144416 h 3914940"/>
              <a:gd name="connsiteX23" fmla="*/ 5085184 w 6205596"/>
              <a:gd name="connsiteY23" fmla="*/ 2985796 h 3914940"/>
              <a:gd name="connsiteX24" fmla="*/ 4870580 w 6205596"/>
              <a:gd name="connsiteY24" fmla="*/ 2827175 h 3914940"/>
              <a:gd name="connsiteX25" fmla="*/ 4693298 w 6205596"/>
              <a:gd name="connsiteY25" fmla="*/ 2677886 h 3914940"/>
              <a:gd name="connsiteX26" fmla="*/ 4460033 w 6205596"/>
              <a:gd name="connsiteY26" fmla="*/ 2556588 h 3914940"/>
              <a:gd name="connsiteX27" fmla="*/ 4366727 w 6205596"/>
              <a:gd name="connsiteY27" fmla="*/ 2491273 h 3914940"/>
              <a:gd name="connsiteX28" fmla="*/ 4254759 w 6205596"/>
              <a:gd name="connsiteY28" fmla="*/ 2407298 h 3914940"/>
              <a:gd name="connsiteX29" fmla="*/ 4226768 w 6205596"/>
              <a:gd name="connsiteY29" fmla="*/ 2313992 h 3914940"/>
              <a:gd name="connsiteX30" fmla="*/ 4217437 w 6205596"/>
              <a:gd name="connsiteY30" fmla="*/ 2258008 h 3914940"/>
              <a:gd name="connsiteX31" fmla="*/ 4264090 w 6205596"/>
              <a:gd name="connsiteY31" fmla="*/ 2248677 h 3914940"/>
              <a:gd name="connsiteX32" fmla="*/ 4404049 w 6205596"/>
              <a:gd name="connsiteY32" fmla="*/ 2192694 h 3914940"/>
              <a:gd name="connsiteX33" fmla="*/ 4646645 w 6205596"/>
              <a:gd name="connsiteY33" fmla="*/ 2174033 h 3914940"/>
              <a:gd name="connsiteX34" fmla="*/ 4907902 w 6205596"/>
              <a:gd name="connsiteY34" fmla="*/ 2071396 h 3914940"/>
              <a:gd name="connsiteX35" fmla="*/ 5141168 w 6205596"/>
              <a:gd name="connsiteY35" fmla="*/ 1996751 h 3914940"/>
              <a:gd name="connsiteX36" fmla="*/ 5439747 w 6205596"/>
              <a:gd name="connsiteY36" fmla="*/ 1847461 h 3914940"/>
              <a:gd name="connsiteX37" fmla="*/ 5635690 w 6205596"/>
              <a:gd name="connsiteY37" fmla="*/ 1679510 h 3914940"/>
              <a:gd name="connsiteX38" fmla="*/ 5822302 w 6205596"/>
              <a:gd name="connsiteY38" fmla="*/ 1520890 h 3914940"/>
              <a:gd name="connsiteX39" fmla="*/ 5943600 w 6205596"/>
              <a:gd name="connsiteY39" fmla="*/ 1306286 h 3914940"/>
              <a:gd name="connsiteX40" fmla="*/ 6055568 w 6205596"/>
              <a:gd name="connsiteY40" fmla="*/ 1026367 h 3914940"/>
              <a:gd name="connsiteX41" fmla="*/ 6176866 w 6205596"/>
              <a:gd name="connsiteY41" fmla="*/ 737118 h 3914940"/>
              <a:gd name="connsiteX42" fmla="*/ 6204857 w 6205596"/>
              <a:gd name="connsiteY42" fmla="*/ 522514 h 391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205596" h="3914940">
                <a:moveTo>
                  <a:pt x="0" y="0"/>
                </a:moveTo>
                <a:cubicBezTo>
                  <a:pt x="15551" y="103414"/>
                  <a:pt x="31103" y="206829"/>
                  <a:pt x="65315" y="317241"/>
                </a:cubicBezTo>
                <a:cubicBezTo>
                  <a:pt x="99527" y="427653"/>
                  <a:pt x="129074" y="528734"/>
                  <a:pt x="205274" y="662473"/>
                </a:cubicBezTo>
                <a:cubicBezTo>
                  <a:pt x="281474" y="796212"/>
                  <a:pt x="416768" y="993710"/>
                  <a:pt x="522515" y="1119673"/>
                </a:cubicBezTo>
                <a:cubicBezTo>
                  <a:pt x="628262" y="1245636"/>
                  <a:pt x="726233" y="1331167"/>
                  <a:pt x="839755" y="1418253"/>
                </a:cubicBezTo>
                <a:cubicBezTo>
                  <a:pt x="953277" y="1505339"/>
                  <a:pt x="1049694" y="1561323"/>
                  <a:pt x="1203649" y="1642188"/>
                </a:cubicBezTo>
                <a:cubicBezTo>
                  <a:pt x="1357604" y="1723053"/>
                  <a:pt x="1595535" y="1831910"/>
                  <a:pt x="1763486" y="1903445"/>
                </a:cubicBezTo>
                <a:cubicBezTo>
                  <a:pt x="1931437" y="1974980"/>
                  <a:pt x="2048069" y="2029408"/>
                  <a:pt x="2211355" y="2071396"/>
                </a:cubicBezTo>
                <a:cubicBezTo>
                  <a:pt x="2374641" y="2113384"/>
                  <a:pt x="2743200" y="2155371"/>
                  <a:pt x="2743200" y="2155371"/>
                </a:cubicBezTo>
                <a:cubicBezTo>
                  <a:pt x="2898710" y="2180253"/>
                  <a:pt x="2957805" y="2208245"/>
                  <a:pt x="3144417" y="2220686"/>
                </a:cubicBezTo>
                <a:cubicBezTo>
                  <a:pt x="3331029" y="2233127"/>
                  <a:pt x="3775788" y="2166257"/>
                  <a:pt x="3862874" y="2230016"/>
                </a:cubicBezTo>
                <a:cubicBezTo>
                  <a:pt x="3949960" y="2293775"/>
                  <a:pt x="3721360" y="2516155"/>
                  <a:pt x="3666931" y="2603241"/>
                </a:cubicBezTo>
                <a:cubicBezTo>
                  <a:pt x="3612502" y="2690327"/>
                  <a:pt x="3590731" y="2694992"/>
                  <a:pt x="3536302" y="2752531"/>
                </a:cubicBezTo>
                <a:cubicBezTo>
                  <a:pt x="3481873" y="2810070"/>
                  <a:pt x="3390122" y="2862943"/>
                  <a:pt x="3340359" y="2948473"/>
                </a:cubicBezTo>
                <a:cubicBezTo>
                  <a:pt x="3290596" y="3034003"/>
                  <a:pt x="3242388" y="3173963"/>
                  <a:pt x="3237723" y="3265714"/>
                </a:cubicBezTo>
                <a:cubicBezTo>
                  <a:pt x="3233058" y="3357465"/>
                  <a:pt x="3264160" y="3438330"/>
                  <a:pt x="3312368" y="3498979"/>
                </a:cubicBezTo>
                <a:cubicBezTo>
                  <a:pt x="3360576" y="3559628"/>
                  <a:pt x="3453882" y="3589175"/>
                  <a:pt x="3526972" y="3629608"/>
                </a:cubicBezTo>
                <a:cubicBezTo>
                  <a:pt x="3600062" y="3670041"/>
                  <a:pt x="3620278" y="3701142"/>
                  <a:pt x="3750906" y="3741575"/>
                </a:cubicBezTo>
                <a:cubicBezTo>
                  <a:pt x="3881534" y="3782008"/>
                  <a:pt x="4131906" y="3844212"/>
                  <a:pt x="4310743" y="3872204"/>
                </a:cubicBezTo>
                <a:cubicBezTo>
                  <a:pt x="4489580" y="3900196"/>
                  <a:pt x="4677747" y="3926632"/>
                  <a:pt x="4823927" y="3909526"/>
                </a:cubicBezTo>
                <a:cubicBezTo>
                  <a:pt x="4970107" y="3892420"/>
                  <a:pt x="5116286" y="3844212"/>
                  <a:pt x="5187821" y="3769567"/>
                </a:cubicBezTo>
                <a:cubicBezTo>
                  <a:pt x="5259356" y="3694922"/>
                  <a:pt x="5248470" y="3565849"/>
                  <a:pt x="5253135" y="3461657"/>
                </a:cubicBezTo>
                <a:cubicBezTo>
                  <a:pt x="5257800" y="3357465"/>
                  <a:pt x="5243804" y="3223726"/>
                  <a:pt x="5215812" y="3144416"/>
                </a:cubicBezTo>
                <a:cubicBezTo>
                  <a:pt x="5187820" y="3065106"/>
                  <a:pt x="5142723" y="3038669"/>
                  <a:pt x="5085184" y="2985796"/>
                </a:cubicBezTo>
                <a:cubicBezTo>
                  <a:pt x="5027645" y="2932923"/>
                  <a:pt x="4935894" y="2878493"/>
                  <a:pt x="4870580" y="2827175"/>
                </a:cubicBezTo>
                <a:cubicBezTo>
                  <a:pt x="4805266" y="2775857"/>
                  <a:pt x="4761723" y="2722984"/>
                  <a:pt x="4693298" y="2677886"/>
                </a:cubicBezTo>
                <a:cubicBezTo>
                  <a:pt x="4624874" y="2632788"/>
                  <a:pt x="4514461" y="2587690"/>
                  <a:pt x="4460033" y="2556588"/>
                </a:cubicBezTo>
                <a:cubicBezTo>
                  <a:pt x="4405605" y="2525486"/>
                  <a:pt x="4400939" y="2516155"/>
                  <a:pt x="4366727" y="2491273"/>
                </a:cubicBezTo>
                <a:cubicBezTo>
                  <a:pt x="4332515" y="2466391"/>
                  <a:pt x="4278085" y="2436845"/>
                  <a:pt x="4254759" y="2407298"/>
                </a:cubicBezTo>
                <a:cubicBezTo>
                  <a:pt x="4231433" y="2377751"/>
                  <a:pt x="4232988" y="2338874"/>
                  <a:pt x="4226768" y="2313992"/>
                </a:cubicBezTo>
                <a:cubicBezTo>
                  <a:pt x="4220548" y="2289110"/>
                  <a:pt x="4217437" y="2258008"/>
                  <a:pt x="4217437" y="2258008"/>
                </a:cubicBezTo>
                <a:cubicBezTo>
                  <a:pt x="4223657" y="2247122"/>
                  <a:pt x="4232988" y="2259563"/>
                  <a:pt x="4264090" y="2248677"/>
                </a:cubicBezTo>
                <a:cubicBezTo>
                  <a:pt x="4295192" y="2237791"/>
                  <a:pt x="4340290" y="2205135"/>
                  <a:pt x="4404049" y="2192694"/>
                </a:cubicBezTo>
                <a:cubicBezTo>
                  <a:pt x="4467808" y="2180253"/>
                  <a:pt x="4562670" y="2194249"/>
                  <a:pt x="4646645" y="2174033"/>
                </a:cubicBezTo>
                <a:cubicBezTo>
                  <a:pt x="4730620" y="2153817"/>
                  <a:pt x="4825482" y="2100943"/>
                  <a:pt x="4907902" y="2071396"/>
                </a:cubicBezTo>
                <a:cubicBezTo>
                  <a:pt x="4990323" y="2041849"/>
                  <a:pt x="5052527" y="2034073"/>
                  <a:pt x="5141168" y="1996751"/>
                </a:cubicBezTo>
                <a:cubicBezTo>
                  <a:pt x="5229809" y="1959429"/>
                  <a:pt x="5357327" y="1900334"/>
                  <a:pt x="5439747" y="1847461"/>
                </a:cubicBezTo>
                <a:cubicBezTo>
                  <a:pt x="5522167" y="1794588"/>
                  <a:pt x="5635690" y="1679510"/>
                  <a:pt x="5635690" y="1679510"/>
                </a:cubicBezTo>
                <a:cubicBezTo>
                  <a:pt x="5699449" y="1625082"/>
                  <a:pt x="5770984" y="1583094"/>
                  <a:pt x="5822302" y="1520890"/>
                </a:cubicBezTo>
                <a:cubicBezTo>
                  <a:pt x="5873620" y="1458686"/>
                  <a:pt x="5904722" y="1388706"/>
                  <a:pt x="5943600" y="1306286"/>
                </a:cubicBezTo>
                <a:cubicBezTo>
                  <a:pt x="5982478" y="1223866"/>
                  <a:pt x="6016690" y="1121228"/>
                  <a:pt x="6055568" y="1026367"/>
                </a:cubicBezTo>
                <a:cubicBezTo>
                  <a:pt x="6094446" y="931506"/>
                  <a:pt x="6151985" y="821094"/>
                  <a:pt x="6176866" y="737118"/>
                </a:cubicBezTo>
                <a:cubicBezTo>
                  <a:pt x="6201748" y="653143"/>
                  <a:pt x="6207967" y="562947"/>
                  <a:pt x="6204857" y="522514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フリーフォーム 9"/>
          <p:cNvSpPr/>
          <p:nvPr/>
        </p:nvSpPr>
        <p:spPr>
          <a:xfrm>
            <a:off x="3743900" y="140359"/>
            <a:ext cx="2836507" cy="1757092"/>
          </a:xfrm>
          <a:custGeom>
            <a:avLst/>
            <a:gdLst>
              <a:gd name="connsiteX0" fmla="*/ 0 w 2836506"/>
              <a:gd name="connsiteY0" fmla="*/ 0 h 1757092"/>
              <a:gd name="connsiteX1" fmla="*/ 83976 w 2836506"/>
              <a:gd name="connsiteY1" fmla="*/ 158620 h 1757092"/>
              <a:gd name="connsiteX2" fmla="*/ 130629 w 2836506"/>
              <a:gd name="connsiteY2" fmla="*/ 373224 h 1757092"/>
              <a:gd name="connsiteX3" fmla="*/ 195943 w 2836506"/>
              <a:gd name="connsiteY3" fmla="*/ 569167 h 1757092"/>
              <a:gd name="connsiteX4" fmla="*/ 289249 w 2836506"/>
              <a:gd name="connsiteY4" fmla="*/ 709126 h 1757092"/>
              <a:gd name="connsiteX5" fmla="*/ 438539 w 2836506"/>
              <a:gd name="connsiteY5" fmla="*/ 858416 h 1757092"/>
              <a:gd name="connsiteX6" fmla="*/ 569167 w 2836506"/>
              <a:gd name="connsiteY6" fmla="*/ 1007706 h 1757092"/>
              <a:gd name="connsiteX7" fmla="*/ 765110 w 2836506"/>
              <a:gd name="connsiteY7" fmla="*/ 1091681 h 1757092"/>
              <a:gd name="connsiteX8" fmla="*/ 1026367 w 2836506"/>
              <a:gd name="connsiteY8" fmla="*/ 1203649 h 1757092"/>
              <a:gd name="connsiteX9" fmla="*/ 1231641 w 2836506"/>
              <a:gd name="connsiteY9" fmla="*/ 1371600 h 1757092"/>
              <a:gd name="connsiteX10" fmla="*/ 1548882 w 2836506"/>
              <a:gd name="connsiteY10" fmla="*/ 1567542 h 1757092"/>
              <a:gd name="connsiteX11" fmla="*/ 1614196 w 2836506"/>
              <a:gd name="connsiteY11" fmla="*/ 1688840 h 1757092"/>
              <a:gd name="connsiteX12" fmla="*/ 1642188 w 2836506"/>
              <a:gd name="connsiteY12" fmla="*/ 1754155 h 1757092"/>
              <a:gd name="connsiteX13" fmla="*/ 1698171 w 2836506"/>
              <a:gd name="connsiteY13" fmla="*/ 1595534 h 1757092"/>
              <a:gd name="connsiteX14" fmla="*/ 1791478 w 2836506"/>
              <a:gd name="connsiteY14" fmla="*/ 1399591 h 1757092"/>
              <a:gd name="connsiteX15" fmla="*/ 2024743 w 2836506"/>
              <a:gd name="connsiteY15" fmla="*/ 1175657 h 1757092"/>
              <a:gd name="connsiteX16" fmla="*/ 2248678 w 2836506"/>
              <a:gd name="connsiteY16" fmla="*/ 998375 h 1757092"/>
              <a:gd name="connsiteX17" fmla="*/ 2481943 w 2836506"/>
              <a:gd name="connsiteY17" fmla="*/ 849085 h 1757092"/>
              <a:gd name="connsiteX18" fmla="*/ 2668555 w 2836506"/>
              <a:gd name="connsiteY18" fmla="*/ 746449 h 1757092"/>
              <a:gd name="connsiteX19" fmla="*/ 2836506 w 2836506"/>
              <a:gd name="connsiteY19" fmla="*/ 662473 h 175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836506" h="1757092">
                <a:moveTo>
                  <a:pt x="0" y="0"/>
                </a:moveTo>
                <a:cubicBezTo>
                  <a:pt x="31102" y="48208"/>
                  <a:pt x="62205" y="96416"/>
                  <a:pt x="83976" y="158620"/>
                </a:cubicBezTo>
                <a:cubicBezTo>
                  <a:pt x="105748" y="220824"/>
                  <a:pt x="111968" y="304800"/>
                  <a:pt x="130629" y="373224"/>
                </a:cubicBezTo>
                <a:cubicBezTo>
                  <a:pt x="149290" y="441649"/>
                  <a:pt x="169506" y="513183"/>
                  <a:pt x="195943" y="569167"/>
                </a:cubicBezTo>
                <a:cubicBezTo>
                  <a:pt x="222380" y="625151"/>
                  <a:pt x="248816" y="660918"/>
                  <a:pt x="289249" y="709126"/>
                </a:cubicBezTo>
                <a:cubicBezTo>
                  <a:pt x="329682" y="757334"/>
                  <a:pt x="391886" y="808653"/>
                  <a:pt x="438539" y="858416"/>
                </a:cubicBezTo>
                <a:cubicBezTo>
                  <a:pt x="485192" y="908179"/>
                  <a:pt x="514739" y="968829"/>
                  <a:pt x="569167" y="1007706"/>
                </a:cubicBezTo>
                <a:cubicBezTo>
                  <a:pt x="623595" y="1046583"/>
                  <a:pt x="765110" y="1091681"/>
                  <a:pt x="765110" y="1091681"/>
                </a:cubicBezTo>
                <a:cubicBezTo>
                  <a:pt x="841310" y="1124338"/>
                  <a:pt x="948612" y="1156996"/>
                  <a:pt x="1026367" y="1203649"/>
                </a:cubicBezTo>
                <a:cubicBezTo>
                  <a:pt x="1104122" y="1250302"/>
                  <a:pt x="1144555" y="1310951"/>
                  <a:pt x="1231641" y="1371600"/>
                </a:cubicBezTo>
                <a:cubicBezTo>
                  <a:pt x="1318727" y="1432249"/>
                  <a:pt x="1485123" y="1514669"/>
                  <a:pt x="1548882" y="1567542"/>
                </a:cubicBezTo>
                <a:cubicBezTo>
                  <a:pt x="1612641" y="1620415"/>
                  <a:pt x="1598645" y="1657738"/>
                  <a:pt x="1614196" y="1688840"/>
                </a:cubicBezTo>
                <a:cubicBezTo>
                  <a:pt x="1629747" y="1719942"/>
                  <a:pt x="1628192" y="1769706"/>
                  <a:pt x="1642188" y="1754155"/>
                </a:cubicBezTo>
                <a:cubicBezTo>
                  <a:pt x="1656184" y="1738604"/>
                  <a:pt x="1673289" y="1654628"/>
                  <a:pt x="1698171" y="1595534"/>
                </a:cubicBezTo>
                <a:cubicBezTo>
                  <a:pt x="1723053" y="1536440"/>
                  <a:pt x="1737049" y="1469570"/>
                  <a:pt x="1791478" y="1399591"/>
                </a:cubicBezTo>
                <a:cubicBezTo>
                  <a:pt x="1845907" y="1329612"/>
                  <a:pt x="1948543" y="1242526"/>
                  <a:pt x="2024743" y="1175657"/>
                </a:cubicBezTo>
                <a:cubicBezTo>
                  <a:pt x="2100943" y="1108788"/>
                  <a:pt x="2172478" y="1052804"/>
                  <a:pt x="2248678" y="998375"/>
                </a:cubicBezTo>
                <a:cubicBezTo>
                  <a:pt x="2324878" y="943946"/>
                  <a:pt x="2411964" y="891073"/>
                  <a:pt x="2481943" y="849085"/>
                </a:cubicBezTo>
                <a:cubicBezTo>
                  <a:pt x="2551922" y="807097"/>
                  <a:pt x="2609461" y="777551"/>
                  <a:pt x="2668555" y="746449"/>
                </a:cubicBezTo>
                <a:cubicBezTo>
                  <a:pt x="2727649" y="715347"/>
                  <a:pt x="2782077" y="688910"/>
                  <a:pt x="2836506" y="662473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フリーフォーム 10"/>
          <p:cNvSpPr/>
          <p:nvPr/>
        </p:nvSpPr>
        <p:spPr>
          <a:xfrm>
            <a:off x="2428284" y="802831"/>
            <a:ext cx="3055925" cy="1679511"/>
          </a:xfrm>
          <a:custGeom>
            <a:avLst/>
            <a:gdLst>
              <a:gd name="connsiteX0" fmla="*/ 0 w 3055925"/>
              <a:gd name="connsiteY0" fmla="*/ 0 h 1679510"/>
              <a:gd name="connsiteX1" fmla="*/ 93306 w 3055925"/>
              <a:gd name="connsiteY1" fmla="*/ 158620 h 1679510"/>
              <a:gd name="connsiteX2" fmla="*/ 195943 w 3055925"/>
              <a:gd name="connsiteY2" fmla="*/ 307910 h 1679510"/>
              <a:gd name="connsiteX3" fmla="*/ 335902 w 3055925"/>
              <a:gd name="connsiteY3" fmla="*/ 485192 h 1679510"/>
              <a:gd name="connsiteX4" fmla="*/ 447869 w 3055925"/>
              <a:gd name="connsiteY4" fmla="*/ 625151 h 1679510"/>
              <a:gd name="connsiteX5" fmla="*/ 662473 w 3055925"/>
              <a:gd name="connsiteY5" fmla="*/ 802433 h 1679510"/>
              <a:gd name="connsiteX6" fmla="*/ 774441 w 3055925"/>
              <a:gd name="connsiteY6" fmla="*/ 933061 h 1679510"/>
              <a:gd name="connsiteX7" fmla="*/ 1119673 w 3055925"/>
              <a:gd name="connsiteY7" fmla="*/ 1110343 h 1679510"/>
              <a:gd name="connsiteX8" fmla="*/ 1455575 w 3055925"/>
              <a:gd name="connsiteY8" fmla="*/ 1222310 h 1679510"/>
              <a:gd name="connsiteX9" fmla="*/ 1642187 w 3055925"/>
              <a:gd name="connsiteY9" fmla="*/ 1296955 h 1679510"/>
              <a:gd name="connsiteX10" fmla="*/ 1847461 w 3055925"/>
              <a:gd name="connsiteY10" fmla="*/ 1352939 h 1679510"/>
              <a:gd name="connsiteX11" fmla="*/ 2043404 w 3055925"/>
              <a:gd name="connsiteY11" fmla="*/ 1399592 h 1679510"/>
              <a:gd name="connsiteX12" fmla="*/ 2202024 w 3055925"/>
              <a:gd name="connsiteY12" fmla="*/ 1408922 h 1679510"/>
              <a:gd name="connsiteX13" fmla="*/ 2407298 w 3055925"/>
              <a:gd name="connsiteY13" fmla="*/ 1427584 h 1679510"/>
              <a:gd name="connsiteX14" fmla="*/ 2677885 w 3055925"/>
              <a:gd name="connsiteY14" fmla="*/ 1474237 h 1679510"/>
              <a:gd name="connsiteX15" fmla="*/ 2892490 w 3055925"/>
              <a:gd name="connsiteY15" fmla="*/ 1511559 h 1679510"/>
              <a:gd name="connsiteX16" fmla="*/ 3004457 w 3055925"/>
              <a:gd name="connsiteY16" fmla="*/ 1567543 h 1679510"/>
              <a:gd name="connsiteX17" fmla="*/ 3051110 w 3055925"/>
              <a:gd name="connsiteY17" fmla="*/ 1642188 h 1679510"/>
              <a:gd name="connsiteX18" fmla="*/ 3041779 w 3055925"/>
              <a:gd name="connsiteY18" fmla="*/ 1679510 h 167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55925" h="1679510">
                <a:moveTo>
                  <a:pt x="0" y="0"/>
                </a:moveTo>
                <a:cubicBezTo>
                  <a:pt x="30324" y="53651"/>
                  <a:pt x="60649" y="107302"/>
                  <a:pt x="93306" y="158620"/>
                </a:cubicBezTo>
                <a:cubicBezTo>
                  <a:pt x="125963" y="209938"/>
                  <a:pt x="155510" y="253481"/>
                  <a:pt x="195943" y="307910"/>
                </a:cubicBezTo>
                <a:cubicBezTo>
                  <a:pt x="236376" y="362339"/>
                  <a:pt x="335902" y="485192"/>
                  <a:pt x="335902" y="485192"/>
                </a:cubicBezTo>
                <a:cubicBezTo>
                  <a:pt x="377890" y="538065"/>
                  <a:pt x="393441" y="572278"/>
                  <a:pt x="447869" y="625151"/>
                </a:cubicBezTo>
                <a:cubicBezTo>
                  <a:pt x="502297" y="678024"/>
                  <a:pt x="608044" y="751115"/>
                  <a:pt x="662473" y="802433"/>
                </a:cubicBezTo>
                <a:cubicBezTo>
                  <a:pt x="716902" y="853751"/>
                  <a:pt x="698241" y="881743"/>
                  <a:pt x="774441" y="933061"/>
                </a:cubicBezTo>
                <a:cubicBezTo>
                  <a:pt x="850641" y="984379"/>
                  <a:pt x="1006151" y="1062135"/>
                  <a:pt x="1119673" y="1110343"/>
                </a:cubicBezTo>
                <a:cubicBezTo>
                  <a:pt x="1233195" y="1158551"/>
                  <a:pt x="1368489" y="1191208"/>
                  <a:pt x="1455575" y="1222310"/>
                </a:cubicBezTo>
                <a:cubicBezTo>
                  <a:pt x="1542661" y="1253412"/>
                  <a:pt x="1576873" y="1275184"/>
                  <a:pt x="1642187" y="1296955"/>
                </a:cubicBezTo>
                <a:cubicBezTo>
                  <a:pt x="1707501" y="1318726"/>
                  <a:pt x="1780592" y="1335833"/>
                  <a:pt x="1847461" y="1352939"/>
                </a:cubicBezTo>
                <a:cubicBezTo>
                  <a:pt x="1914331" y="1370045"/>
                  <a:pt x="1984310" y="1390262"/>
                  <a:pt x="2043404" y="1399592"/>
                </a:cubicBezTo>
                <a:cubicBezTo>
                  <a:pt x="2102498" y="1408922"/>
                  <a:pt x="2141375" y="1404257"/>
                  <a:pt x="2202024" y="1408922"/>
                </a:cubicBezTo>
                <a:cubicBezTo>
                  <a:pt x="2262673" y="1413587"/>
                  <a:pt x="2327988" y="1416698"/>
                  <a:pt x="2407298" y="1427584"/>
                </a:cubicBezTo>
                <a:cubicBezTo>
                  <a:pt x="2486608" y="1438470"/>
                  <a:pt x="2677885" y="1474237"/>
                  <a:pt x="2677885" y="1474237"/>
                </a:cubicBezTo>
                <a:cubicBezTo>
                  <a:pt x="2758750" y="1488233"/>
                  <a:pt x="2838061" y="1496008"/>
                  <a:pt x="2892490" y="1511559"/>
                </a:cubicBezTo>
                <a:cubicBezTo>
                  <a:pt x="2946919" y="1527110"/>
                  <a:pt x="2978020" y="1545771"/>
                  <a:pt x="3004457" y="1567543"/>
                </a:cubicBezTo>
                <a:cubicBezTo>
                  <a:pt x="3030894" y="1589315"/>
                  <a:pt x="3044890" y="1623527"/>
                  <a:pt x="3051110" y="1642188"/>
                </a:cubicBezTo>
                <a:cubicBezTo>
                  <a:pt x="3057330" y="1660849"/>
                  <a:pt x="3060440" y="1665514"/>
                  <a:pt x="3041779" y="1679510"/>
                </a:cubicBezTo>
              </a:path>
            </a:pathLst>
          </a:cu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" name="フリーフォーム 11"/>
          <p:cNvSpPr/>
          <p:nvPr/>
        </p:nvSpPr>
        <p:spPr>
          <a:xfrm>
            <a:off x="2708203" y="364293"/>
            <a:ext cx="2855167" cy="1988815"/>
          </a:xfrm>
          <a:custGeom>
            <a:avLst/>
            <a:gdLst>
              <a:gd name="connsiteX0" fmla="*/ 0 w 2855167"/>
              <a:gd name="connsiteY0" fmla="*/ 0 h 1988814"/>
              <a:gd name="connsiteX1" fmla="*/ 74645 w 2855167"/>
              <a:gd name="connsiteY1" fmla="*/ 167951 h 1988814"/>
              <a:gd name="connsiteX2" fmla="*/ 177282 w 2855167"/>
              <a:gd name="connsiteY2" fmla="*/ 401217 h 1988814"/>
              <a:gd name="connsiteX3" fmla="*/ 251927 w 2855167"/>
              <a:gd name="connsiteY3" fmla="*/ 578498 h 1988814"/>
              <a:gd name="connsiteX4" fmla="*/ 335902 w 2855167"/>
              <a:gd name="connsiteY4" fmla="*/ 709127 h 1988814"/>
              <a:gd name="connsiteX5" fmla="*/ 475861 w 2855167"/>
              <a:gd name="connsiteY5" fmla="*/ 942392 h 1988814"/>
              <a:gd name="connsiteX6" fmla="*/ 709127 w 2855167"/>
              <a:gd name="connsiteY6" fmla="*/ 1166327 h 1988814"/>
              <a:gd name="connsiteX7" fmla="*/ 830425 w 2855167"/>
              <a:gd name="connsiteY7" fmla="*/ 1222310 h 1988814"/>
              <a:gd name="connsiteX8" fmla="*/ 1026367 w 2855167"/>
              <a:gd name="connsiteY8" fmla="*/ 1287625 h 1988814"/>
              <a:gd name="connsiteX9" fmla="*/ 1287625 w 2855167"/>
              <a:gd name="connsiteY9" fmla="*/ 1390261 h 1988814"/>
              <a:gd name="connsiteX10" fmla="*/ 1464906 w 2855167"/>
              <a:gd name="connsiteY10" fmla="*/ 1492898 h 1988814"/>
              <a:gd name="connsiteX11" fmla="*/ 1698172 w 2855167"/>
              <a:gd name="connsiteY11" fmla="*/ 1586204 h 1988814"/>
              <a:gd name="connsiteX12" fmla="*/ 1940767 w 2855167"/>
              <a:gd name="connsiteY12" fmla="*/ 1679510 h 1988814"/>
              <a:gd name="connsiteX13" fmla="*/ 2080727 w 2855167"/>
              <a:gd name="connsiteY13" fmla="*/ 1735494 h 1988814"/>
              <a:gd name="connsiteX14" fmla="*/ 2369976 w 2855167"/>
              <a:gd name="connsiteY14" fmla="*/ 1819470 h 1988814"/>
              <a:gd name="connsiteX15" fmla="*/ 2621902 w 2855167"/>
              <a:gd name="connsiteY15" fmla="*/ 1875453 h 1988814"/>
              <a:gd name="connsiteX16" fmla="*/ 2771192 w 2855167"/>
              <a:gd name="connsiteY16" fmla="*/ 1875453 h 1988814"/>
              <a:gd name="connsiteX17" fmla="*/ 2780523 w 2855167"/>
              <a:gd name="connsiteY17" fmla="*/ 1959429 h 1988814"/>
              <a:gd name="connsiteX18" fmla="*/ 2855167 w 2855167"/>
              <a:gd name="connsiteY18" fmla="*/ 1987421 h 1988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55167" h="1988814">
                <a:moveTo>
                  <a:pt x="0" y="0"/>
                </a:moveTo>
                <a:lnTo>
                  <a:pt x="74645" y="167951"/>
                </a:lnTo>
                <a:cubicBezTo>
                  <a:pt x="104192" y="234820"/>
                  <a:pt x="147735" y="332793"/>
                  <a:pt x="177282" y="401217"/>
                </a:cubicBezTo>
                <a:cubicBezTo>
                  <a:pt x="206829" y="469641"/>
                  <a:pt x="225490" y="527180"/>
                  <a:pt x="251927" y="578498"/>
                </a:cubicBezTo>
                <a:cubicBezTo>
                  <a:pt x="278364" y="629816"/>
                  <a:pt x="298580" y="648478"/>
                  <a:pt x="335902" y="709127"/>
                </a:cubicBezTo>
                <a:cubicBezTo>
                  <a:pt x="373224" y="769776"/>
                  <a:pt x="413657" y="866192"/>
                  <a:pt x="475861" y="942392"/>
                </a:cubicBezTo>
                <a:cubicBezTo>
                  <a:pt x="538065" y="1018592"/>
                  <a:pt x="650033" y="1119674"/>
                  <a:pt x="709127" y="1166327"/>
                </a:cubicBezTo>
                <a:cubicBezTo>
                  <a:pt x="768221" y="1212980"/>
                  <a:pt x="777552" y="1202094"/>
                  <a:pt x="830425" y="1222310"/>
                </a:cubicBezTo>
                <a:cubicBezTo>
                  <a:pt x="883298" y="1242526"/>
                  <a:pt x="950167" y="1259633"/>
                  <a:pt x="1026367" y="1287625"/>
                </a:cubicBezTo>
                <a:cubicBezTo>
                  <a:pt x="1102567" y="1315617"/>
                  <a:pt x="1214535" y="1356049"/>
                  <a:pt x="1287625" y="1390261"/>
                </a:cubicBezTo>
                <a:cubicBezTo>
                  <a:pt x="1360715" y="1424473"/>
                  <a:pt x="1396482" y="1460241"/>
                  <a:pt x="1464906" y="1492898"/>
                </a:cubicBezTo>
                <a:cubicBezTo>
                  <a:pt x="1533330" y="1525555"/>
                  <a:pt x="1698172" y="1586204"/>
                  <a:pt x="1698172" y="1586204"/>
                </a:cubicBezTo>
                <a:lnTo>
                  <a:pt x="1940767" y="1679510"/>
                </a:lnTo>
                <a:cubicBezTo>
                  <a:pt x="2004526" y="1704392"/>
                  <a:pt x="2009192" y="1712167"/>
                  <a:pt x="2080727" y="1735494"/>
                </a:cubicBezTo>
                <a:cubicBezTo>
                  <a:pt x="2152262" y="1758821"/>
                  <a:pt x="2279780" y="1796144"/>
                  <a:pt x="2369976" y="1819470"/>
                </a:cubicBezTo>
                <a:cubicBezTo>
                  <a:pt x="2460172" y="1842797"/>
                  <a:pt x="2555033" y="1866123"/>
                  <a:pt x="2621902" y="1875453"/>
                </a:cubicBezTo>
                <a:cubicBezTo>
                  <a:pt x="2688771" y="1884783"/>
                  <a:pt x="2744755" y="1861457"/>
                  <a:pt x="2771192" y="1875453"/>
                </a:cubicBezTo>
                <a:cubicBezTo>
                  <a:pt x="2797629" y="1889449"/>
                  <a:pt x="2766527" y="1940768"/>
                  <a:pt x="2780523" y="1959429"/>
                </a:cubicBezTo>
                <a:cubicBezTo>
                  <a:pt x="2794519" y="1978090"/>
                  <a:pt x="2853612" y="1993642"/>
                  <a:pt x="2855167" y="1987421"/>
                </a:cubicBezTo>
              </a:path>
            </a:pathLst>
          </a:custGeom>
          <a:noFill/>
          <a:ln w="3492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フリーフォーム 12"/>
          <p:cNvSpPr/>
          <p:nvPr/>
        </p:nvSpPr>
        <p:spPr>
          <a:xfrm>
            <a:off x="5610022" y="1735892"/>
            <a:ext cx="93425" cy="662475"/>
          </a:xfrm>
          <a:custGeom>
            <a:avLst/>
            <a:gdLst>
              <a:gd name="connsiteX0" fmla="*/ 74645 w 93425"/>
              <a:gd name="connsiteY0" fmla="*/ 0 h 662474"/>
              <a:gd name="connsiteX1" fmla="*/ 46653 w 93425"/>
              <a:gd name="connsiteY1" fmla="*/ 83976 h 662474"/>
              <a:gd name="connsiteX2" fmla="*/ 37323 w 93425"/>
              <a:gd name="connsiteY2" fmla="*/ 205274 h 662474"/>
              <a:gd name="connsiteX3" fmla="*/ 18662 w 93425"/>
              <a:gd name="connsiteY3" fmla="*/ 298580 h 662474"/>
              <a:gd name="connsiteX4" fmla="*/ 55984 w 93425"/>
              <a:gd name="connsiteY4" fmla="*/ 401217 h 662474"/>
              <a:gd name="connsiteX5" fmla="*/ 74645 w 93425"/>
              <a:gd name="connsiteY5" fmla="*/ 475861 h 662474"/>
              <a:gd name="connsiteX6" fmla="*/ 93306 w 93425"/>
              <a:gd name="connsiteY6" fmla="*/ 541176 h 662474"/>
              <a:gd name="connsiteX7" fmla="*/ 65315 w 93425"/>
              <a:gd name="connsiteY7" fmla="*/ 587829 h 662474"/>
              <a:gd name="connsiteX8" fmla="*/ 37323 w 93425"/>
              <a:gd name="connsiteY8" fmla="*/ 634482 h 662474"/>
              <a:gd name="connsiteX9" fmla="*/ 0 w 93425"/>
              <a:gd name="connsiteY9" fmla="*/ 662474 h 66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425" h="662474">
                <a:moveTo>
                  <a:pt x="74645" y="0"/>
                </a:moveTo>
                <a:cubicBezTo>
                  <a:pt x="63759" y="24882"/>
                  <a:pt x="52873" y="49764"/>
                  <a:pt x="46653" y="83976"/>
                </a:cubicBezTo>
                <a:cubicBezTo>
                  <a:pt x="40433" y="118188"/>
                  <a:pt x="41988" y="169507"/>
                  <a:pt x="37323" y="205274"/>
                </a:cubicBezTo>
                <a:cubicBezTo>
                  <a:pt x="32658" y="241041"/>
                  <a:pt x="15552" y="265923"/>
                  <a:pt x="18662" y="298580"/>
                </a:cubicBezTo>
                <a:cubicBezTo>
                  <a:pt x="21772" y="331237"/>
                  <a:pt x="46654" y="371670"/>
                  <a:pt x="55984" y="401217"/>
                </a:cubicBezTo>
                <a:cubicBezTo>
                  <a:pt x="65314" y="430764"/>
                  <a:pt x="68425" y="452535"/>
                  <a:pt x="74645" y="475861"/>
                </a:cubicBezTo>
                <a:cubicBezTo>
                  <a:pt x="80865" y="499187"/>
                  <a:pt x="94861" y="522515"/>
                  <a:pt x="93306" y="541176"/>
                </a:cubicBezTo>
                <a:cubicBezTo>
                  <a:pt x="91751" y="559837"/>
                  <a:pt x="65315" y="587829"/>
                  <a:pt x="65315" y="587829"/>
                </a:cubicBezTo>
                <a:lnTo>
                  <a:pt x="37323" y="634482"/>
                </a:lnTo>
                <a:cubicBezTo>
                  <a:pt x="26437" y="646923"/>
                  <a:pt x="13218" y="654698"/>
                  <a:pt x="0" y="662474"/>
                </a:cubicBezTo>
              </a:path>
            </a:pathLst>
          </a:cu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楕円 13"/>
          <p:cNvSpPr/>
          <p:nvPr/>
        </p:nvSpPr>
        <p:spPr>
          <a:xfrm rot="20363578">
            <a:off x="2364566" y="808112"/>
            <a:ext cx="311839" cy="4464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楕円 14"/>
          <p:cNvSpPr/>
          <p:nvPr/>
        </p:nvSpPr>
        <p:spPr>
          <a:xfrm rot="20363578">
            <a:off x="2667252" y="505913"/>
            <a:ext cx="352152" cy="3992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楕円 15"/>
          <p:cNvSpPr/>
          <p:nvPr/>
        </p:nvSpPr>
        <p:spPr>
          <a:xfrm rot="1909024">
            <a:off x="5696979" y="1234282"/>
            <a:ext cx="341744" cy="55983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Text Box 23"/>
          <p:cNvSpPr txBox="1"/>
          <p:nvPr/>
        </p:nvSpPr>
        <p:spPr>
          <a:xfrm>
            <a:off x="2939819" y="452670"/>
            <a:ext cx="112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Preoptic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Area</a:t>
            </a:r>
          </a:p>
        </p:txBody>
      </p:sp>
      <p:cxnSp>
        <p:nvCxnSpPr>
          <p:cNvPr id="18" name="直線コネクタ 17"/>
          <p:cNvCxnSpPr>
            <a:stCxn id="11" idx="18"/>
          </p:cNvCxnSpPr>
          <p:nvPr/>
        </p:nvCxnSpPr>
        <p:spPr>
          <a:xfrm flipH="1">
            <a:off x="5386090" y="2482343"/>
            <a:ext cx="83975" cy="933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5449633" y="2499587"/>
            <a:ext cx="33851" cy="1507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5611364" y="2362739"/>
            <a:ext cx="33851" cy="1507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/>
          <p:cNvSpPr/>
          <p:nvPr/>
        </p:nvSpPr>
        <p:spPr>
          <a:xfrm>
            <a:off x="5496288" y="2135149"/>
            <a:ext cx="113736" cy="2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2" name="直線コネクタ 21"/>
          <p:cNvCxnSpPr/>
          <p:nvPr/>
        </p:nvCxnSpPr>
        <p:spPr>
          <a:xfrm>
            <a:off x="5507383" y="2230408"/>
            <a:ext cx="60435" cy="155512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5538490" y="2401475"/>
            <a:ext cx="83975" cy="93307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8945" y="-8708"/>
            <a:ext cx="908891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 neurons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are synthesizing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and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AMHR2. 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6" name="下矢印 25"/>
          <p:cNvSpPr/>
          <p:nvPr/>
        </p:nvSpPr>
        <p:spPr>
          <a:xfrm rot="11300328">
            <a:off x="2216194" y="1110751"/>
            <a:ext cx="228049" cy="1990428"/>
          </a:xfrm>
          <a:prstGeom prst="downArrow">
            <a:avLst>
              <a:gd name="adj1" fmla="val 50000"/>
              <a:gd name="adj2" fmla="val 15247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16" y="2914864"/>
            <a:ext cx="5437519" cy="3970521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2523954" y="2364511"/>
            <a:ext cx="3804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(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AMHR2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and 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)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4819" y="1213576"/>
            <a:ext cx="2112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GnRH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50" charset="-128"/>
                <a:cs typeface="Times New Roman" panose="02020603050405020304" pitchFamily="18" charset="0"/>
              </a:rPr>
              <a:t> neurons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S PGothic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219863" y="4299464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895744" y="6519446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330703" y="6519446"/>
            <a:ext cx="835485" cy="33855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Cluster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97996" y="3124367"/>
            <a:ext cx="165301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CB is cell body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V is  varicosity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67426" y="856447"/>
            <a:ext cx="882846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Our hypothesis is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paracrine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autocrine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roles of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and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AMHR2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in  the GnRH neuron clusters in POA for the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synchronization.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オーディオ 3">
            <a:hlinkClick r:id="" action="ppaction://media"/>
            <a:extLst>
              <a:ext uri="{FF2B5EF4-FFF2-40B4-BE49-F238E27FC236}">
                <a16:creationId xmlns:a16="http://schemas.microsoft.com/office/drawing/2014/main" id="{FF010338-83B6-4B65-AD32-7F0D6E9C35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6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65"/>
    </mc:Choice>
    <mc:Fallback>
      <p:transition spd="slow" advTm="14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7209" y="5332536"/>
            <a:ext cx="5207977" cy="1129811"/>
          </a:xfrm>
        </p:spPr>
        <p:txBody>
          <a:bodyPr/>
          <a:lstStyle/>
          <a:p>
            <a:pPr algn="l"/>
            <a:br>
              <a:rPr lang="en-US" altLang="ja-JP" sz="3323" b="1"/>
            </a:br>
            <a:endParaRPr lang="ja-JP" altLang="en-US" sz="2215" b="1"/>
          </a:p>
        </p:txBody>
      </p:sp>
      <p:sp>
        <p:nvSpPr>
          <p:cNvPr id="684035" name="Text Box 3"/>
          <p:cNvSpPr txBox="1">
            <a:spLocks noChangeArrowheads="1"/>
          </p:cNvSpPr>
          <p:nvPr/>
        </p:nvSpPr>
        <p:spPr bwMode="auto">
          <a:xfrm>
            <a:off x="2134753" y="932723"/>
            <a:ext cx="40943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Prof. Hiroya Kadokawa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684039" name="Text Box 7"/>
          <p:cNvSpPr txBox="1">
            <a:spLocks noChangeArrowheads="1"/>
          </p:cNvSpPr>
          <p:nvPr/>
        </p:nvSpPr>
        <p:spPr bwMode="auto">
          <a:xfrm>
            <a:off x="2584651" y="1412776"/>
            <a:ext cx="3759875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5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hiroya@yamaguchi-u.ac.jp</a:t>
            </a:r>
          </a:p>
        </p:txBody>
      </p:sp>
      <p:pic>
        <p:nvPicPr>
          <p:cNvPr id="89090" name="Picture 2" descr="https://www.vet.yamaguchi-u.ac.jp/members/images/2019/kadokaw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87" y="2372883"/>
            <a:ext cx="3538679" cy="41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555776" y="1796819"/>
            <a:ext cx="5952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4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http://ds.cc.yamaguchi-u.ac.jp/~hiroya/</a:t>
            </a: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141668" y="210580"/>
            <a:ext cx="9002332" cy="781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altLang="ja-JP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altLang="ja-JP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very much for the important questions!  </a:t>
            </a:r>
            <a:endParaRPr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0978C7DC-E5FF-42F7-ACEC-C8DF92365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4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09"/>
    </mc:Choice>
    <mc:Fallback>
      <p:transition spd="slow" advTm="19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16" y="2779916"/>
            <a:ext cx="9002332" cy="1325563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kumimoji="1" lang="en-US" altLang="ja-JP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kumimoji="1" lang="en-US" altLang="ja-JP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very much for the important questions!  </a:t>
            </a:r>
            <a:endParaRPr kumimoji="1" lang="ja-JP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オーディオ 2">
            <a:hlinkClick r:id="" action="ppaction://media"/>
            <a:extLst>
              <a:ext uri="{FF2B5EF4-FFF2-40B4-BE49-F238E27FC236}">
                <a16:creationId xmlns:a16="http://schemas.microsoft.com/office/drawing/2014/main" id="{EDA6FBCA-E68C-4905-BD19-4B772EADA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4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4"/>
    </mc:Choice>
    <mc:Fallback>
      <p:transition spd="slow" advTm="42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682" y="2024826"/>
            <a:ext cx="9144000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Can you elaborate briefly on the “chamber slides”  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you used for the studies?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How long was your culture period? 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Is this a fluidic (i.e. flow through) or static culture?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54" y="4508013"/>
            <a:ext cx="2412926" cy="18096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45" y="4502497"/>
            <a:ext cx="2041742" cy="15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2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138" y="1213668"/>
            <a:ext cx="2412926" cy="1809694"/>
          </a:xfrm>
          <a:prstGeom prst="rect">
            <a:avLst/>
          </a:prstGeom>
        </p:spPr>
      </p:pic>
      <p:sp>
        <p:nvSpPr>
          <p:cNvPr id="24" name="TextBox 4"/>
          <p:cNvSpPr txBox="1"/>
          <p:nvPr/>
        </p:nvSpPr>
        <p:spPr>
          <a:xfrm>
            <a:off x="0" y="55748"/>
            <a:ext cx="9216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>
              <a:defRPr/>
            </a:pP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We used </a:t>
            </a: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chamber-slide 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ibidi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GmBH</a:t>
            </a:r>
            <a:r>
              <a:rPr lang="en-US" altLang="ja-JP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Germany) </a:t>
            </a: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to culture only in order to stain AP cells for easiness.</a:t>
            </a:r>
          </a:p>
        </p:txBody>
      </p:sp>
      <p:pic>
        <p:nvPicPr>
          <p:cNvPr id="1026" name="Picture 2" descr="https://www.n-genetics.com/products/1236/1036/184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558" y="927717"/>
            <a:ext cx="2456368" cy="24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n-genetics.com/products/1236/1036/184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095" y="2437722"/>
            <a:ext cx="2044066" cy="204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953" y="1208152"/>
            <a:ext cx="2041742" cy="152903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853746" y="1213084"/>
            <a:ext cx="4290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is microslide 8-well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マイクロスライド6(VI) 0.4| 日本ジェネティクス株式会社 製品検索サイト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93" y="2491813"/>
            <a:ext cx="2675307" cy="200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組織培養マルチウェルプレート(IWAKI) 3830-MY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36" y="447675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78787" y="455812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>
              <a:defRPr/>
            </a:pP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For the test of AMH and </a:t>
            </a:r>
            <a:r>
              <a:rPr lang="en-US" altLang="ja-JP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EPls</a:t>
            </a: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,  </a:t>
            </a:r>
          </a:p>
          <a:p>
            <a:pPr defTabSz="1219170" latinLnBrk="1">
              <a:defRPr/>
            </a:pP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we used the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48-well or 24-well </a:t>
            </a:r>
            <a:r>
              <a:rPr lang="en-US" altLang="ja-JP" sz="2800" dirty="0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culture plates</a:t>
            </a:r>
          </a:p>
          <a:p>
            <a:pPr defTabSz="1219170" latinLnBrk="1">
              <a:defRPr/>
            </a:pPr>
            <a:r>
              <a:rPr lang="en-US" altLang="ja-JP" sz="2800" dirty="0">
                <a:solidFill>
                  <a:prstClr val="black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for </a:t>
            </a:r>
            <a:r>
              <a:rPr lang="en-US" altLang="ja-JP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3.5 days as static culture.</a:t>
            </a: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BB74685F-C9C8-4694-87BB-920C0E795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33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53"/>
    </mc:Choice>
    <mc:Fallback>
      <p:transition spd="slow" advTm="38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8789" y="1968547"/>
            <a:ext cx="9144000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Have you tested the functional role of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your novel  receptors in vivo? 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That is, will EP1s stimulated FSH secretion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when administered to heifers?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278" y="3933173"/>
            <a:ext cx="3590741" cy="284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5724" y="273612"/>
            <a:ext cx="7886700" cy="11300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AMH, I will explain later for another question.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for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EPl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test  in cattle </a:t>
            </a:r>
            <a:r>
              <a:rPr lang="en-US" altLang="ja-JP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vivo.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because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EPls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hydrophobic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to use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solvent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first,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we need to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dilute further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medium. </a:t>
            </a:r>
          </a:p>
          <a:p>
            <a:pPr marL="0" indent="0">
              <a:buNone/>
            </a:pP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vivo 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in cattle should be difficult.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kumimoji="1"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426" y="741723"/>
            <a:ext cx="3100884" cy="245847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35724" y="3077045"/>
            <a:ext cx="6562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our university prohibits to inject extracts from bovine brain to cattle for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(e.g. BSE).</a:t>
            </a:r>
            <a:endParaRPr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5724" y="4477768"/>
            <a:ext cx="72556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may be possible to study in rats or mice, 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we cannot use the laboratory animals, and</a:t>
            </a:r>
          </a:p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no LH and FSH assays for them.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ja-JP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813" y="6261893"/>
            <a:ext cx="866846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welcome any collaboration for i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vivo </a:t>
            </a:r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study.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prague Dawley Rat Model | Taconic Bioscien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020" y="4134067"/>
            <a:ext cx="2284509" cy="14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1557E039-41F5-474D-88E1-E08C670A05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35"/>
    </mc:Choice>
    <mc:Fallback>
      <p:transition spd="slow" advTm="500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6744" y="1365161"/>
            <a:ext cx="9144000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Does the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 antibody you produced  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work to localize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receptors in other species?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104413"/>
              </p:ext>
            </p:extLst>
          </p:nvPr>
        </p:nvGraphicFramePr>
        <p:xfrm>
          <a:off x="2653884" y="4075719"/>
          <a:ext cx="4174708" cy="259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Image" r:id="rId3" imgW="7009200" imgH="4355280" progId="PhotoshopElements.Image.4">
                  <p:embed/>
                </p:oleObj>
              </mc:Choice>
              <mc:Fallback>
                <p:oleObj name="Image" r:id="rId3" imgW="7009200" imgH="4355280" progId="PhotoshopElements.Image.4">
                  <p:embed/>
                  <p:pic>
                    <p:nvPicPr>
                      <p:cNvPr id="3" name="オブジェクト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3884" y="4075719"/>
                        <a:ext cx="4174708" cy="259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楕円 9"/>
          <p:cNvSpPr/>
          <p:nvPr/>
        </p:nvSpPr>
        <p:spPr>
          <a:xfrm rot="21155793">
            <a:off x="3067665" y="3915697"/>
            <a:ext cx="2461747" cy="82063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59427" y="2728017"/>
            <a:ext cx="3691619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latin typeface="Calibri" panose="020F0502020204030204"/>
                <a:ea typeface="游ゴシック" panose="020B0400000000000000" pitchFamily="50" charset="-128"/>
              </a:rPr>
              <a:t>W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 developed an original antibody to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extracelluar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region of bovine 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GnRH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receptor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2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099199"/>
              </p:ext>
            </p:extLst>
          </p:nvPr>
        </p:nvGraphicFramePr>
        <p:xfrm>
          <a:off x="4874607" y="2186759"/>
          <a:ext cx="4174708" cy="2594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Image" r:id="rId5" imgW="7009200" imgH="4355280" progId="PhotoshopElements.Image.4">
                  <p:embed/>
                </p:oleObj>
              </mc:Choice>
              <mc:Fallback>
                <p:oleObj name="Image" r:id="rId5" imgW="7009200" imgH="4355280" progId="PhotoshopElements.Image.4">
                  <p:embed/>
                  <p:pic>
                    <p:nvPicPr>
                      <p:cNvPr id="42" name="オブジェクト 4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4607" y="2186759"/>
                        <a:ext cx="4174708" cy="2594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楕円 3"/>
          <p:cNvSpPr/>
          <p:nvPr/>
        </p:nvSpPr>
        <p:spPr>
          <a:xfrm rot="21155793">
            <a:off x="5288388" y="2026737"/>
            <a:ext cx="2461747" cy="82063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3863" y="1351508"/>
            <a:ext cx="4711597" cy="40626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sequece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extracellular region at N-terminal, amino acids 1–29, of bovine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ja-JP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MANSDSPEQNENHCSAINSSIPLTPGSLP.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79%</a:t>
            </a:r>
            <a:r>
              <a:rPr lang="en-US" altLang="ja-JP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  with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(NP_000397)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83% 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  with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(NP_999438)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homology  with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</a:p>
          <a:p>
            <a:pPr algn="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(XP_012034748)</a:t>
            </a:r>
          </a:p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97%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homology  with </a:t>
            </a:r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goat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(NP_001272541)</a:t>
            </a:r>
          </a:p>
          <a:p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863" y="96592"/>
            <a:ext cx="9337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not tested the anti-bovine </a:t>
            </a:r>
            <a:r>
              <a:rPr lang="en-US" altLang="ja-JP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GnRHR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antibody in other species, including sheep and goats, because they are rare animals in Japan.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6034" y="5713961"/>
            <a:ext cx="884088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we welcome any collaboration for other species.</a:t>
            </a:r>
            <a:endParaRPr lang="ja-JP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オーディオ 1">
            <a:hlinkClick r:id="" action="ppaction://media"/>
            <a:extLst>
              <a:ext uri="{FF2B5EF4-FFF2-40B4-BE49-F238E27FC236}">
                <a16:creationId xmlns:a16="http://schemas.microsoft.com/office/drawing/2014/main" id="{BB560AD0-16F7-4B17-B315-838601C945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19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975"/>
    </mc:Choice>
    <mc:Fallback>
      <p:transition spd="slow" advTm="29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107" y="2470823"/>
            <a:ext cx="9144000" cy="1325563"/>
          </a:xfrm>
        </p:spPr>
        <p:txBody>
          <a:bodyPr>
            <a:noAutofit/>
          </a:bodyPr>
          <a:lstStyle/>
          <a:p>
            <a:r>
              <a:rPr kumimoji="1"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Will AMH induce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secretion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from cultured hypothalamus?  </a:t>
            </a:r>
            <a:b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If not what is its role in </a:t>
            </a:r>
            <a:r>
              <a:rPr lang="en-US" altLang="ja-JP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GnRH</a:t>
            </a:r>
            <a:r>
              <a:rPr lang="en-US" altLang="ja-JP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neurons?</a:t>
            </a:r>
            <a:endParaRPr kumimoji="1" lang="ja-JP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820364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</TotalTime>
  <Words>802</Words>
  <Application>Microsoft Office PowerPoint</Application>
  <PresentationFormat>画面に合わせる (4:3)</PresentationFormat>
  <Paragraphs>94</Paragraphs>
  <Slides>13</Slides>
  <Notes>5</Notes>
  <HiddenSlides>0</HiddenSlides>
  <MMClips>8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맑은 고딕</vt:lpstr>
      <vt:lpstr>ＭＳ Ｐゴシック</vt:lpstr>
      <vt:lpstr>ＭＳ Ｐゴシック</vt:lpstr>
      <vt:lpstr>游ゴシック</vt:lpstr>
      <vt:lpstr>Arial</vt:lpstr>
      <vt:lpstr>Calibri</vt:lpstr>
      <vt:lpstr>Calibri Light</vt:lpstr>
      <vt:lpstr>Helvetica</vt:lpstr>
      <vt:lpstr>Times New Roman</vt:lpstr>
      <vt:lpstr>4_Office テーマ</vt:lpstr>
      <vt:lpstr>2_Office Theme</vt:lpstr>
      <vt:lpstr>Image</vt:lpstr>
      <vt:lpstr> </vt:lpstr>
      <vt:lpstr>Thank you very much for the important questions!  </vt:lpstr>
      <vt:lpstr>(1) Can you elaborate briefly on the “chamber slides”          you used for the studies?          How long was your culture period?          Is this a fluidic (i.e. flow through) or static culture?</vt:lpstr>
      <vt:lpstr>PowerPoint プレゼンテーション</vt:lpstr>
      <vt:lpstr>(2) Have you tested the functional role of       your novel  receptors in vivo?         That is, will EP1s stimulated FSH secretion       when administered to heifers?</vt:lpstr>
      <vt:lpstr>PowerPoint プレゼンテーション</vt:lpstr>
      <vt:lpstr>(3) Does the GnRH receptor antibody you produced          work to localize GnRH receptors in other species?</vt:lpstr>
      <vt:lpstr>PowerPoint プレゼンテーション</vt:lpstr>
      <vt:lpstr>(4) Will AMH induce GnRH secretion       from cultured hypothalamus?        If not what is its role in GnRH neurons?</vt:lpstr>
      <vt:lpstr>Yes, AMH stimulate GnRH neurons! </vt:lpstr>
      <vt:lpstr>PowerPoint プレゼンテーション</vt:lpstr>
      <vt:lpstr>PowerPoint プレゼンテーション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kadokawa hi</dc:creator>
  <cp:lastModifiedBy>Kadokawa</cp:lastModifiedBy>
  <cp:revision>51</cp:revision>
  <dcterms:created xsi:type="dcterms:W3CDTF">2022-06-13T00:06:56Z</dcterms:created>
  <dcterms:modified xsi:type="dcterms:W3CDTF">2022-06-13T10:54:08Z</dcterms:modified>
</cp:coreProperties>
</file>