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74" r:id="rId4"/>
    <p:sldId id="273" r:id="rId5"/>
    <p:sldId id="279" r:id="rId6"/>
    <p:sldId id="284" r:id="rId7"/>
    <p:sldId id="286" r:id="rId8"/>
    <p:sldId id="280" r:id="rId9"/>
    <p:sldId id="281" r:id="rId10"/>
    <p:sldId id="261" r:id="rId11"/>
    <p:sldId id="260" r:id="rId12"/>
    <p:sldId id="262" r:id="rId13"/>
    <p:sldId id="270" r:id="rId14"/>
    <p:sldId id="272" r:id="rId15"/>
    <p:sldId id="265" r:id="rId16"/>
    <p:sldId id="264" r:id="rId17"/>
    <p:sldId id="267" r:id="rId18"/>
    <p:sldId id="268" r:id="rId19"/>
    <p:sldId id="290" r:id="rId20"/>
    <p:sldId id="287" r:id="rId21"/>
    <p:sldId id="291" r:id="rId22"/>
    <p:sldId id="269" r:id="rId23"/>
    <p:sldId id="266" r:id="rId24"/>
    <p:sldId id="275" r:id="rId25"/>
    <p:sldId id="276" r:id="rId26"/>
    <p:sldId id="277" r:id="rId27"/>
    <p:sldId id="278" r:id="rId28"/>
    <p:sldId id="288" r:id="rId29"/>
    <p:sldId id="289" r:id="rId30"/>
    <p:sldId id="283" r:id="rId31"/>
    <p:sldId id="263"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35" autoAdjust="0"/>
  </p:normalViewPr>
  <p:slideViewPr>
    <p:cSldViewPr snapToGrid="0">
      <p:cViewPr varScale="1">
        <p:scale>
          <a:sx n="103" d="100"/>
          <a:sy n="103"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772BC-6919-4394-A751-EAA1AA29C3C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10A1206A-CBAB-49D5-AC45-C6E6573D1296}">
      <dgm:prSet phldrT="[テキスト]"/>
      <dgm:spPr/>
      <dgm:t>
        <a:bodyPr/>
        <a:lstStyle/>
        <a:p>
          <a:r>
            <a:rPr kumimoji="1" lang="ja-JP" altLang="en-US" dirty="0"/>
            <a:t>継続審査</a:t>
          </a:r>
        </a:p>
      </dgm:t>
    </dgm:pt>
    <dgm:pt modelId="{07B70645-6C85-4ECC-B723-4B149655152A}" type="parTrans" cxnId="{6697B688-0A97-4B6B-98A1-D57C52695B23}">
      <dgm:prSet/>
      <dgm:spPr/>
      <dgm:t>
        <a:bodyPr/>
        <a:lstStyle/>
        <a:p>
          <a:endParaRPr kumimoji="1" lang="ja-JP" altLang="en-US"/>
        </a:p>
      </dgm:t>
    </dgm:pt>
    <dgm:pt modelId="{4095E164-EF98-4B03-A4C2-FC407B29D3C6}" type="sibTrans" cxnId="{6697B688-0A97-4B6B-98A1-D57C52695B23}">
      <dgm:prSet/>
      <dgm:spPr/>
      <dgm:t>
        <a:bodyPr/>
        <a:lstStyle/>
        <a:p>
          <a:endParaRPr kumimoji="1" lang="ja-JP" altLang="en-US"/>
        </a:p>
      </dgm:t>
    </dgm:pt>
    <dgm:pt modelId="{D37F122C-A78A-4412-B4C0-72E085915F77}">
      <dgm:prSet phldrT="[テキスト]"/>
      <dgm:spPr/>
      <dgm:t>
        <a:bodyPr/>
        <a:lstStyle/>
        <a:p>
          <a:r>
            <a:rPr kumimoji="1" lang="ja-JP" altLang="en-US" dirty="0"/>
            <a:t>研究計画書等の修正</a:t>
          </a:r>
        </a:p>
      </dgm:t>
    </dgm:pt>
    <dgm:pt modelId="{2B235F50-AC1C-4523-B554-9AFD54D8BA6A}" type="parTrans" cxnId="{CEC9D7BA-2417-4050-AD57-7E7C05738AE3}">
      <dgm:prSet/>
      <dgm:spPr/>
      <dgm:t>
        <a:bodyPr/>
        <a:lstStyle/>
        <a:p>
          <a:endParaRPr kumimoji="1" lang="ja-JP" altLang="en-US"/>
        </a:p>
      </dgm:t>
    </dgm:pt>
    <dgm:pt modelId="{50F37E1B-E93F-4A16-8A18-873BDB920B1C}" type="sibTrans" cxnId="{CEC9D7BA-2417-4050-AD57-7E7C05738AE3}">
      <dgm:prSet/>
      <dgm:spPr/>
      <dgm:t>
        <a:bodyPr/>
        <a:lstStyle/>
        <a:p>
          <a:endParaRPr kumimoji="1" lang="ja-JP" altLang="en-US"/>
        </a:p>
      </dgm:t>
    </dgm:pt>
    <dgm:pt modelId="{5B8D8722-7B03-4A61-8511-7E98DC2B3FF0}">
      <dgm:prSet phldrT="[テキスト]"/>
      <dgm:spPr/>
      <dgm:t>
        <a:bodyPr/>
        <a:lstStyle/>
        <a:p>
          <a:r>
            <a:rPr kumimoji="1" lang="ja-JP" altLang="en-US" dirty="0"/>
            <a:t>再審査申請</a:t>
          </a:r>
          <a:endParaRPr kumimoji="1" lang="en-US" altLang="ja-JP" dirty="0"/>
        </a:p>
      </dgm:t>
    </dgm:pt>
    <dgm:pt modelId="{1C760C9E-9167-461F-9181-95BA46B15A09}" type="parTrans" cxnId="{AF802587-0E57-4D1C-98EA-ED1A8F13F076}">
      <dgm:prSet/>
      <dgm:spPr/>
      <dgm:t>
        <a:bodyPr/>
        <a:lstStyle/>
        <a:p>
          <a:endParaRPr kumimoji="1" lang="ja-JP" altLang="en-US"/>
        </a:p>
      </dgm:t>
    </dgm:pt>
    <dgm:pt modelId="{73CA099D-CCD5-41E7-970C-51E065CAE06F}" type="sibTrans" cxnId="{AF802587-0E57-4D1C-98EA-ED1A8F13F076}">
      <dgm:prSet/>
      <dgm:spPr/>
      <dgm:t>
        <a:bodyPr/>
        <a:lstStyle/>
        <a:p>
          <a:endParaRPr kumimoji="1" lang="ja-JP" altLang="en-US"/>
        </a:p>
      </dgm:t>
    </dgm:pt>
    <dgm:pt modelId="{E10DBDBC-F62D-4696-BF48-79800BFCA2A4}">
      <dgm:prSet phldrT="[テキスト]"/>
      <dgm:spPr/>
      <dgm:t>
        <a:bodyPr/>
        <a:lstStyle/>
        <a:p>
          <a:r>
            <a:rPr kumimoji="1" lang="ja-JP" altLang="en-US" dirty="0"/>
            <a:t>承認</a:t>
          </a:r>
          <a:endParaRPr kumimoji="1" lang="en-US" altLang="ja-JP" dirty="0"/>
        </a:p>
        <a:p>
          <a:r>
            <a:rPr kumimoji="1" lang="ja-JP" altLang="en-US" dirty="0"/>
            <a:t>（研究実施の許可）</a:t>
          </a:r>
          <a:endParaRPr kumimoji="1" lang="en-US" altLang="ja-JP" dirty="0"/>
        </a:p>
      </dgm:t>
    </dgm:pt>
    <dgm:pt modelId="{3939AA13-69C3-465D-9018-C0D085EFC348}" type="parTrans" cxnId="{B580B793-899B-4133-BE21-5BBBDEF9DFC8}">
      <dgm:prSet/>
      <dgm:spPr/>
      <dgm:t>
        <a:bodyPr/>
        <a:lstStyle/>
        <a:p>
          <a:endParaRPr kumimoji="1" lang="ja-JP" altLang="en-US"/>
        </a:p>
      </dgm:t>
    </dgm:pt>
    <dgm:pt modelId="{33CC6C08-0E11-44F9-BA6F-CBAAB03C8E18}" type="sibTrans" cxnId="{B580B793-899B-4133-BE21-5BBBDEF9DFC8}">
      <dgm:prSet/>
      <dgm:spPr/>
      <dgm:t>
        <a:bodyPr/>
        <a:lstStyle/>
        <a:p>
          <a:endParaRPr kumimoji="1" lang="ja-JP" altLang="en-US"/>
        </a:p>
      </dgm:t>
    </dgm:pt>
    <dgm:pt modelId="{C4A092EA-4DC6-4C62-8090-2F6962965A3A}">
      <dgm:prSet phldrT="[テキスト]"/>
      <dgm:spPr/>
      <dgm:t>
        <a:bodyPr/>
        <a:lstStyle/>
        <a:p>
          <a:r>
            <a:rPr kumimoji="1" lang="ja-JP" altLang="en-US" dirty="0"/>
            <a:t>研究スタート</a:t>
          </a:r>
          <a:endParaRPr kumimoji="1" lang="en-US" altLang="ja-JP" dirty="0"/>
        </a:p>
      </dgm:t>
    </dgm:pt>
    <dgm:pt modelId="{3F19153C-8F9F-4A41-BA21-290971904D37}" type="parTrans" cxnId="{A4A53678-E971-48A6-8908-275D168973B3}">
      <dgm:prSet/>
      <dgm:spPr/>
      <dgm:t>
        <a:bodyPr/>
        <a:lstStyle/>
        <a:p>
          <a:endParaRPr kumimoji="1" lang="ja-JP" altLang="en-US"/>
        </a:p>
      </dgm:t>
    </dgm:pt>
    <dgm:pt modelId="{2F259532-55E6-4F28-B875-F9F6FD9C55CE}" type="sibTrans" cxnId="{A4A53678-E971-48A6-8908-275D168973B3}">
      <dgm:prSet/>
      <dgm:spPr/>
      <dgm:t>
        <a:bodyPr/>
        <a:lstStyle/>
        <a:p>
          <a:endParaRPr kumimoji="1" lang="ja-JP" altLang="en-US"/>
        </a:p>
      </dgm:t>
    </dgm:pt>
    <dgm:pt modelId="{C1F11E13-108A-4F2B-8DE2-6B027A8E8EB8}">
      <dgm:prSet/>
      <dgm:spPr/>
      <dgm:t>
        <a:bodyPr/>
        <a:lstStyle/>
        <a:p>
          <a:r>
            <a:rPr kumimoji="1" lang="ja-JP" altLang="en-US" dirty="0"/>
            <a:t>研究スタート</a:t>
          </a:r>
        </a:p>
      </dgm:t>
    </dgm:pt>
    <dgm:pt modelId="{5F2A1C77-6236-4CF5-8EAB-72B036E1EABE}" type="parTrans" cxnId="{F3DE48DD-865E-40B1-B65E-9D4266F29CEF}">
      <dgm:prSet/>
      <dgm:spPr/>
      <dgm:t>
        <a:bodyPr/>
        <a:lstStyle/>
        <a:p>
          <a:endParaRPr kumimoji="1" lang="ja-JP" altLang="en-US"/>
        </a:p>
      </dgm:t>
    </dgm:pt>
    <dgm:pt modelId="{5C379B85-3DAA-4C96-9155-F63B06D6DE44}" type="sibTrans" cxnId="{F3DE48DD-865E-40B1-B65E-9D4266F29CEF}">
      <dgm:prSet/>
      <dgm:spPr/>
      <dgm:t>
        <a:bodyPr/>
        <a:lstStyle/>
        <a:p>
          <a:endParaRPr kumimoji="1" lang="ja-JP" altLang="en-US"/>
        </a:p>
      </dgm:t>
    </dgm:pt>
    <dgm:pt modelId="{39A77219-27DC-482B-9099-1D150409209A}">
      <dgm:prSet custT="1"/>
      <dgm:spPr/>
      <dgm:t>
        <a:bodyPr/>
        <a:lstStyle/>
        <a:p>
          <a:r>
            <a:rPr kumimoji="1" lang="ja-JP" altLang="en-US" sz="2800" dirty="0"/>
            <a:t>承認</a:t>
          </a:r>
          <a:br>
            <a:rPr kumimoji="1" lang="en-US" altLang="ja-JP" sz="1800" dirty="0"/>
          </a:br>
          <a:r>
            <a:rPr kumimoji="1" lang="ja-JP" altLang="en-US" sz="1250" dirty="0"/>
            <a:t>（研究実施の許可）</a:t>
          </a:r>
        </a:p>
      </dgm:t>
    </dgm:pt>
    <dgm:pt modelId="{5230C5E3-2B33-4BCA-8C4D-8714E0B7008F}" type="parTrans" cxnId="{4E9023CF-A593-4ACB-BE67-E5DE6E27ECA1}">
      <dgm:prSet/>
      <dgm:spPr/>
      <dgm:t>
        <a:bodyPr/>
        <a:lstStyle/>
        <a:p>
          <a:endParaRPr kumimoji="1" lang="ja-JP" altLang="en-US"/>
        </a:p>
      </dgm:t>
    </dgm:pt>
    <dgm:pt modelId="{6ED658A9-38EF-4A57-B6AA-E4B1D6C90DD3}" type="sibTrans" cxnId="{4E9023CF-A593-4ACB-BE67-E5DE6E27ECA1}">
      <dgm:prSet/>
      <dgm:spPr/>
      <dgm:t>
        <a:bodyPr/>
        <a:lstStyle/>
        <a:p>
          <a:endParaRPr kumimoji="1" lang="ja-JP" altLang="en-US"/>
        </a:p>
      </dgm:t>
    </dgm:pt>
    <dgm:pt modelId="{D260F191-EC83-42DA-9748-958E09116413}">
      <dgm:prSet/>
      <dgm:spPr/>
      <dgm:t>
        <a:bodyPr/>
        <a:lstStyle/>
        <a:p>
          <a:r>
            <a:rPr kumimoji="1" lang="ja-JP" altLang="en-US" dirty="0"/>
            <a:t>不承認</a:t>
          </a:r>
        </a:p>
      </dgm:t>
    </dgm:pt>
    <dgm:pt modelId="{3B55127E-BDCF-4703-9112-F19F123A7012}" type="parTrans" cxnId="{72034533-15D7-4B4E-8C8B-B9C3845C070B}">
      <dgm:prSet/>
      <dgm:spPr/>
      <dgm:t>
        <a:bodyPr/>
        <a:lstStyle/>
        <a:p>
          <a:endParaRPr kumimoji="1" lang="ja-JP" altLang="en-US"/>
        </a:p>
      </dgm:t>
    </dgm:pt>
    <dgm:pt modelId="{13B18509-B1F1-407F-8B0A-46E16E5A5550}" type="sibTrans" cxnId="{72034533-15D7-4B4E-8C8B-B9C3845C070B}">
      <dgm:prSet/>
      <dgm:spPr/>
      <dgm:t>
        <a:bodyPr/>
        <a:lstStyle/>
        <a:p>
          <a:endParaRPr kumimoji="1" lang="ja-JP" altLang="en-US"/>
        </a:p>
      </dgm:t>
    </dgm:pt>
    <dgm:pt modelId="{D15738CA-8699-4474-9656-12FE80B43FAF}">
      <dgm:prSet/>
      <dgm:spPr/>
      <dgm:t>
        <a:bodyPr/>
        <a:lstStyle/>
        <a:p>
          <a:r>
            <a:rPr kumimoji="1" lang="ja-JP" altLang="en-US" dirty="0"/>
            <a:t>対象外</a:t>
          </a:r>
        </a:p>
      </dgm:t>
    </dgm:pt>
    <dgm:pt modelId="{1CDF68F1-26F8-41EE-99D4-C8024D230887}" type="parTrans" cxnId="{63EF7F81-3EA6-44EB-83F9-4064047FDBF8}">
      <dgm:prSet/>
      <dgm:spPr/>
      <dgm:t>
        <a:bodyPr/>
        <a:lstStyle/>
        <a:p>
          <a:endParaRPr kumimoji="1" lang="ja-JP" altLang="en-US"/>
        </a:p>
      </dgm:t>
    </dgm:pt>
    <dgm:pt modelId="{4707C868-923F-4E5C-A6F8-FF5F714B4811}" type="sibTrans" cxnId="{63EF7F81-3EA6-44EB-83F9-4064047FDBF8}">
      <dgm:prSet/>
      <dgm:spPr/>
      <dgm:t>
        <a:bodyPr/>
        <a:lstStyle/>
        <a:p>
          <a:endParaRPr kumimoji="1" lang="ja-JP" altLang="en-US"/>
        </a:p>
      </dgm:t>
    </dgm:pt>
    <dgm:pt modelId="{30680825-FD99-4782-9F37-92ECBF0E66E0}" type="pres">
      <dgm:prSet presAssocID="{848772BC-6919-4394-A751-EAA1AA29C3C8}" presName="Name0" presStyleCnt="0">
        <dgm:presLayoutVars>
          <dgm:chPref val="3"/>
          <dgm:dir/>
          <dgm:animLvl val="lvl"/>
          <dgm:resizeHandles/>
        </dgm:presLayoutVars>
      </dgm:prSet>
      <dgm:spPr/>
    </dgm:pt>
    <dgm:pt modelId="{EFFCCFAA-6C26-4276-88D8-557D32038BB8}" type="pres">
      <dgm:prSet presAssocID="{39A77219-27DC-482B-9099-1D150409209A}" presName="horFlow" presStyleCnt="0"/>
      <dgm:spPr/>
    </dgm:pt>
    <dgm:pt modelId="{2CB9B0F1-F9C0-4A6E-BEFC-867265FDC68E}" type="pres">
      <dgm:prSet presAssocID="{39A77219-27DC-482B-9099-1D150409209A}" presName="bigChev" presStyleLbl="node1" presStyleIdx="0" presStyleCnt="4"/>
      <dgm:spPr/>
    </dgm:pt>
    <dgm:pt modelId="{93110F9F-1734-4F6C-8246-9BB61721E4CA}" type="pres">
      <dgm:prSet presAssocID="{5F2A1C77-6236-4CF5-8EAB-72B036E1EABE}" presName="parTrans" presStyleCnt="0"/>
      <dgm:spPr/>
    </dgm:pt>
    <dgm:pt modelId="{99D9F698-5780-496D-A5F9-6CAD45E0E9DA}" type="pres">
      <dgm:prSet presAssocID="{C1F11E13-108A-4F2B-8DE2-6B027A8E8EB8}" presName="node" presStyleLbl="alignAccFollowNode1" presStyleIdx="0" presStyleCnt="5">
        <dgm:presLayoutVars>
          <dgm:bulletEnabled val="1"/>
        </dgm:presLayoutVars>
      </dgm:prSet>
      <dgm:spPr/>
    </dgm:pt>
    <dgm:pt modelId="{BE26B763-A8EC-43CE-81BA-D420DA22E1F9}" type="pres">
      <dgm:prSet presAssocID="{39A77219-27DC-482B-9099-1D150409209A}" presName="vSp" presStyleCnt="0"/>
      <dgm:spPr/>
    </dgm:pt>
    <dgm:pt modelId="{B56D7883-56A6-44E0-9A8E-D46877287171}" type="pres">
      <dgm:prSet presAssocID="{10A1206A-CBAB-49D5-AC45-C6E6573D1296}" presName="horFlow" presStyleCnt="0"/>
      <dgm:spPr/>
    </dgm:pt>
    <dgm:pt modelId="{009C4A7A-375B-4B21-A2DC-CED2328D6483}" type="pres">
      <dgm:prSet presAssocID="{10A1206A-CBAB-49D5-AC45-C6E6573D1296}" presName="bigChev" presStyleLbl="node1" presStyleIdx="1" presStyleCnt="4"/>
      <dgm:spPr/>
    </dgm:pt>
    <dgm:pt modelId="{5C60A8B7-FA42-4B98-876B-1BF8D4E271DC}" type="pres">
      <dgm:prSet presAssocID="{2B235F50-AC1C-4523-B554-9AFD54D8BA6A}" presName="parTrans" presStyleCnt="0"/>
      <dgm:spPr/>
    </dgm:pt>
    <dgm:pt modelId="{479D25D3-B476-4710-BD00-D6E4AC5BA269}" type="pres">
      <dgm:prSet presAssocID="{D37F122C-A78A-4412-B4C0-72E085915F77}" presName="node" presStyleLbl="alignAccFollowNode1" presStyleIdx="1" presStyleCnt="5">
        <dgm:presLayoutVars>
          <dgm:bulletEnabled val="1"/>
        </dgm:presLayoutVars>
      </dgm:prSet>
      <dgm:spPr/>
    </dgm:pt>
    <dgm:pt modelId="{67C6F7C6-A14E-41B8-AC43-78BC61EAA3BB}" type="pres">
      <dgm:prSet presAssocID="{50F37E1B-E93F-4A16-8A18-873BDB920B1C}" presName="sibTrans" presStyleCnt="0"/>
      <dgm:spPr/>
    </dgm:pt>
    <dgm:pt modelId="{4492932A-2813-4E8A-8ADD-FD2971B714F5}" type="pres">
      <dgm:prSet presAssocID="{5B8D8722-7B03-4A61-8511-7E98DC2B3FF0}" presName="node" presStyleLbl="alignAccFollowNode1" presStyleIdx="2" presStyleCnt="5">
        <dgm:presLayoutVars>
          <dgm:bulletEnabled val="1"/>
        </dgm:presLayoutVars>
      </dgm:prSet>
      <dgm:spPr/>
    </dgm:pt>
    <dgm:pt modelId="{DD45C959-715D-4FCA-BE1E-C03C3DD11D73}" type="pres">
      <dgm:prSet presAssocID="{73CA099D-CCD5-41E7-970C-51E065CAE06F}" presName="sibTrans" presStyleCnt="0"/>
      <dgm:spPr/>
    </dgm:pt>
    <dgm:pt modelId="{4A7381EE-6947-46FD-80E1-74077389FA76}" type="pres">
      <dgm:prSet presAssocID="{E10DBDBC-F62D-4696-BF48-79800BFCA2A4}" presName="node" presStyleLbl="alignAccFollowNode1" presStyleIdx="3" presStyleCnt="5" custScaleX="112487">
        <dgm:presLayoutVars>
          <dgm:bulletEnabled val="1"/>
        </dgm:presLayoutVars>
      </dgm:prSet>
      <dgm:spPr/>
    </dgm:pt>
    <dgm:pt modelId="{3D8DE275-4117-4835-A2E5-EEE87536D43E}" type="pres">
      <dgm:prSet presAssocID="{33CC6C08-0E11-44F9-BA6F-CBAAB03C8E18}" presName="sibTrans" presStyleCnt="0"/>
      <dgm:spPr/>
    </dgm:pt>
    <dgm:pt modelId="{D380D253-24CE-4C34-970D-5F83A77B61C9}" type="pres">
      <dgm:prSet presAssocID="{C4A092EA-4DC6-4C62-8090-2F6962965A3A}" presName="node" presStyleLbl="alignAccFollowNode1" presStyleIdx="4" presStyleCnt="5" custLinFactNeighborX="5481" custLinFactNeighborY="-1413">
        <dgm:presLayoutVars>
          <dgm:bulletEnabled val="1"/>
        </dgm:presLayoutVars>
      </dgm:prSet>
      <dgm:spPr/>
    </dgm:pt>
    <dgm:pt modelId="{D4144F42-2116-48FF-B1DC-F2966A7CEBE9}" type="pres">
      <dgm:prSet presAssocID="{10A1206A-CBAB-49D5-AC45-C6E6573D1296}" presName="vSp" presStyleCnt="0"/>
      <dgm:spPr/>
    </dgm:pt>
    <dgm:pt modelId="{EA978EAD-C7CF-4F8D-8BFD-ADB31C94B9AC}" type="pres">
      <dgm:prSet presAssocID="{D260F191-EC83-42DA-9748-958E09116413}" presName="horFlow" presStyleCnt="0"/>
      <dgm:spPr/>
    </dgm:pt>
    <dgm:pt modelId="{30E8A853-D97A-4F22-8DD2-06924EF26DF1}" type="pres">
      <dgm:prSet presAssocID="{D260F191-EC83-42DA-9748-958E09116413}" presName="bigChev" presStyleLbl="node1" presStyleIdx="2" presStyleCnt="4"/>
      <dgm:spPr/>
    </dgm:pt>
    <dgm:pt modelId="{A0AA1B19-AFC3-4B6C-A2D8-BF80DDB333BE}" type="pres">
      <dgm:prSet presAssocID="{D260F191-EC83-42DA-9748-958E09116413}" presName="vSp" presStyleCnt="0"/>
      <dgm:spPr/>
    </dgm:pt>
    <dgm:pt modelId="{F23B60E8-500C-49DC-B615-FBA57491CF1E}" type="pres">
      <dgm:prSet presAssocID="{D15738CA-8699-4474-9656-12FE80B43FAF}" presName="horFlow" presStyleCnt="0"/>
      <dgm:spPr/>
    </dgm:pt>
    <dgm:pt modelId="{4A13091F-AE2A-4666-82B7-35AFCE7AED85}" type="pres">
      <dgm:prSet presAssocID="{D15738CA-8699-4474-9656-12FE80B43FAF}" presName="bigChev" presStyleLbl="node1" presStyleIdx="3" presStyleCnt="4"/>
      <dgm:spPr/>
    </dgm:pt>
  </dgm:ptLst>
  <dgm:cxnLst>
    <dgm:cxn modelId="{7BD12300-AB14-42BE-93B0-82077AA56F3C}" type="presOf" srcId="{D260F191-EC83-42DA-9748-958E09116413}" destId="{30E8A853-D97A-4F22-8DD2-06924EF26DF1}" srcOrd="0" destOrd="0" presId="urn:microsoft.com/office/officeart/2005/8/layout/lProcess3"/>
    <dgm:cxn modelId="{62F20911-D556-4D6A-A782-BAE62367DC2E}" type="presOf" srcId="{D37F122C-A78A-4412-B4C0-72E085915F77}" destId="{479D25D3-B476-4710-BD00-D6E4AC5BA269}" srcOrd="0" destOrd="0" presId="urn:microsoft.com/office/officeart/2005/8/layout/lProcess3"/>
    <dgm:cxn modelId="{4960A024-44C6-47B1-9D64-38B57B4A42CC}" type="presOf" srcId="{E10DBDBC-F62D-4696-BF48-79800BFCA2A4}" destId="{4A7381EE-6947-46FD-80E1-74077389FA76}" srcOrd="0" destOrd="0" presId="urn:microsoft.com/office/officeart/2005/8/layout/lProcess3"/>
    <dgm:cxn modelId="{3D3D8229-AE04-40B6-B18A-8A9E552645D6}" type="presOf" srcId="{D15738CA-8699-4474-9656-12FE80B43FAF}" destId="{4A13091F-AE2A-4666-82B7-35AFCE7AED85}" srcOrd="0" destOrd="0" presId="urn:microsoft.com/office/officeart/2005/8/layout/lProcess3"/>
    <dgm:cxn modelId="{72034533-15D7-4B4E-8C8B-B9C3845C070B}" srcId="{848772BC-6919-4394-A751-EAA1AA29C3C8}" destId="{D260F191-EC83-42DA-9748-958E09116413}" srcOrd="2" destOrd="0" parTransId="{3B55127E-BDCF-4703-9112-F19F123A7012}" sibTransId="{13B18509-B1F1-407F-8B0A-46E16E5A5550}"/>
    <dgm:cxn modelId="{8695D53E-CF5A-4F0E-A079-75AC8B92F896}" type="presOf" srcId="{39A77219-27DC-482B-9099-1D150409209A}" destId="{2CB9B0F1-F9C0-4A6E-BEFC-867265FDC68E}" srcOrd="0" destOrd="0" presId="urn:microsoft.com/office/officeart/2005/8/layout/lProcess3"/>
    <dgm:cxn modelId="{A4A53678-E971-48A6-8908-275D168973B3}" srcId="{10A1206A-CBAB-49D5-AC45-C6E6573D1296}" destId="{C4A092EA-4DC6-4C62-8090-2F6962965A3A}" srcOrd="3" destOrd="0" parTransId="{3F19153C-8F9F-4A41-BA21-290971904D37}" sibTransId="{2F259532-55E6-4F28-B875-F9F6FD9C55CE}"/>
    <dgm:cxn modelId="{967D3758-5A64-45A6-BD8A-22E14F5B6D42}" type="presOf" srcId="{5B8D8722-7B03-4A61-8511-7E98DC2B3FF0}" destId="{4492932A-2813-4E8A-8ADD-FD2971B714F5}" srcOrd="0" destOrd="0" presId="urn:microsoft.com/office/officeart/2005/8/layout/lProcess3"/>
    <dgm:cxn modelId="{63EF7F81-3EA6-44EB-83F9-4064047FDBF8}" srcId="{848772BC-6919-4394-A751-EAA1AA29C3C8}" destId="{D15738CA-8699-4474-9656-12FE80B43FAF}" srcOrd="3" destOrd="0" parTransId="{1CDF68F1-26F8-41EE-99D4-C8024D230887}" sibTransId="{4707C868-923F-4E5C-A6F8-FF5F714B4811}"/>
    <dgm:cxn modelId="{AF802587-0E57-4D1C-98EA-ED1A8F13F076}" srcId="{10A1206A-CBAB-49D5-AC45-C6E6573D1296}" destId="{5B8D8722-7B03-4A61-8511-7E98DC2B3FF0}" srcOrd="1" destOrd="0" parTransId="{1C760C9E-9167-461F-9181-95BA46B15A09}" sibTransId="{73CA099D-CCD5-41E7-970C-51E065CAE06F}"/>
    <dgm:cxn modelId="{6697B688-0A97-4B6B-98A1-D57C52695B23}" srcId="{848772BC-6919-4394-A751-EAA1AA29C3C8}" destId="{10A1206A-CBAB-49D5-AC45-C6E6573D1296}" srcOrd="1" destOrd="0" parTransId="{07B70645-6C85-4ECC-B723-4B149655152A}" sibTransId="{4095E164-EF98-4B03-A4C2-FC407B29D3C6}"/>
    <dgm:cxn modelId="{B580B793-899B-4133-BE21-5BBBDEF9DFC8}" srcId="{10A1206A-CBAB-49D5-AC45-C6E6573D1296}" destId="{E10DBDBC-F62D-4696-BF48-79800BFCA2A4}" srcOrd="2" destOrd="0" parTransId="{3939AA13-69C3-465D-9018-C0D085EFC348}" sibTransId="{33CC6C08-0E11-44F9-BA6F-CBAAB03C8E18}"/>
    <dgm:cxn modelId="{E623BC94-3620-4DC9-B1DD-FDAB43976109}" type="presOf" srcId="{C1F11E13-108A-4F2B-8DE2-6B027A8E8EB8}" destId="{99D9F698-5780-496D-A5F9-6CAD45E0E9DA}" srcOrd="0" destOrd="0" presId="urn:microsoft.com/office/officeart/2005/8/layout/lProcess3"/>
    <dgm:cxn modelId="{E208E2A5-1116-48F6-A0A1-DBA64AA03E8B}" type="presOf" srcId="{C4A092EA-4DC6-4C62-8090-2F6962965A3A}" destId="{D380D253-24CE-4C34-970D-5F83A77B61C9}" srcOrd="0" destOrd="0" presId="urn:microsoft.com/office/officeart/2005/8/layout/lProcess3"/>
    <dgm:cxn modelId="{CEC9D7BA-2417-4050-AD57-7E7C05738AE3}" srcId="{10A1206A-CBAB-49D5-AC45-C6E6573D1296}" destId="{D37F122C-A78A-4412-B4C0-72E085915F77}" srcOrd="0" destOrd="0" parTransId="{2B235F50-AC1C-4523-B554-9AFD54D8BA6A}" sibTransId="{50F37E1B-E93F-4A16-8A18-873BDB920B1C}"/>
    <dgm:cxn modelId="{65A374C0-8EF4-44C7-A23F-FB9DA78B13D1}" type="presOf" srcId="{848772BC-6919-4394-A751-EAA1AA29C3C8}" destId="{30680825-FD99-4782-9F37-92ECBF0E66E0}" srcOrd="0" destOrd="0" presId="urn:microsoft.com/office/officeart/2005/8/layout/lProcess3"/>
    <dgm:cxn modelId="{4E9023CF-A593-4ACB-BE67-E5DE6E27ECA1}" srcId="{848772BC-6919-4394-A751-EAA1AA29C3C8}" destId="{39A77219-27DC-482B-9099-1D150409209A}" srcOrd="0" destOrd="0" parTransId="{5230C5E3-2B33-4BCA-8C4D-8714E0B7008F}" sibTransId="{6ED658A9-38EF-4A57-B6AA-E4B1D6C90DD3}"/>
    <dgm:cxn modelId="{F3DE48DD-865E-40B1-B65E-9D4266F29CEF}" srcId="{39A77219-27DC-482B-9099-1D150409209A}" destId="{C1F11E13-108A-4F2B-8DE2-6B027A8E8EB8}" srcOrd="0" destOrd="0" parTransId="{5F2A1C77-6236-4CF5-8EAB-72B036E1EABE}" sibTransId="{5C379B85-3DAA-4C96-9155-F63B06D6DE44}"/>
    <dgm:cxn modelId="{A3DEF1EB-F581-431E-80C5-7F9B270A21A4}" type="presOf" srcId="{10A1206A-CBAB-49D5-AC45-C6E6573D1296}" destId="{009C4A7A-375B-4B21-A2DC-CED2328D6483}" srcOrd="0" destOrd="0" presId="urn:microsoft.com/office/officeart/2005/8/layout/lProcess3"/>
    <dgm:cxn modelId="{D6AB3923-059F-43EE-8AA5-FC1A7E4EE9AF}" type="presParOf" srcId="{30680825-FD99-4782-9F37-92ECBF0E66E0}" destId="{EFFCCFAA-6C26-4276-88D8-557D32038BB8}" srcOrd="0" destOrd="0" presId="urn:microsoft.com/office/officeart/2005/8/layout/lProcess3"/>
    <dgm:cxn modelId="{FD70CCEE-F0E5-4594-AAC3-FC7682C3ACD8}" type="presParOf" srcId="{EFFCCFAA-6C26-4276-88D8-557D32038BB8}" destId="{2CB9B0F1-F9C0-4A6E-BEFC-867265FDC68E}" srcOrd="0" destOrd="0" presId="urn:microsoft.com/office/officeart/2005/8/layout/lProcess3"/>
    <dgm:cxn modelId="{8B673594-BD10-43D4-96F2-41A7E91AEFAD}" type="presParOf" srcId="{EFFCCFAA-6C26-4276-88D8-557D32038BB8}" destId="{93110F9F-1734-4F6C-8246-9BB61721E4CA}" srcOrd="1" destOrd="0" presId="urn:microsoft.com/office/officeart/2005/8/layout/lProcess3"/>
    <dgm:cxn modelId="{99922590-A4A0-44B8-B58E-914069FB6BA4}" type="presParOf" srcId="{EFFCCFAA-6C26-4276-88D8-557D32038BB8}" destId="{99D9F698-5780-496D-A5F9-6CAD45E0E9DA}" srcOrd="2" destOrd="0" presId="urn:microsoft.com/office/officeart/2005/8/layout/lProcess3"/>
    <dgm:cxn modelId="{E0F4313C-0A12-4C13-B201-9C33A83A6B68}" type="presParOf" srcId="{30680825-FD99-4782-9F37-92ECBF0E66E0}" destId="{BE26B763-A8EC-43CE-81BA-D420DA22E1F9}" srcOrd="1" destOrd="0" presId="urn:microsoft.com/office/officeart/2005/8/layout/lProcess3"/>
    <dgm:cxn modelId="{9E89106C-F4DC-44D5-9D07-B7DA2C48C9FF}" type="presParOf" srcId="{30680825-FD99-4782-9F37-92ECBF0E66E0}" destId="{B56D7883-56A6-44E0-9A8E-D46877287171}" srcOrd="2" destOrd="0" presId="urn:microsoft.com/office/officeart/2005/8/layout/lProcess3"/>
    <dgm:cxn modelId="{FBB201C7-5655-460F-8E3B-FE4500C289A7}" type="presParOf" srcId="{B56D7883-56A6-44E0-9A8E-D46877287171}" destId="{009C4A7A-375B-4B21-A2DC-CED2328D6483}" srcOrd="0" destOrd="0" presId="urn:microsoft.com/office/officeart/2005/8/layout/lProcess3"/>
    <dgm:cxn modelId="{2C2098AA-D5E2-4804-AF2A-FBBA680BFE67}" type="presParOf" srcId="{B56D7883-56A6-44E0-9A8E-D46877287171}" destId="{5C60A8B7-FA42-4B98-876B-1BF8D4E271DC}" srcOrd="1" destOrd="0" presId="urn:microsoft.com/office/officeart/2005/8/layout/lProcess3"/>
    <dgm:cxn modelId="{CE1C5B22-0640-4662-8E77-873C9A832AD1}" type="presParOf" srcId="{B56D7883-56A6-44E0-9A8E-D46877287171}" destId="{479D25D3-B476-4710-BD00-D6E4AC5BA269}" srcOrd="2" destOrd="0" presId="urn:microsoft.com/office/officeart/2005/8/layout/lProcess3"/>
    <dgm:cxn modelId="{419C55C2-3109-4437-93A9-44BD3E9B5F5F}" type="presParOf" srcId="{B56D7883-56A6-44E0-9A8E-D46877287171}" destId="{67C6F7C6-A14E-41B8-AC43-78BC61EAA3BB}" srcOrd="3" destOrd="0" presId="urn:microsoft.com/office/officeart/2005/8/layout/lProcess3"/>
    <dgm:cxn modelId="{CC832BDA-D956-4089-BD2E-081EBB8E0D64}" type="presParOf" srcId="{B56D7883-56A6-44E0-9A8E-D46877287171}" destId="{4492932A-2813-4E8A-8ADD-FD2971B714F5}" srcOrd="4" destOrd="0" presId="urn:microsoft.com/office/officeart/2005/8/layout/lProcess3"/>
    <dgm:cxn modelId="{02FC5CAE-8276-4352-9E10-8B0637D49B42}" type="presParOf" srcId="{B56D7883-56A6-44E0-9A8E-D46877287171}" destId="{DD45C959-715D-4FCA-BE1E-C03C3DD11D73}" srcOrd="5" destOrd="0" presId="urn:microsoft.com/office/officeart/2005/8/layout/lProcess3"/>
    <dgm:cxn modelId="{76687187-3702-4A85-B0EC-A9C791557429}" type="presParOf" srcId="{B56D7883-56A6-44E0-9A8E-D46877287171}" destId="{4A7381EE-6947-46FD-80E1-74077389FA76}" srcOrd="6" destOrd="0" presId="urn:microsoft.com/office/officeart/2005/8/layout/lProcess3"/>
    <dgm:cxn modelId="{042F9FCC-648C-483B-AA9A-C4AEC45D7FA7}" type="presParOf" srcId="{B56D7883-56A6-44E0-9A8E-D46877287171}" destId="{3D8DE275-4117-4835-A2E5-EEE87536D43E}" srcOrd="7" destOrd="0" presId="urn:microsoft.com/office/officeart/2005/8/layout/lProcess3"/>
    <dgm:cxn modelId="{D092CA26-6988-4B16-B078-C97C729E1924}" type="presParOf" srcId="{B56D7883-56A6-44E0-9A8E-D46877287171}" destId="{D380D253-24CE-4C34-970D-5F83A77B61C9}" srcOrd="8" destOrd="0" presId="urn:microsoft.com/office/officeart/2005/8/layout/lProcess3"/>
    <dgm:cxn modelId="{3A424CA0-AD2A-492A-BB3A-22924126A9EA}" type="presParOf" srcId="{30680825-FD99-4782-9F37-92ECBF0E66E0}" destId="{D4144F42-2116-48FF-B1DC-F2966A7CEBE9}" srcOrd="3" destOrd="0" presId="urn:microsoft.com/office/officeart/2005/8/layout/lProcess3"/>
    <dgm:cxn modelId="{10D2C06F-F7F0-49BB-806A-2116CAAD354C}" type="presParOf" srcId="{30680825-FD99-4782-9F37-92ECBF0E66E0}" destId="{EA978EAD-C7CF-4F8D-8BFD-ADB31C94B9AC}" srcOrd="4" destOrd="0" presId="urn:microsoft.com/office/officeart/2005/8/layout/lProcess3"/>
    <dgm:cxn modelId="{807D3CD1-A337-445A-8B8F-48AB246A8758}" type="presParOf" srcId="{EA978EAD-C7CF-4F8D-8BFD-ADB31C94B9AC}" destId="{30E8A853-D97A-4F22-8DD2-06924EF26DF1}" srcOrd="0" destOrd="0" presId="urn:microsoft.com/office/officeart/2005/8/layout/lProcess3"/>
    <dgm:cxn modelId="{84B99D42-3962-442C-B882-2859FC9D8BC9}" type="presParOf" srcId="{30680825-FD99-4782-9F37-92ECBF0E66E0}" destId="{A0AA1B19-AFC3-4B6C-A2D8-BF80DDB333BE}" srcOrd="5" destOrd="0" presId="urn:microsoft.com/office/officeart/2005/8/layout/lProcess3"/>
    <dgm:cxn modelId="{7F14A397-68C1-481E-828F-39768904D423}" type="presParOf" srcId="{30680825-FD99-4782-9F37-92ECBF0E66E0}" destId="{F23B60E8-500C-49DC-B615-FBA57491CF1E}" srcOrd="6" destOrd="0" presId="urn:microsoft.com/office/officeart/2005/8/layout/lProcess3"/>
    <dgm:cxn modelId="{ADDBB577-3A2D-4F78-8A97-A89F618E2688}" type="presParOf" srcId="{F23B60E8-500C-49DC-B615-FBA57491CF1E}" destId="{4A13091F-AE2A-4666-82B7-35AFCE7AED8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9B0F1-F9C0-4A6E-BEFC-867265FDC68E}">
      <dsp:nvSpPr>
        <dsp:cNvPr id="0" name=""/>
        <dsp:cNvSpPr/>
      </dsp:nvSpPr>
      <dsp:spPr>
        <a:xfrm>
          <a:off x="406464" y="1507"/>
          <a:ext cx="2459459" cy="9837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承認</a:t>
          </a:r>
          <a:br>
            <a:rPr kumimoji="1" lang="en-US" altLang="ja-JP" sz="1800" kern="1200" dirty="0"/>
          </a:br>
          <a:r>
            <a:rPr kumimoji="1" lang="ja-JP" altLang="en-US" sz="1250" kern="1200" dirty="0"/>
            <a:t>（研究実施の許可）</a:t>
          </a:r>
        </a:p>
      </dsp:txBody>
      <dsp:txXfrm>
        <a:off x="898356" y="1507"/>
        <a:ext cx="1475676" cy="983783"/>
      </dsp:txXfrm>
    </dsp:sp>
    <dsp:sp modelId="{99D9F698-5780-496D-A5F9-6CAD45E0E9DA}">
      <dsp:nvSpPr>
        <dsp:cNvPr id="0" name=""/>
        <dsp:cNvSpPr/>
      </dsp:nvSpPr>
      <dsp:spPr>
        <a:xfrm>
          <a:off x="2546194" y="85128"/>
          <a:ext cx="2041351" cy="8165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研究スタート</a:t>
          </a:r>
        </a:p>
      </dsp:txBody>
      <dsp:txXfrm>
        <a:off x="2954464" y="85128"/>
        <a:ext cx="1224811" cy="816540"/>
      </dsp:txXfrm>
    </dsp:sp>
    <dsp:sp modelId="{009C4A7A-375B-4B21-A2DC-CED2328D6483}">
      <dsp:nvSpPr>
        <dsp:cNvPr id="0" name=""/>
        <dsp:cNvSpPr/>
      </dsp:nvSpPr>
      <dsp:spPr>
        <a:xfrm>
          <a:off x="406464" y="1123020"/>
          <a:ext cx="2459459" cy="9837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継続審査</a:t>
          </a:r>
        </a:p>
      </dsp:txBody>
      <dsp:txXfrm>
        <a:off x="898356" y="1123020"/>
        <a:ext cx="1475676" cy="983783"/>
      </dsp:txXfrm>
    </dsp:sp>
    <dsp:sp modelId="{479D25D3-B476-4710-BD00-D6E4AC5BA269}">
      <dsp:nvSpPr>
        <dsp:cNvPr id="0" name=""/>
        <dsp:cNvSpPr/>
      </dsp:nvSpPr>
      <dsp:spPr>
        <a:xfrm>
          <a:off x="2546194" y="1206642"/>
          <a:ext cx="2041351" cy="8165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研究計画書等の修正</a:t>
          </a:r>
        </a:p>
      </dsp:txBody>
      <dsp:txXfrm>
        <a:off x="2954464" y="1206642"/>
        <a:ext cx="1224811" cy="816540"/>
      </dsp:txXfrm>
    </dsp:sp>
    <dsp:sp modelId="{4492932A-2813-4E8A-8ADD-FD2971B714F5}">
      <dsp:nvSpPr>
        <dsp:cNvPr id="0" name=""/>
        <dsp:cNvSpPr/>
      </dsp:nvSpPr>
      <dsp:spPr>
        <a:xfrm>
          <a:off x="4301756" y="1206642"/>
          <a:ext cx="2041351" cy="8165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再審査申請</a:t>
          </a:r>
          <a:endParaRPr kumimoji="1" lang="en-US" altLang="ja-JP" sz="1200" kern="1200" dirty="0"/>
        </a:p>
      </dsp:txBody>
      <dsp:txXfrm>
        <a:off x="4710026" y="1206642"/>
        <a:ext cx="1224811" cy="816540"/>
      </dsp:txXfrm>
    </dsp:sp>
    <dsp:sp modelId="{4A7381EE-6947-46FD-80E1-74077389FA76}">
      <dsp:nvSpPr>
        <dsp:cNvPr id="0" name=""/>
        <dsp:cNvSpPr/>
      </dsp:nvSpPr>
      <dsp:spPr>
        <a:xfrm>
          <a:off x="6057318" y="1206642"/>
          <a:ext cx="2296254" cy="8165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承認</a:t>
          </a:r>
          <a:endParaRPr kumimoji="1" lang="en-US" altLang="ja-JP" sz="1200" kern="1200" dirty="0"/>
        </a:p>
        <a:p>
          <a:pPr marL="0" lvl="0" indent="0" algn="ctr" defTabSz="533400">
            <a:lnSpc>
              <a:spcPct val="90000"/>
            </a:lnSpc>
            <a:spcBef>
              <a:spcPct val="0"/>
            </a:spcBef>
            <a:spcAft>
              <a:spcPct val="35000"/>
            </a:spcAft>
            <a:buNone/>
          </a:pPr>
          <a:r>
            <a:rPr kumimoji="1" lang="ja-JP" altLang="en-US" sz="1200" kern="1200" dirty="0"/>
            <a:t>（研究実施の許可）</a:t>
          </a:r>
          <a:endParaRPr kumimoji="1" lang="en-US" altLang="ja-JP" sz="1200" kern="1200" dirty="0"/>
        </a:p>
      </dsp:txBody>
      <dsp:txXfrm>
        <a:off x="6465588" y="1206642"/>
        <a:ext cx="1479714" cy="816540"/>
      </dsp:txXfrm>
    </dsp:sp>
    <dsp:sp modelId="{D380D253-24CE-4C34-970D-5F83A77B61C9}">
      <dsp:nvSpPr>
        <dsp:cNvPr id="0" name=""/>
        <dsp:cNvSpPr/>
      </dsp:nvSpPr>
      <dsp:spPr>
        <a:xfrm>
          <a:off x="8083447" y="1195104"/>
          <a:ext cx="2041351" cy="8165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研究スタート</a:t>
          </a:r>
          <a:endParaRPr kumimoji="1" lang="en-US" altLang="ja-JP" sz="1200" kern="1200" dirty="0"/>
        </a:p>
      </dsp:txBody>
      <dsp:txXfrm>
        <a:off x="8491717" y="1195104"/>
        <a:ext cx="1224811" cy="816540"/>
      </dsp:txXfrm>
    </dsp:sp>
    <dsp:sp modelId="{30E8A853-D97A-4F22-8DD2-06924EF26DF1}">
      <dsp:nvSpPr>
        <dsp:cNvPr id="0" name=""/>
        <dsp:cNvSpPr/>
      </dsp:nvSpPr>
      <dsp:spPr>
        <a:xfrm>
          <a:off x="406464" y="2244533"/>
          <a:ext cx="2459459" cy="9837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不承認</a:t>
          </a:r>
        </a:p>
      </dsp:txBody>
      <dsp:txXfrm>
        <a:off x="898356" y="2244533"/>
        <a:ext cx="1475676" cy="983783"/>
      </dsp:txXfrm>
    </dsp:sp>
    <dsp:sp modelId="{4A13091F-AE2A-4666-82B7-35AFCE7AED85}">
      <dsp:nvSpPr>
        <dsp:cNvPr id="0" name=""/>
        <dsp:cNvSpPr/>
      </dsp:nvSpPr>
      <dsp:spPr>
        <a:xfrm>
          <a:off x="406464" y="3366047"/>
          <a:ext cx="2459459" cy="9837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対象外</a:t>
          </a:r>
        </a:p>
      </dsp:txBody>
      <dsp:txXfrm>
        <a:off x="898356" y="3366047"/>
        <a:ext cx="1475676" cy="9837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B5B1677-CCAB-417E-99BE-9501DF716032}"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7110922-A642-4DA3-B80D-2D4844C2E21D}" type="slidenum">
              <a:rPr kumimoji="1" lang="ja-JP" altLang="en-US" smtClean="0"/>
              <a:t>‹#›</a:t>
            </a:fld>
            <a:endParaRPr kumimoji="1" lang="ja-JP" altLang="en-US"/>
          </a:p>
        </p:txBody>
      </p:sp>
    </p:spTree>
    <p:extLst>
      <p:ext uri="{BB962C8B-B14F-4D97-AF65-F5344CB8AC3E}">
        <p14:creationId xmlns:p14="http://schemas.microsoft.com/office/powerpoint/2010/main" val="24357744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110922-A642-4DA3-B80D-2D4844C2E21D}" type="slidenum">
              <a:rPr kumimoji="1" lang="ja-JP" altLang="en-US" smtClean="0"/>
              <a:t>5</a:t>
            </a:fld>
            <a:endParaRPr kumimoji="1" lang="ja-JP" altLang="en-US"/>
          </a:p>
        </p:txBody>
      </p:sp>
    </p:spTree>
    <p:extLst>
      <p:ext uri="{BB962C8B-B14F-4D97-AF65-F5344CB8AC3E}">
        <p14:creationId xmlns:p14="http://schemas.microsoft.com/office/powerpoint/2010/main" val="360106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110922-A642-4DA3-B80D-2D4844C2E21D}" type="slidenum">
              <a:rPr kumimoji="1" lang="ja-JP" altLang="en-US" smtClean="0"/>
              <a:t>14</a:t>
            </a:fld>
            <a:endParaRPr kumimoji="1" lang="ja-JP" altLang="en-US"/>
          </a:p>
        </p:txBody>
      </p:sp>
    </p:spTree>
    <p:extLst>
      <p:ext uri="{BB962C8B-B14F-4D97-AF65-F5344CB8AC3E}">
        <p14:creationId xmlns:p14="http://schemas.microsoft.com/office/powerpoint/2010/main" val="301901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a:t>人を対象とする研究の倫理指針において、侵襲の有無に関わらず、介入を行う臨床研究の場合、研究責任者は公開データベースに、当該研究の概要を研究の実施に先立って登録し、公開及び更新を行う必要がある。</a:t>
            </a:r>
            <a:endParaRPr lang="en-US" altLang="ja-JP" dirty="0"/>
          </a:p>
          <a:p>
            <a:pPr marL="0" indent="0">
              <a:buNone/>
            </a:pPr>
            <a:r>
              <a:rPr lang="ja-JP" altLang="en-US" dirty="0"/>
              <a:t>また、観察研究においても登録及び更新することが努力義務として定められてる。</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7110922-A642-4DA3-B80D-2D4844C2E21D}" type="slidenum">
              <a:rPr kumimoji="1" lang="ja-JP" altLang="en-US" smtClean="0"/>
              <a:t>16</a:t>
            </a:fld>
            <a:endParaRPr kumimoji="1" lang="ja-JP" altLang="en-US"/>
          </a:p>
        </p:txBody>
      </p:sp>
    </p:spTree>
    <p:extLst>
      <p:ext uri="{BB962C8B-B14F-4D97-AF65-F5344CB8AC3E}">
        <p14:creationId xmlns:p14="http://schemas.microsoft.com/office/powerpoint/2010/main" val="185622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110922-A642-4DA3-B80D-2D4844C2E21D}" type="slidenum">
              <a:rPr kumimoji="1" lang="ja-JP" altLang="en-US" smtClean="0"/>
              <a:t>21</a:t>
            </a:fld>
            <a:endParaRPr kumimoji="1" lang="ja-JP" altLang="en-US"/>
          </a:p>
        </p:txBody>
      </p:sp>
    </p:spTree>
    <p:extLst>
      <p:ext uri="{BB962C8B-B14F-4D97-AF65-F5344CB8AC3E}">
        <p14:creationId xmlns:p14="http://schemas.microsoft.com/office/powerpoint/2010/main" val="15319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A68A97-87DB-4C1F-A9BD-AA9D21BA87EE}" type="slidenum">
              <a:rPr kumimoji="1" lang="ja-JP" altLang="en-US" smtClean="0"/>
              <a:t>30</a:t>
            </a:fld>
            <a:endParaRPr kumimoji="1" lang="ja-JP" altLang="en-US"/>
          </a:p>
        </p:txBody>
      </p:sp>
    </p:spTree>
    <p:extLst>
      <p:ext uri="{BB962C8B-B14F-4D97-AF65-F5344CB8AC3E}">
        <p14:creationId xmlns:p14="http://schemas.microsoft.com/office/powerpoint/2010/main" val="89723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CBB78-AC3E-43DB-9E33-C93634651C8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447F03-15E1-4D6E-AFEA-58744E1BF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4817837-FD4C-410B-B175-21CEFA330CA5}"/>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4DD10D7E-6261-4F49-83EE-6604D5B870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DE6D3D-4791-4BFF-A204-CF9915165C83}"/>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229071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4BD22-A592-499C-AF63-FA23B4E04E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B4C50D-EB0E-4238-80B4-028BF8A8CCA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987FC0-A5A6-4995-8C2A-5EAA19852C50}"/>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974C022D-DEDA-4A0A-BB07-FED7E2384D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313341-14B9-4050-8ADB-CF0AE138577F}"/>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115159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B89E37-7E1E-44C9-A5FC-98012BF9F5F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F35391-581C-4D49-A944-2660BB979C9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56EB38-4568-4D9D-B864-F8C0F7B1FDAA}"/>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9D60352F-DAC3-4FAD-B116-04690066A1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5C1CE2-4D77-4039-B272-4FF464B1AEBC}"/>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15174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3DBFBB-0EDB-4289-8E89-F70863CA37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3CD125-A493-4C4D-B695-9D3F7D632F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1F9A8-54F3-4F2D-9C76-4EA4168E0FA0}"/>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16112EA4-344B-4718-85EA-26E3999060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2EDD59-0C37-475D-937D-65D8880F3D30}"/>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277687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9DB112-08BA-4023-947E-500FD7B519D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BDEBF7-3E8E-4317-9524-9737607DA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577D103-F021-4112-BF98-BF0A5AED865D}"/>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C7ED0A1E-8EA5-4FA1-A0C0-786D2157ED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114570-D3C3-47AB-8687-61465D5C4FC3}"/>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338473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E4713-F3C0-41B6-88E6-3DFC83D175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FBF9DA-4E26-4738-9612-E41DDBC5E3E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7EECB62-F8F7-4D84-B1F7-2CB165BA3E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57419A4-8624-419D-99F5-7A310AB1524B}"/>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5F51FF6F-B2DC-4CA5-83A0-9B9FFF105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9A24876-9854-4D77-9E35-229BF9B11EB9}"/>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372669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F372CE-FAA0-4EAF-858F-79211F5070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88DF0B-AA48-45DD-93FD-521D974EF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2463D77-8D15-4FD3-A153-7B1BBF74A15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26822C-9522-4955-9B13-4AF18F50B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97C4F7-2B9D-440D-AF43-BA27439542E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C9C4BE-E29E-4BE8-B454-22532CE144A4}"/>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8" name="フッター プレースホルダー 7">
            <a:extLst>
              <a:ext uri="{FF2B5EF4-FFF2-40B4-BE49-F238E27FC236}">
                <a16:creationId xmlns:a16="http://schemas.microsoft.com/office/drawing/2014/main" id="{4C12D646-97FC-4DE8-BE8B-A0BAFC0C80C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06FBCAB-4C74-40C9-87E3-86BD683CE247}"/>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334049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32B8F-BAAB-4B16-94BA-8D5A91CF233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B7EEBC0-8218-402E-8699-7BF138F40447}"/>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3733FA5B-E104-4CC7-AC51-4E1D6E06873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99B44C-9A74-4904-B2C9-E1A05DB5DF50}"/>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194472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BB9984-4D54-4875-9EFD-D82EA5A0C2B8}"/>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3" name="フッター プレースホルダー 2">
            <a:extLst>
              <a:ext uri="{FF2B5EF4-FFF2-40B4-BE49-F238E27FC236}">
                <a16:creationId xmlns:a16="http://schemas.microsoft.com/office/drawing/2014/main" id="{CCA10B1C-7108-4A70-9076-982622C2063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F0C9AA-2A2B-477C-AC24-4360DF65C265}"/>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230548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66CD2-EE71-4493-B9FB-B0BF0950F1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3746AB-479B-42E5-8C71-5C6D3A4D8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011B84D-323E-42AA-823F-E9F9FBA4C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AA6B04-9E0C-4C7A-905B-7BD0BCADF1CC}"/>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C46FF96A-97DF-4A27-9C35-5025C13AE5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45753F-D715-44C6-A95F-0177A3DE7A42}"/>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41055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86532-7BE7-45A8-A8AA-E5BDA69521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DC18EFD-4427-4F05-BF1E-1886666BE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3A5060-8485-4CA8-B7CE-59A75B6E9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CED5A3-D420-4F16-A9F7-4537D48DE7DA}"/>
              </a:ext>
            </a:extLst>
          </p:cNvPr>
          <p:cNvSpPr>
            <a:spLocks noGrp="1"/>
          </p:cNvSpPr>
          <p:nvPr>
            <p:ph type="dt" sz="half" idx="10"/>
          </p:nvPr>
        </p:nvSpPr>
        <p:spPr/>
        <p:txBody>
          <a:bodyPr/>
          <a:lstStyle/>
          <a:p>
            <a:fld id="{2759E470-713F-4902-B3D9-A239740F816B}"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B50BD4DE-10B6-4DF9-85AD-6271DF31BE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A2A7AB-AB8E-4490-A8A8-0CF16229D4A5}"/>
              </a:ext>
            </a:extLst>
          </p:cNvPr>
          <p:cNvSpPr>
            <a:spLocks noGrp="1"/>
          </p:cNvSpPr>
          <p:nvPr>
            <p:ph type="sldNum" sz="quarter" idx="12"/>
          </p:nvPr>
        </p:nvSpPr>
        <p:spPr/>
        <p:txBody>
          <a:body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8143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C0BA44-7255-459C-90FB-CF1E494D7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D8EE65-98C8-483C-A16E-8C5D746F1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6F4AA2-FD58-4E24-A3FD-2C7A63696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E470-713F-4902-B3D9-A239740F816B}"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B49F21F4-F674-4227-BFF4-03835F0C7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9AEE655-5BD4-4855-993C-E87301876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03765-15F8-4AF1-9C83-5CFA34D7934B}" type="slidenum">
              <a:rPr kumimoji="1" lang="ja-JP" altLang="en-US" smtClean="0"/>
              <a:t>‹#›</a:t>
            </a:fld>
            <a:endParaRPr kumimoji="1" lang="ja-JP" altLang="en-US"/>
          </a:p>
        </p:txBody>
      </p:sp>
    </p:spTree>
    <p:extLst>
      <p:ext uri="{BB962C8B-B14F-4D97-AF65-F5344CB8AC3E}">
        <p14:creationId xmlns:p14="http://schemas.microsoft.com/office/powerpoint/2010/main" val="83147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hyperlink" Target="mailto:me202@yamaguchi-u.ac.jp"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ds.cc.yamaguchi-u.ac.jp/~soumu/syomu/hoken_iden_yousiki.htm"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65B92-1536-4781-84C4-708ACF6F44BD}"/>
              </a:ext>
            </a:extLst>
          </p:cNvPr>
          <p:cNvSpPr>
            <a:spLocks noGrp="1"/>
          </p:cNvSpPr>
          <p:nvPr>
            <p:ph type="ctrTitle"/>
          </p:nvPr>
        </p:nvSpPr>
        <p:spPr/>
        <p:txBody>
          <a:bodyPr>
            <a:normAutofit/>
          </a:bodyPr>
          <a:lstStyle/>
          <a:p>
            <a:r>
              <a:rPr kumimoji="1" lang="ja-JP" altLang="en-US" sz="4800" dirty="0"/>
              <a:t>令和７年度</a:t>
            </a:r>
            <a:br>
              <a:rPr kumimoji="1" lang="en-US" altLang="ja-JP" sz="4800" dirty="0"/>
            </a:br>
            <a:r>
              <a:rPr kumimoji="1" lang="ja-JP" altLang="en-US" sz="4800" dirty="0"/>
              <a:t>「人を対象とする医学系研究」</a:t>
            </a:r>
            <a:br>
              <a:rPr kumimoji="1" lang="en-US" altLang="ja-JP" sz="4800" dirty="0"/>
            </a:br>
            <a:r>
              <a:rPr kumimoji="1" lang="ja-JP" altLang="en-US" sz="4800" dirty="0"/>
              <a:t>について</a:t>
            </a:r>
          </a:p>
        </p:txBody>
      </p:sp>
      <p:sp>
        <p:nvSpPr>
          <p:cNvPr id="3" name="字幕 2">
            <a:extLst>
              <a:ext uri="{FF2B5EF4-FFF2-40B4-BE49-F238E27FC236}">
                <a16:creationId xmlns:a16="http://schemas.microsoft.com/office/drawing/2014/main" id="{E6B3F3BB-0554-4E06-A896-CE8506A5F2CD}"/>
              </a:ext>
            </a:extLst>
          </p:cNvPr>
          <p:cNvSpPr>
            <a:spLocks noGrp="1"/>
          </p:cNvSpPr>
          <p:nvPr>
            <p:ph type="subTitle" idx="1"/>
          </p:nvPr>
        </p:nvSpPr>
        <p:spPr>
          <a:xfrm>
            <a:off x="1401233" y="4507971"/>
            <a:ext cx="9389533" cy="1655762"/>
          </a:xfrm>
        </p:spPr>
        <p:txBody>
          <a:bodyPr/>
          <a:lstStyle/>
          <a:p>
            <a:r>
              <a:rPr lang="ja-JP" altLang="en-US" dirty="0"/>
              <a:t>山口大学大学院医学系研究科保健学専攻</a:t>
            </a:r>
            <a:endParaRPr lang="en-US" altLang="ja-JP" dirty="0"/>
          </a:p>
          <a:p>
            <a:r>
              <a:rPr lang="ja-JP" altLang="en-US" dirty="0"/>
              <a:t>生命科学・医学系研究倫理審査委員会</a:t>
            </a:r>
            <a:endParaRPr kumimoji="1" lang="ja-JP" altLang="en-US" dirty="0"/>
          </a:p>
        </p:txBody>
      </p:sp>
    </p:spTree>
    <p:extLst>
      <p:ext uri="{BB962C8B-B14F-4D97-AF65-F5344CB8AC3E}">
        <p14:creationId xmlns:p14="http://schemas.microsoft.com/office/powerpoint/2010/main" val="358958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DDC38-4869-4A99-9829-46B5AB2DC73A}"/>
              </a:ext>
            </a:extLst>
          </p:cNvPr>
          <p:cNvSpPr>
            <a:spLocks noGrp="1"/>
          </p:cNvSpPr>
          <p:nvPr>
            <p:ph type="title"/>
          </p:nvPr>
        </p:nvSpPr>
        <p:spPr>
          <a:xfrm>
            <a:off x="838200" y="111125"/>
            <a:ext cx="10515600" cy="1325563"/>
          </a:xfrm>
        </p:spPr>
        <p:txBody>
          <a:bodyPr>
            <a:normAutofit fontScale="90000"/>
          </a:bodyPr>
          <a:lstStyle/>
          <a:p>
            <a:r>
              <a:rPr kumimoji="1" lang="ja-JP" altLang="en-US" dirty="0"/>
              <a:t>倫理審査委員会の審査対象（１）</a:t>
            </a:r>
            <a:br>
              <a:rPr kumimoji="1" lang="en-US" altLang="ja-JP" dirty="0"/>
            </a:br>
            <a:r>
              <a:rPr lang="ja-JP" altLang="en-US" sz="2300" dirty="0"/>
              <a:t>山口大学大学院医学系研究科保健学専攻生命科学・医学系研究倫理審査委員会規則</a:t>
            </a:r>
            <a:endParaRPr kumimoji="1" lang="ja-JP" altLang="en-US" sz="2300" dirty="0"/>
          </a:p>
        </p:txBody>
      </p:sp>
      <p:sp>
        <p:nvSpPr>
          <p:cNvPr id="3" name="コンテンツ プレースホルダー 2">
            <a:extLst>
              <a:ext uri="{FF2B5EF4-FFF2-40B4-BE49-F238E27FC236}">
                <a16:creationId xmlns:a16="http://schemas.microsoft.com/office/drawing/2014/main" id="{DD14253D-B982-44C0-B1E5-9983050E2DDB}"/>
              </a:ext>
            </a:extLst>
          </p:cNvPr>
          <p:cNvSpPr>
            <a:spLocks noGrp="1"/>
          </p:cNvSpPr>
          <p:nvPr>
            <p:ph idx="1"/>
          </p:nvPr>
        </p:nvSpPr>
        <p:spPr>
          <a:xfrm>
            <a:off x="165100" y="1436688"/>
            <a:ext cx="11861800" cy="4732866"/>
          </a:xfrm>
        </p:spPr>
        <p:txBody>
          <a:bodyPr>
            <a:noAutofit/>
          </a:bodyPr>
          <a:lstStyle/>
          <a:p>
            <a:pPr marL="0" indent="0">
              <a:buNone/>
            </a:pPr>
            <a:r>
              <a:rPr lang="ja-JP" altLang="en-US" sz="2300" dirty="0"/>
              <a:t>（審査対象） </a:t>
            </a:r>
          </a:p>
          <a:p>
            <a:pPr marL="0" indent="0">
              <a:buNone/>
            </a:pPr>
            <a:r>
              <a:rPr lang="ja-JP" altLang="en-US" sz="2300" dirty="0"/>
              <a:t>第５条　委員会は，通常の医学的知識で判断し得る</a:t>
            </a:r>
            <a:r>
              <a:rPr lang="ja-JP" altLang="en-US" sz="2300" b="1" u="sng" dirty="0">
                <a:solidFill>
                  <a:srgbClr val="FF0000"/>
                </a:solidFill>
              </a:rPr>
              <a:t>「人を対象とした生命科学・医学系</a:t>
            </a:r>
            <a:endParaRPr lang="en-US" altLang="ja-JP" sz="2300" b="1" u="sng" dirty="0">
              <a:solidFill>
                <a:srgbClr val="FF0000"/>
              </a:solidFill>
            </a:endParaRPr>
          </a:p>
          <a:p>
            <a:pPr marL="0" indent="0">
              <a:buNone/>
            </a:pPr>
            <a:r>
              <a:rPr lang="ja-JP" altLang="en-US" sz="2300" b="1" u="sng" dirty="0">
                <a:solidFill>
                  <a:srgbClr val="FF0000"/>
                </a:solidFill>
              </a:rPr>
              <a:t>研究」</a:t>
            </a:r>
            <a:r>
              <a:rPr lang="ja-JP" altLang="en-US" sz="2300" u="sng" dirty="0"/>
              <a:t>及びその他の</a:t>
            </a:r>
            <a:r>
              <a:rPr lang="ja-JP" altLang="en-US" sz="2300" b="1" u="sng" dirty="0">
                <a:solidFill>
                  <a:srgbClr val="FF0000"/>
                </a:solidFill>
              </a:rPr>
              <a:t>「人を対象とした研究（人間について記録したもの等を含む）」</a:t>
            </a:r>
            <a:r>
              <a:rPr lang="ja-JP" altLang="en-US" sz="2300" u="sng" dirty="0"/>
              <a:t>に</a:t>
            </a:r>
            <a:endParaRPr lang="en-US" altLang="ja-JP" sz="2300" u="sng" dirty="0"/>
          </a:p>
          <a:p>
            <a:pPr marL="0" indent="0">
              <a:buNone/>
            </a:pPr>
            <a:r>
              <a:rPr lang="ja-JP" altLang="en-US" sz="2300" u="sng" dirty="0"/>
              <a:t>ついて，審査の対象とする。</a:t>
            </a:r>
            <a:r>
              <a:rPr lang="ja-JP" altLang="en-US" sz="2300" dirty="0"/>
              <a:t>ただし，次の研究は審査の対象から除くものとする。また，</a:t>
            </a:r>
            <a:endParaRPr lang="en-US" altLang="ja-JP" sz="2300" dirty="0"/>
          </a:p>
          <a:p>
            <a:pPr marL="0" indent="0">
              <a:buNone/>
            </a:pPr>
            <a:r>
              <a:rPr lang="ja-JP" altLang="en-US" sz="2300" dirty="0"/>
              <a:t>「人を対象とした研究」は，生命科学・医学系指針に準じて審査を行うものとする。 </a:t>
            </a:r>
            <a:endParaRPr lang="en-US" altLang="ja-JP" sz="2300" dirty="0"/>
          </a:p>
          <a:p>
            <a:pPr marL="0" indent="0">
              <a:buNone/>
            </a:pPr>
            <a:endParaRPr lang="ja-JP" altLang="en-US" sz="2300" dirty="0"/>
          </a:p>
          <a:p>
            <a:pPr marL="0" indent="0">
              <a:buNone/>
            </a:pPr>
            <a:r>
              <a:rPr lang="ja-JP" altLang="en-US" sz="2300" dirty="0"/>
              <a:t>（１）医薬品の臨床試験の実施の基準に関する省令等の法令の規定により実施される</a:t>
            </a:r>
            <a:endParaRPr lang="en-US" altLang="ja-JP" sz="2300" dirty="0"/>
          </a:p>
          <a:p>
            <a:pPr marL="0" indent="0">
              <a:buNone/>
            </a:pPr>
            <a:r>
              <a:rPr lang="ja-JP" altLang="en-US" sz="2300" dirty="0"/>
              <a:t>　　　研究及び法令の定める基準の適用範囲に含まれる研究 </a:t>
            </a:r>
            <a:endParaRPr lang="en-US" altLang="ja-JP" sz="2300" dirty="0"/>
          </a:p>
          <a:p>
            <a:pPr marL="0" indent="0">
              <a:buNone/>
            </a:pPr>
            <a:r>
              <a:rPr lang="ja-JP" altLang="en-US" sz="2300" dirty="0"/>
              <a:t>（２）人由来の試料・情報を用いて</a:t>
            </a:r>
            <a:r>
              <a:rPr lang="en-US" altLang="ja-JP" sz="2300" dirty="0"/>
              <a:t>,</a:t>
            </a:r>
            <a:r>
              <a:rPr lang="ja-JP" altLang="en-US" sz="2300" dirty="0"/>
              <a:t>ヒトゲノム及び遺伝子の構造並びに遺伝子の変異</a:t>
            </a:r>
            <a:endParaRPr lang="en-US" altLang="ja-JP" sz="2300" dirty="0"/>
          </a:p>
          <a:p>
            <a:pPr marL="0" indent="0">
              <a:buNone/>
            </a:pPr>
            <a:r>
              <a:rPr lang="ja-JP" altLang="en-US" sz="2300" dirty="0"/>
              <a:t>　　　又は発現に関する知識を得ることを目的として実施される研究  </a:t>
            </a:r>
            <a:endParaRPr lang="en-US" altLang="ja-JP" sz="2300" dirty="0"/>
          </a:p>
          <a:p>
            <a:pPr marL="0" indent="0">
              <a:buNone/>
            </a:pPr>
            <a:r>
              <a:rPr lang="ja-JP" altLang="en-US" sz="2300" dirty="0"/>
              <a:t>（３）</a:t>
            </a:r>
            <a:r>
              <a:rPr lang="ja-JP" altLang="en-US" sz="2300" dirty="0">
                <a:solidFill>
                  <a:schemeClr val="accent1"/>
                </a:solidFill>
              </a:rPr>
              <a:t>山口大学医学部附属病院の患者及び家族</a:t>
            </a:r>
            <a:r>
              <a:rPr lang="ja-JP" altLang="en-US" sz="2300" u="sng" dirty="0">
                <a:solidFill>
                  <a:schemeClr val="accent1"/>
                </a:solidFill>
              </a:rPr>
              <a:t>のみ</a:t>
            </a:r>
            <a:r>
              <a:rPr lang="ja-JP" altLang="en-US" sz="2300" dirty="0">
                <a:solidFill>
                  <a:schemeClr val="accent1"/>
                </a:solidFill>
              </a:rPr>
              <a:t>を研究対象者とする研究 </a:t>
            </a:r>
            <a:endParaRPr lang="en-US" altLang="ja-JP" sz="2300" dirty="0">
              <a:solidFill>
                <a:schemeClr val="accent1"/>
              </a:solidFill>
            </a:endParaRPr>
          </a:p>
          <a:p>
            <a:pPr marL="0" indent="0">
              <a:buNone/>
            </a:pPr>
            <a:r>
              <a:rPr lang="ja-JP" altLang="en-US" sz="2300" dirty="0"/>
              <a:t>（４）</a:t>
            </a:r>
            <a:r>
              <a:rPr lang="ja-JP" altLang="en-US" sz="2300" dirty="0">
                <a:solidFill>
                  <a:schemeClr val="accent1"/>
                </a:solidFill>
              </a:rPr>
              <a:t>侵襲（軽微な侵襲を除く。）を伴い，介入を行う研究 </a:t>
            </a:r>
          </a:p>
          <a:p>
            <a:pPr marL="0" indent="0">
              <a:buNone/>
            </a:pPr>
            <a:endParaRPr lang="ja-JP" altLang="en-US" sz="2300" dirty="0">
              <a:solidFill>
                <a:schemeClr val="accent1"/>
              </a:solidFill>
            </a:endParaRPr>
          </a:p>
        </p:txBody>
      </p:sp>
    </p:spTree>
    <p:extLst>
      <p:ext uri="{BB962C8B-B14F-4D97-AF65-F5344CB8AC3E}">
        <p14:creationId xmlns:p14="http://schemas.microsoft.com/office/powerpoint/2010/main" val="365594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DDC38-4869-4A99-9829-46B5AB2DC73A}"/>
              </a:ext>
            </a:extLst>
          </p:cNvPr>
          <p:cNvSpPr>
            <a:spLocks noGrp="1"/>
          </p:cNvSpPr>
          <p:nvPr>
            <p:ph type="title"/>
          </p:nvPr>
        </p:nvSpPr>
        <p:spPr>
          <a:xfrm>
            <a:off x="838200" y="124355"/>
            <a:ext cx="10515600" cy="1325563"/>
          </a:xfrm>
        </p:spPr>
        <p:txBody>
          <a:bodyPr>
            <a:normAutofit fontScale="90000"/>
          </a:bodyPr>
          <a:lstStyle/>
          <a:p>
            <a:r>
              <a:rPr kumimoji="1" lang="ja-JP" altLang="en-US" dirty="0"/>
              <a:t>倫理審査委員会の審査対象（２）</a:t>
            </a:r>
            <a:br>
              <a:rPr kumimoji="1" lang="en-US" altLang="ja-JP" dirty="0"/>
            </a:br>
            <a:r>
              <a:rPr lang="ja-JP" altLang="en-US" sz="2300" dirty="0"/>
              <a:t>山口大学大学院医学系研究科保健学専攻生命科学・医学系研究倫理審査委員会規則</a:t>
            </a:r>
            <a:endParaRPr kumimoji="1" lang="ja-JP" altLang="en-US" sz="2300" dirty="0"/>
          </a:p>
        </p:txBody>
      </p:sp>
      <p:sp>
        <p:nvSpPr>
          <p:cNvPr id="3" name="コンテンツ プレースホルダー 2">
            <a:extLst>
              <a:ext uri="{FF2B5EF4-FFF2-40B4-BE49-F238E27FC236}">
                <a16:creationId xmlns:a16="http://schemas.microsoft.com/office/drawing/2014/main" id="{DD14253D-B982-44C0-B1E5-9983050E2DDB}"/>
              </a:ext>
            </a:extLst>
          </p:cNvPr>
          <p:cNvSpPr>
            <a:spLocks noGrp="1"/>
          </p:cNvSpPr>
          <p:nvPr>
            <p:ph idx="1"/>
          </p:nvPr>
        </p:nvSpPr>
        <p:spPr>
          <a:xfrm>
            <a:off x="406400" y="1449918"/>
            <a:ext cx="11379200" cy="4732866"/>
          </a:xfrm>
        </p:spPr>
        <p:txBody>
          <a:bodyPr>
            <a:normAutofit/>
          </a:bodyPr>
          <a:lstStyle/>
          <a:p>
            <a:pPr marL="0" indent="0">
              <a:buNone/>
            </a:pPr>
            <a:r>
              <a:rPr lang="ja-JP" altLang="en-US" sz="2300" dirty="0"/>
              <a:t>審査対象外の研究（続き）</a:t>
            </a:r>
            <a:endParaRPr lang="en-US" altLang="ja-JP" sz="2300" dirty="0"/>
          </a:p>
          <a:p>
            <a:pPr marL="0" indent="0">
              <a:buNone/>
            </a:pPr>
            <a:endParaRPr lang="ja-JP" altLang="en-US" sz="2300" dirty="0"/>
          </a:p>
          <a:p>
            <a:pPr marL="0" indent="0">
              <a:buNone/>
            </a:pPr>
            <a:r>
              <a:rPr lang="ja-JP" altLang="en-US" sz="2300" dirty="0"/>
              <a:t>（５）</a:t>
            </a:r>
            <a:r>
              <a:rPr lang="en-US" altLang="ja-JP" sz="2300" dirty="0"/>
              <a:t> </a:t>
            </a:r>
            <a:r>
              <a:rPr lang="ja-JP" altLang="en-US" sz="2300" dirty="0"/>
              <a:t>薬剤による治療的介入を伴う研究</a:t>
            </a:r>
            <a:endParaRPr lang="en-US" altLang="ja-JP" sz="2300" dirty="0"/>
          </a:p>
          <a:p>
            <a:pPr marL="0" indent="0">
              <a:buNone/>
            </a:pPr>
            <a:r>
              <a:rPr lang="ja-JP" altLang="en-US" sz="2300" dirty="0"/>
              <a:t>　　　（ただし，医師の管理下で市販薬を通常量投与する場合は除く） </a:t>
            </a:r>
            <a:endParaRPr lang="en-US" altLang="ja-JP" sz="2300" dirty="0"/>
          </a:p>
          <a:p>
            <a:pPr marL="0" indent="0">
              <a:buNone/>
            </a:pPr>
            <a:r>
              <a:rPr lang="ja-JP" altLang="en-US" sz="2300" dirty="0"/>
              <a:t>（６）生命科学・医学系指針以外の指針の適用範囲を含む研究 </a:t>
            </a:r>
            <a:endParaRPr kumimoji="1" lang="ja-JP" altLang="en-US" sz="2300" dirty="0"/>
          </a:p>
        </p:txBody>
      </p:sp>
      <p:sp>
        <p:nvSpPr>
          <p:cNvPr id="6" name="四角形: 角を丸くする 5">
            <a:extLst>
              <a:ext uri="{FF2B5EF4-FFF2-40B4-BE49-F238E27FC236}">
                <a16:creationId xmlns:a16="http://schemas.microsoft.com/office/drawing/2014/main" id="{1AF43149-B55D-4D14-A152-1266F0AC6A95}"/>
              </a:ext>
            </a:extLst>
          </p:cNvPr>
          <p:cNvSpPr/>
          <p:nvPr/>
        </p:nvSpPr>
        <p:spPr>
          <a:xfrm>
            <a:off x="59267" y="3920067"/>
            <a:ext cx="12073465" cy="2813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審査対象外の研究は</a:t>
            </a:r>
            <a:r>
              <a:rPr kumimoji="1" lang="ja-JP" altLang="en-US" sz="2400" b="1" dirty="0">
                <a:solidFill>
                  <a:schemeClr val="tx1"/>
                </a:solidFill>
              </a:rPr>
              <a:t>「病院長（附属病院臨床研究センター［附属病院</a:t>
            </a:r>
            <a:r>
              <a:rPr kumimoji="1" lang="en-US" altLang="ja-JP" sz="2400" b="1" dirty="0">
                <a:solidFill>
                  <a:schemeClr val="tx1"/>
                </a:solidFill>
              </a:rPr>
              <a:t>IRB</a:t>
            </a:r>
            <a:r>
              <a:rPr lang="ja-JP" altLang="en-US" sz="2400" b="1" dirty="0">
                <a:solidFill>
                  <a:schemeClr val="tx1"/>
                </a:solidFill>
              </a:rPr>
              <a:t>］」</a:t>
            </a:r>
            <a:r>
              <a:rPr lang="ja-JP" altLang="en-US" sz="2400" dirty="0">
                <a:solidFill>
                  <a:schemeClr val="tx1"/>
                </a:solidFill>
              </a:rPr>
              <a:t>に申請すること。</a:t>
            </a:r>
            <a:endParaRPr lang="en-US" altLang="ja-JP" sz="2400" dirty="0">
              <a:solidFill>
                <a:schemeClr val="tx1"/>
              </a:solidFill>
            </a:endParaRPr>
          </a:p>
          <a:p>
            <a:r>
              <a:rPr kumimoji="1" lang="ja-JP" altLang="en-US" sz="2400" dirty="0">
                <a:solidFill>
                  <a:schemeClr val="tx1"/>
                </a:solidFill>
              </a:rPr>
              <a:t>（３）に関しては表現があいまいだが、委員会としては、附属病院患者を対象とした研究は、それが他施設の患者をも対象としたものも含めて病院</a:t>
            </a:r>
            <a:r>
              <a:rPr kumimoji="1" lang="en-US" altLang="ja-JP" sz="2400" dirty="0">
                <a:solidFill>
                  <a:schemeClr val="tx1"/>
                </a:solidFill>
              </a:rPr>
              <a:t>IRB</a:t>
            </a:r>
            <a:r>
              <a:rPr kumimoji="1" lang="ja-JP" altLang="en-US" sz="2400" dirty="0" err="1">
                <a:solidFill>
                  <a:schemeClr val="tx1"/>
                </a:solidFill>
              </a:rPr>
              <a:t>での</a:t>
            </a:r>
            <a:r>
              <a:rPr kumimoji="1" lang="ja-JP" altLang="en-US" sz="2400" dirty="0">
                <a:solidFill>
                  <a:schemeClr val="tx1"/>
                </a:solidFill>
              </a:rPr>
              <a:t>審査が望ましいと考える。また患者家族を対象とした研究に関しても同様の取り扱いが望まれる。言い換えれば、</a:t>
            </a:r>
            <a:r>
              <a:rPr kumimoji="1" lang="ja-JP" altLang="en-US" sz="2400" b="1" dirty="0">
                <a:solidFill>
                  <a:srgbClr val="FF0000"/>
                </a:solidFill>
              </a:rPr>
              <a:t>附属病院の患者及びその家族が研究対象となる場合は、附属病院</a:t>
            </a:r>
            <a:r>
              <a:rPr kumimoji="1" lang="en-US" altLang="ja-JP" sz="2400" b="1" dirty="0">
                <a:solidFill>
                  <a:srgbClr val="FF0000"/>
                </a:solidFill>
              </a:rPr>
              <a:t>IRB</a:t>
            </a:r>
            <a:r>
              <a:rPr kumimoji="1" lang="ja-JP" altLang="en-US" sz="2400" b="1" dirty="0" err="1">
                <a:solidFill>
                  <a:srgbClr val="FF0000"/>
                </a:solidFill>
              </a:rPr>
              <a:t>への</a:t>
            </a:r>
            <a:r>
              <a:rPr kumimoji="1" lang="ja-JP" altLang="en-US" sz="2400" b="1" dirty="0">
                <a:solidFill>
                  <a:srgbClr val="FF0000"/>
                </a:solidFill>
              </a:rPr>
              <a:t>審査申請</a:t>
            </a:r>
            <a:r>
              <a:rPr kumimoji="1" lang="ja-JP" altLang="en-US" sz="2400" dirty="0">
                <a:solidFill>
                  <a:schemeClr val="tx1"/>
                </a:solidFill>
              </a:rPr>
              <a:t>が望まれる。</a:t>
            </a:r>
          </a:p>
        </p:txBody>
      </p:sp>
    </p:spTree>
    <p:extLst>
      <p:ext uri="{BB962C8B-B14F-4D97-AF65-F5344CB8AC3E}">
        <p14:creationId xmlns:p14="http://schemas.microsoft.com/office/powerpoint/2010/main" val="205453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DDC38-4869-4A99-9829-46B5AB2DC73A}"/>
              </a:ext>
            </a:extLst>
          </p:cNvPr>
          <p:cNvSpPr>
            <a:spLocks noGrp="1"/>
          </p:cNvSpPr>
          <p:nvPr>
            <p:ph type="title"/>
          </p:nvPr>
        </p:nvSpPr>
        <p:spPr>
          <a:xfrm>
            <a:off x="838200" y="161925"/>
            <a:ext cx="10515600" cy="1325563"/>
          </a:xfrm>
        </p:spPr>
        <p:txBody>
          <a:bodyPr>
            <a:normAutofit fontScale="90000"/>
          </a:bodyPr>
          <a:lstStyle/>
          <a:p>
            <a:r>
              <a:rPr kumimoji="1" lang="ja-JP" altLang="en-US" dirty="0"/>
              <a:t>誰が申請するのか</a:t>
            </a:r>
            <a:br>
              <a:rPr kumimoji="1" lang="en-US" altLang="ja-JP" dirty="0"/>
            </a:br>
            <a:r>
              <a:rPr lang="ja-JP" altLang="en-US" sz="2300" dirty="0"/>
              <a:t>山口大学大学院医学系研究科保健学専攻生命科学・医学系研究倫理審査委員会規則</a:t>
            </a:r>
            <a:endParaRPr kumimoji="1" lang="ja-JP" altLang="en-US" sz="2300" dirty="0"/>
          </a:p>
        </p:txBody>
      </p:sp>
      <p:sp>
        <p:nvSpPr>
          <p:cNvPr id="3" name="コンテンツ プレースホルダー 2">
            <a:extLst>
              <a:ext uri="{FF2B5EF4-FFF2-40B4-BE49-F238E27FC236}">
                <a16:creationId xmlns:a16="http://schemas.microsoft.com/office/drawing/2014/main" id="{DD14253D-B982-44C0-B1E5-9983050E2DDB}"/>
              </a:ext>
            </a:extLst>
          </p:cNvPr>
          <p:cNvSpPr>
            <a:spLocks noGrp="1"/>
          </p:cNvSpPr>
          <p:nvPr>
            <p:ph idx="1"/>
          </p:nvPr>
        </p:nvSpPr>
        <p:spPr>
          <a:xfrm>
            <a:off x="266700" y="1766888"/>
            <a:ext cx="11658600" cy="4732866"/>
          </a:xfrm>
        </p:spPr>
        <p:txBody>
          <a:bodyPr>
            <a:noAutofit/>
          </a:bodyPr>
          <a:lstStyle/>
          <a:p>
            <a:pPr marL="0" indent="0">
              <a:buNone/>
            </a:pPr>
            <a:r>
              <a:rPr lang="ja-JP" altLang="en-US" sz="2300" dirty="0"/>
              <a:t>（審査の申請者）</a:t>
            </a:r>
          </a:p>
          <a:p>
            <a:pPr marL="0" indent="0">
              <a:buNone/>
            </a:pPr>
            <a:r>
              <a:rPr lang="ja-JP" altLang="en-US" sz="2300" dirty="0"/>
              <a:t>第</a:t>
            </a:r>
            <a:r>
              <a:rPr lang="en-US" altLang="ja-JP" sz="2300" dirty="0"/>
              <a:t>13</a:t>
            </a:r>
            <a:r>
              <a:rPr lang="ja-JP" altLang="en-US" sz="2300" dirty="0"/>
              <a:t>条　</a:t>
            </a:r>
            <a:r>
              <a:rPr lang="ja-JP" altLang="en-US" sz="2300" dirty="0">
                <a:solidFill>
                  <a:srgbClr val="FF0000"/>
                </a:solidFill>
              </a:rPr>
              <a:t>申請者は</a:t>
            </a:r>
            <a:r>
              <a:rPr lang="ja-JP" altLang="en-US" sz="2300" b="1" dirty="0">
                <a:solidFill>
                  <a:srgbClr val="FF0000"/>
                </a:solidFill>
              </a:rPr>
              <a:t>保健学専攻教員</a:t>
            </a:r>
            <a:r>
              <a:rPr lang="ja-JP" altLang="en-US" sz="2300" dirty="0">
                <a:solidFill>
                  <a:srgbClr val="FF0000"/>
                </a:solidFill>
              </a:rPr>
              <a:t>に限り</a:t>
            </a:r>
            <a:r>
              <a:rPr lang="ja-JP" altLang="en-US" sz="2300" dirty="0"/>
              <a:t>，申請方法は次のとおりとする。</a:t>
            </a:r>
            <a:endParaRPr lang="en-US" altLang="ja-JP" sz="2300" dirty="0"/>
          </a:p>
          <a:p>
            <a:pPr marL="0" indent="0">
              <a:buNone/>
            </a:pPr>
            <a:r>
              <a:rPr lang="ja-JP" altLang="en-US" sz="2300" dirty="0"/>
              <a:t>ただし，他の研究機関の長から専攻長に倫理審査の依頼があり，専攻長の判断により，</a:t>
            </a:r>
            <a:endParaRPr lang="en-US" altLang="ja-JP" sz="2300" dirty="0"/>
          </a:p>
          <a:p>
            <a:pPr marL="0" indent="0">
              <a:buNone/>
            </a:pPr>
            <a:r>
              <a:rPr lang="ja-JP" altLang="en-US" sz="2300" dirty="0"/>
              <a:t>委員会に意見を求められた研究にあってはこの限りではない。</a:t>
            </a:r>
          </a:p>
          <a:p>
            <a:pPr marL="0" indent="0">
              <a:buNone/>
            </a:pPr>
            <a:r>
              <a:rPr lang="en-US" altLang="ja-JP" sz="2300" dirty="0"/>
              <a:t>(1) </a:t>
            </a:r>
            <a:r>
              <a:rPr lang="ja-JP" altLang="en-US" sz="2300" dirty="0"/>
              <a:t>教員が行う研究は研究責任者が申請する。</a:t>
            </a:r>
          </a:p>
          <a:p>
            <a:pPr marL="0" indent="0">
              <a:buNone/>
            </a:pPr>
            <a:r>
              <a:rPr lang="en-US" altLang="ja-JP" sz="2300" dirty="0"/>
              <a:t>(2) </a:t>
            </a:r>
            <a:r>
              <a:rPr lang="ja-JP" altLang="en-US" sz="2300" dirty="0">
                <a:solidFill>
                  <a:schemeClr val="accent1"/>
                </a:solidFill>
              </a:rPr>
              <a:t>学部学生，大学院生が関わる研究は</a:t>
            </a:r>
            <a:r>
              <a:rPr lang="ja-JP" altLang="en-US" sz="2300" dirty="0">
                <a:solidFill>
                  <a:srgbClr val="FF0000"/>
                </a:solidFill>
              </a:rPr>
              <a:t>指導教員が申請する</a:t>
            </a:r>
            <a:r>
              <a:rPr lang="ja-JP" altLang="en-US" sz="2300" dirty="0"/>
              <a:t>。</a:t>
            </a:r>
          </a:p>
          <a:p>
            <a:pPr marL="0" indent="0">
              <a:buNone/>
            </a:pPr>
            <a:r>
              <a:rPr lang="en-US" altLang="ja-JP" sz="2300" dirty="0"/>
              <a:t>(3) </a:t>
            </a:r>
            <a:r>
              <a:rPr lang="ja-JP" altLang="en-US" sz="2300" dirty="0"/>
              <a:t>保健学専攻において研究活動に従事する学外者が関わる研究は，研究を統括する</a:t>
            </a:r>
            <a:endParaRPr lang="en-US" altLang="ja-JP" sz="2300" dirty="0"/>
          </a:p>
          <a:p>
            <a:pPr marL="0" indent="0">
              <a:buNone/>
            </a:pPr>
            <a:r>
              <a:rPr lang="ja-JP" altLang="en-US" sz="2300" dirty="0"/>
              <a:t>　  教員が研究責任者となって申請する。</a:t>
            </a:r>
          </a:p>
          <a:p>
            <a:pPr marL="0" indent="0">
              <a:buNone/>
            </a:pPr>
            <a:endParaRPr lang="ja-JP" altLang="en-US" sz="1800" dirty="0">
              <a:solidFill>
                <a:schemeClr val="accent1"/>
              </a:solidFill>
            </a:endParaRPr>
          </a:p>
        </p:txBody>
      </p:sp>
    </p:spTree>
    <p:extLst>
      <p:ext uri="{BB962C8B-B14F-4D97-AF65-F5344CB8AC3E}">
        <p14:creationId xmlns:p14="http://schemas.microsoft.com/office/powerpoint/2010/main" val="199621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6F342-C4BC-47C9-8D69-1720ED546F00}"/>
              </a:ext>
            </a:extLst>
          </p:cNvPr>
          <p:cNvSpPr>
            <a:spLocks noGrp="1"/>
          </p:cNvSpPr>
          <p:nvPr>
            <p:ph type="title"/>
          </p:nvPr>
        </p:nvSpPr>
        <p:spPr/>
        <p:txBody>
          <a:bodyPr/>
          <a:lstStyle/>
          <a:p>
            <a:r>
              <a:rPr kumimoji="1" lang="ja-JP" altLang="en-US" dirty="0"/>
              <a:t>侵襲とは</a:t>
            </a:r>
          </a:p>
        </p:txBody>
      </p:sp>
      <p:pic>
        <p:nvPicPr>
          <p:cNvPr id="5" name="図 4">
            <a:extLst>
              <a:ext uri="{FF2B5EF4-FFF2-40B4-BE49-F238E27FC236}">
                <a16:creationId xmlns:a16="http://schemas.microsoft.com/office/drawing/2014/main" id="{E6C208C4-289E-42AF-8800-092649A869C7}"/>
              </a:ext>
            </a:extLst>
          </p:cNvPr>
          <p:cNvPicPr>
            <a:picLocks noChangeAspect="1"/>
          </p:cNvPicPr>
          <p:nvPr/>
        </p:nvPicPr>
        <p:blipFill>
          <a:blip r:embed="rId2"/>
          <a:stretch>
            <a:fillRect/>
          </a:stretch>
        </p:blipFill>
        <p:spPr>
          <a:xfrm>
            <a:off x="0" y="1383299"/>
            <a:ext cx="12192000" cy="2313402"/>
          </a:xfrm>
          <a:prstGeom prst="rect">
            <a:avLst/>
          </a:prstGeom>
        </p:spPr>
      </p:pic>
      <p:sp>
        <p:nvSpPr>
          <p:cNvPr id="6" name="矢印: 右 5">
            <a:extLst>
              <a:ext uri="{FF2B5EF4-FFF2-40B4-BE49-F238E27FC236}">
                <a16:creationId xmlns:a16="http://schemas.microsoft.com/office/drawing/2014/main" id="{90F68DF7-06F3-476D-B6B7-47D1410F4336}"/>
              </a:ext>
            </a:extLst>
          </p:cNvPr>
          <p:cNvSpPr/>
          <p:nvPr/>
        </p:nvSpPr>
        <p:spPr>
          <a:xfrm rot="5400000">
            <a:off x="5740397" y="3649042"/>
            <a:ext cx="711200" cy="12361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761CA65-526C-4E51-8778-06E3F92A2EF6}"/>
              </a:ext>
            </a:extLst>
          </p:cNvPr>
          <p:cNvSpPr/>
          <p:nvPr/>
        </p:nvSpPr>
        <p:spPr>
          <a:xfrm>
            <a:off x="1147232" y="4837515"/>
            <a:ext cx="9897533" cy="78638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rPr>
              <a:t>対象者の立場で考えたうえでの慎重な判断が求められる</a:t>
            </a:r>
          </a:p>
        </p:txBody>
      </p:sp>
      <p:sp>
        <p:nvSpPr>
          <p:cNvPr id="8" name="テキスト ボックス 7">
            <a:extLst>
              <a:ext uri="{FF2B5EF4-FFF2-40B4-BE49-F238E27FC236}">
                <a16:creationId xmlns:a16="http://schemas.microsoft.com/office/drawing/2014/main" id="{1F1859D2-40E1-4DEE-AEC5-EBCE8DDE553A}"/>
              </a:ext>
            </a:extLst>
          </p:cNvPr>
          <p:cNvSpPr txBox="1"/>
          <p:nvPr/>
        </p:nvSpPr>
        <p:spPr>
          <a:xfrm>
            <a:off x="8459888" y="3696701"/>
            <a:ext cx="3732112" cy="338554"/>
          </a:xfrm>
          <a:prstGeom prst="rect">
            <a:avLst/>
          </a:prstGeom>
          <a:noFill/>
        </p:spPr>
        <p:txBody>
          <a:bodyPr wrap="none" rtlCol="0">
            <a:spAutoFit/>
          </a:bodyPr>
          <a:lstStyle/>
          <a:p>
            <a:r>
              <a:rPr lang="ja-JP" altLang="en-US" sz="1600" dirty="0"/>
              <a:t>（参考）倫理指針：第２章 用語の定義</a:t>
            </a:r>
            <a:endParaRPr kumimoji="1" lang="ja-JP" altLang="en-US" sz="1600" dirty="0"/>
          </a:p>
        </p:txBody>
      </p:sp>
    </p:spTree>
    <p:extLst>
      <p:ext uri="{BB962C8B-B14F-4D97-AF65-F5344CB8AC3E}">
        <p14:creationId xmlns:p14="http://schemas.microsoft.com/office/powerpoint/2010/main" val="396515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6F342-C4BC-47C9-8D69-1720ED546F00}"/>
              </a:ext>
            </a:extLst>
          </p:cNvPr>
          <p:cNvSpPr>
            <a:spLocks noGrp="1"/>
          </p:cNvSpPr>
          <p:nvPr>
            <p:ph type="title"/>
          </p:nvPr>
        </p:nvSpPr>
        <p:spPr/>
        <p:txBody>
          <a:bodyPr/>
          <a:lstStyle/>
          <a:p>
            <a:r>
              <a:rPr kumimoji="1" lang="ja-JP" altLang="en-US" dirty="0"/>
              <a:t>介入とは</a:t>
            </a:r>
          </a:p>
        </p:txBody>
      </p:sp>
      <p:sp>
        <p:nvSpPr>
          <p:cNvPr id="8" name="テキスト ボックス 7">
            <a:extLst>
              <a:ext uri="{FF2B5EF4-FFF2-40B4-BE49-F238E27FC236}">
                <a16:creationId xmlns:a16="http://schemas.microsoft.com/office/drawing/2014/main" id="{1F1859D2-40E1-4DEE-AEC5-EBCE8DDE553A}"/>
              </a:ext>
            </a:extLst>
          </p:cNvPr>
          <p:cNvSpPr txBox="1"/>
          <p:nvPr/>
        </p:nvSpPr>
        <p:spPr>
          <a:xfrm>
            <a:off x="8459888" y="3696702"/>
            <a:ext cx="3732112" cy="338554"/>
          </a:xfrm>
          <a:prstGeom prst="rect">
            <a:avLst/>
          </a:prstGeom>
          <a:noFill/>
        </p:spPr>
        <p:txBody>
          <a:bodyPr wrap="none" rtlCol="0">
            <a:spAutoFit/>
          </a:bodyPr>
          <a:lstStyle/>
          <a:p>
            <a:r>
              <a:rPr lang="ja-JP" altLang="en-US" sz="1600" dirty="0"/>
              <a:t>（参考）倫理指針：第２章 用語の定義</a:t>
            </a:r>
            <a:endParaRPr kumimoji="1" lang="ja-JP" altLang="en-US" sz="1600" dirty="0"/>
          </a:p>
        </p:txBody>
      </p:sp>
      <p:pic>
        <p:nvPicPr>
          <p:cNvPr id="3" name="図 2">
            <a:extLst>
              <a:ext uri="{FF2B5EF4-FFF2-40B4-BE49-F238E27FC236}">
                <a16:creationId xmlns:a16="http://schemas.microsoft.com/office/drawing/2014/main" id="{6E90D53F-B74D-4A7C-BA68-1D89830A2C22}"/>
              </a:ext>
            </a:extLst>
          </p:cNvPr>
          <p:cNvPicPr>
            <a:picLocks noChangeAspect="1"/>
          </p:cNvPicPr>
          <p:nvPr/>
        </p:nvPicPr>
        <p:blipFill>
          <a:blip r:embed="rId3"/>
          <a:stretch>
            <a:fillRect/>
          </a:stretch>
        </p:blipFill>
        <p:spPr>
          <a:xfrm>
            <a:off x="0" y="1377978"/>
            <a:ext cx="12192000" cy="2318724"/>
          </a:xfrm>
          <a:prstGeom prst="rect">
            <a:avLst/>
          </a:prstGeom>
        </p:spPr>
      </p:pic>
      <p:sp>
        <p:nvSpPr>
          <p:cNvPr id="4" name="テキスト ボックス 3">
            <a:extLst>
              <a:ext uri="{FF2B5EF4-FFF2-40B4-BE49-F238E27FC236}">
                <a16:creationId xmlns:a16="http://schemas.microsoft.com/office/drawing/2014/main" id="{6ABDAEC5-932E-4DF3-B0F8-84CC254CA8F9}"/>
              </a:ext>
            </a:extLst>
          </p:cNvPr>
          <p:cNvSpPr txBox="1"/>
          <p:nvPr/>
        </p:nvSpPr>
        <p:spPr>
          <a:xfrm>
            <a:off x="766909" y="4225120"/>
            <a:ext cx="7543372" cy="1938992"/>
          </a:xfrm>
          <a:prstGeom prst="rect">
            <a:avLst/>
          </a:prstGeom>
          <a:noFill/>
        </p:spPr>
        <p:txBody>
          <a:bodyPr wrap="square" rtlCol="0">
            <a:spAutoFit/>
          </a:bodyPr>
          <a:lstStyle/>
          <a:p>
            <a:r>
              <a:rPr kumimoji="1" lang="ja-JP" altLang="en-US" sz="2000" dirty="0"/>
              <a:t>「介入」を行うことが必ずしも「侵襲」を伴うとは限らない。</a:t>
            </a:r>
            <a:endParaRPr kumimoji="1" lang="en-US" altLang="ja-JP" sz="2000" dirty="0"/>
          </a:p>
          <a:p>
            <a:r>
              <a:rPr kumimoji="1" lang="ja-JP" altLang="en-US" sz="2000" dirty="0"/>
              <a:t>例えば、禁煙指導、食事療法等の新たな方法を実施して従来の方法との差異を検証する割付けを行う等、方法等が異なるケアの効果等を比較・検証するため、前向き（プロスペクティブ）に異なるケアを実施するような場合は、通常、「侵襲」を伴わないが、「介入」には該当する。</a:t>
            </a:r>
          </a:p>
        </p:txBody>
      </p:sp>
      <p:pic>
        <p:nvPicPr>
          <p:cNvPr id="10" name="図 9">
            <a:extLst>
              <a:ext uri="{FF2B5EF4-FFF2-40B4-BE49-F238E27FC236}">
                <a16:creationId xmlns:a16="http://schemas.microsoft.com/office/drawing/2014/main" id="{9FA2AB40-8EA0-496E-9F04-E5A48AFA4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888" y="4276569"/>
            <a:ext cx="2050264" cy="2581431"/>
          </a:xfrm>
          <a:prstGeom prst="rect">
            <a:avLst/>
          </a:prstGeom>
        </p:spPr>
      </p:pic>
      <p:sp>
        <p:nvSpPr>
          <p:cNvPr id="11" name="吹き出し: 角を丸めた四角形 10">
            <a:extLst>
              <a:ext uri="{FF2B5EF4-FFF2-40B4-BE49-F238E27FC236}">
                <a16:creationId xmlns:a16="http://schemas.microsoft.com/office/drawing/2014/main" id="{AF0EE093-9F5D-4B73-BBE1-82CD28001B1E}"/>
              </a:ext>
            </a:extLst>
          </p:cNvPr>
          <p:cNvSpPr/>
          <p:nvPr/>
        </p:nvSpPr>
        <p:spPr>
          <a:xfrm>
            <a:off x="470646" y="4035255"/>
            <a:ext cx="7839635" cy="2318723"/>
          </a:xfrm>
          <a:prstGeom prst="wedgeRoundRectCallout">
            <a:avLst>
              <a:gd name="adj1" fmla="val 53095"/>
              <a:gd name="adj2" fmla="val 3207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770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0B7AF-E336-4D58-BBEC-452C1FC28289}"/>
              </a:ext>
            </a:extLst>
          </p:cNvPr>
          <p:cNvSpPr>
            <a:spLocks noGrp="1"/>
          </p:cNvSpPr>
          <p:nvPr>
            <p:ph type="title"/>
          </p:nvPr>
        </p:nvSpPr>
        <p:spPr/>
        <p:txBody>
          <a:bodyPr/>
          <a:lstStyle/>
          <a:p>
            <a:r>
              <a:rPr kumimoji="1" lang="ja-JP" altLang="en-US" dirty="0"/>
              <a:t>研究情報の登録について</a:t>
            </a:r>
            <a:r>
              <a:rPr lang="ja-JP" altLang="en-US" dirty="0"/>
              <a:t>（１）</a:t>
            </a:r>
            <a:endParaRPr kumimoji="1" lang="ja-JP" altLang="en-US" dirty="0"/>
          </a:p>
        </p:txBody>
      </p:sp>
      <p:pic>
        <p:nvPicPr>
          <p:cNvPr id="4" name="図 3">
            <a:extLst>
              <a:ext uri="{FF2B5EF4-FFF2-40B4-BE49-F238E27FC236}">
                <a16:creationId xmlns:a16="http://schemas.microsoft.com/office/drawing/2014/main" id="{EC00684A-C8FE-4FEC-AE25-FFF07B7E98F1}"/>
              </a:ext>
            </a:extLst>
          </p:cNvPr>
          <p:cNvPicPr>
            <a:picLocks noChangeAspect="1"/>
          </p:cNvPicPr>
          <p:nvPr/>
        </p:nvPicPr>
        <p:blipFill>
          <a:blip r:embed="rId2"/>
          <a:stretch>
            <a:fillRect/>
          </a:stretch>
        </p:blipFill>
        <p:spPr>
          <a:xfrm>
            <a:off x="0" y="1752709"/>
            <a:ext cx="12192000" cy="4570833"/>
          </a:xfrm>
          <a:prstGeom prst="rect">
            <a:avLst/>
          </a:prstGeom>
        </p:spPr>
      </p:pic>
      <p:sp>
        <p:nvSpPr>
          <p:cNvPr id="5" name="テキスト ボックス 4">
            <a:extLst>
              <a:ext uri="{FF2B5EF4-FFF2-40B4-BE49-F238E27FC236}">
                <a16:creationId xmlns:a16="http://schemas.microsoft.com/office/drawing/2014/main" id="{45AF9F2E-6968-4A25-8B1D-2A4005F6168C}"/>
              </a:ext>
            </a:extLst>
          </p:cNvPr>
          <p:cNvSpPr txBox="1"/>
          <p:nvPr/>
        </p:nvSpPr>
        <p:spPr>
          <a:xfrm>
            <a:off x="4647947" y="6531969"/>
            <a:ext cx="7544053" cy="338554"/>
          </a:xfrm>
          <a:prstGeom prst="rect">
            <a:avLst/>
          </a:prstGeom>
          <a:noFill/>
        </p:spPr>
        <p:txBody>
          <a:bodyPr wrap="none" rtlCol="0">
            <a:spAutoFit/>
          </a:bodyPr>
          <a:lstStyle/>
          <a:p>
            <a:r>
              <a:rPr lang="ja-JP" altLang="en-US" sz="1600" dirty="0"/>
              <a:t>（参考）倫理指針：第３章 研究の適切な実施等　第６ 研究計画書に関する手続 </a:t>
            </a:r>
            <a:endParaRPr kumimoji="1" lang="ja-JP" altLang="en-US" sz="1600" dirty="0"/>
          </a:p>
        </p:txBody>
      </p:sp>
      <p:sp>
        <p:nvSpPr>
          <p:cNvPr id="7" name="正方形/長方形 6">
            <a:extLst>
              <a:ext uri="{FF2B5EF4-FFF2-40B4-BE49-F238E27FC236}">
                <a16:creationId xmlns:a16="http://schemas.microsoft.com/office/drawing/2014/main" id="{CF0CB8BA-0926-402D-86F2-D25BA04776F9}"/>
              </a:ext>
            </a:extLst>
          </p:cNvPr>
          <p:cNvSpPr/>
          <p:nvPr/>
        </p:nvSpPr>
        <p:spPr>
          <a:xfrm>
            <a:off x="3174023" y="2224454"/>
            <a:ext cx="2268415" cy="492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712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02A39-C953-4F64-A4F7-7E89EC8F7FA2}"/>
              </a:ext>
            </a:extLst>
          </p:cNvPr>
          <p:cNvSpPr>
            <a:spLocks noGrp="1"/>
          </p:cNvSpPr>
          <p:nvPr>
            <p:ph type="title"/>
          </p:nvPr>
        </p:nvSpPr>
        <p:spPr/>
        <p:txBody>
          <a:bodyPr/>
          <a:lstStyle/>
          <a:p>
            <a:r>
              <a:rPr lang="ja-JP" altLang="en-US" dirty="0"/>
              <a:t>研究情報の登録について（２）</a:t>
            </a:r>
            <a:endParaRPr kumimoji="1" lang="ja-JP" altLang="en-US" dirty="0"/>
          </a:p>
        </p:txBody>
      </p:sp>
      <p:sp>
        <p:nvSpPr>
          <p:cNvPr id="3" name="コンテンツ プレースホルダー 2">
            <a:extLst>
              <a:ext uri="{FF2B5EF4-FFF2-40B4-BE49-F238E27FC236}">
                <a16:creationId xmlns:a16="http://schemas.microsoft.com/office/drawing/2014/main" id="{F836862B-92CD-47EA-85A2-4748691ED211}"/>
              </a:ext>
            </a:extLst>
          </p:cNvPr>
          <p:cNvSpPr>
            <a:spLocks noGrp="1"/>
          </p:cNvSpPr>
          <p:nvPr>
            <p:ph idx="1"/>
          </p:nvPr>
        </p:nvSpPr>
        <p:spPr>
          <a:xfrm>
            <a:off x="313267" y="1614196"/>
            <a:ext cx="11565466" cy="4878679"/>
          </a:xfrm>
        </p:spPr>
        <p:txBody>
          <a:bodyPr>
            <a:normAutofit fontScale="92500" lnSpcReduction="10000"/>
          </a:bodyPr>
          <a:lstStyle/>
          <a:p>
            <a:pPr marL="0" indent="0">
              <a:buNone/>
            </a:pPr>
            <a:r>
              <a:rPr lang="ja-JP" altLang="en-US" dirty="0"/>
              <a:t>人を対象とする研究の倫理指針において、侵襲の有無に関わらず、</a:t>
            </a:r>
            <a:endParaRPr lang="en-US" altLang="ja-JP" dirty="0"/>
          </a:p>
          <a:p>
            <a:pPr marL="0" indent="0">
              <a:buNone/>
            </a:pPr>
            <a:r>
              <a:rPr lang="ja-JP" altLang="en-US" b="1" dirty="0">
                <a:solidFill>
                  <a:srgbClr val="FF0000"/>
                </a:solidFill>
              </a:rPr>
              <a:t>介入</a:t>
            </a:r>
            <a:r>
              <a:rPr lang="ja-JP" altLang="en-US" dirty="0"/>
              <a:t>を行う臨床研究の場合、研究責任者は公開データベースに、当該研究</a:t>
            </a:r>
            <a:endParaRPr lang="en-US" altLang="ja-JP" dirty="0"/>
          </a:p>
          <a:p>
            <a:pPr marL="0" indent="0">
              <a:buNone/>
            </a:pPr>
            <a:r>
              <a:rPr lang="ja-JP" altLang="en-US" dirty="0"/>
              <a:t>の概要を研究の実施に先立って登録し、公開及び更新を行う必要がある。</a:t>
            </a:r>
            <a:endParaRPr lang="en-US" altLang="ja-JP" dirty="0"/>
          </a:p>
          <a:p>
            <a:pPr marL="0" indent="0">
              <a:buNone/>
            </a:pPr>
            <a:r>
              <a:rPr lang="ja-JP" altLang="en-US" dirty="0"/>
              <a:t>また、観察研究においても登録及び更新することが努力義務として定めら</a:t>
            </a:r>
            <a:endParaRPr lang="en-US" altLang="ja-JP" dirty="0"/>
          </a:p>
          <a:p>
            <a:pPr marL="0" indent="0">
              <a:buNone/>
            </a:pPr>
            <a:r>
              <a:rPr lang="ja-JP" altLang="en-US" dirty="0"/>
              <a:t>れている。</a:t>
            </a:r>
            <a:endParaRPr lang="en-US" altLang="ja-JP" dirty="0"/>
          </a:p>
          <a:p>
            <a:pPr marL="0" indent="0">
              <a:buNone/>
            </a:pPr>
            <a:endParaRPr lang="en-US" altLang="ja-JP" dirty="0"/>
          </a:p>
          <a:p>
            <a:pPr marL="0" indent="0">
              <a:buNone/>
            </a:pPr>
            <a:r>
              <a:rPr lang="ja-JP" altLang="en-US" dirty="0"/>
              <a:t>登録先については、いずれかにデータベース登録を行うこと。</a:t>
            </a:r>
            <a:endParaRPr lang="en-US" altLang="ja-JP" dirty="0"/>
          </a:p>
          <a:p>
            <a:pPr marL="0" indent="0">
              <a:buNone/>
            </a:pPr>
            <a:endParaRPr kumimoji="1" lang="en-US" altLang="ja-JP" dirty="0"/>
          </a:p>
          <a:p>
            <a:pPr marL="0" lvl="0" indent="0">
              <a:buNone/>
            </a:pPr>
            <a:r>
              <a:rPr lang="ja-JP" altLang="en-US" dirty="0"/>
              <a:t>　✓ </a:t>
            </a:r>
            <a:r>
              <a:rPr lang="ja-JP" altLang="ja-JP" dirty="0"/>
              <a:t>国立大学附属病院長会議</a:t>
            </a:r>
            <a:r>
              <a:rPr lang="ja-JP" altLang="en-US" dirty="0"/>
              <a:t>臨床試験登録システム（</a:t>
            </a:r>
            <a:r>
              <a:rPr lang="en-US" altLang="ja-JP" dirty="0"/>
              <a:t>UMIN</a:t>
            </a:r>
            <a:r>
              <a:rPr lang="ja-JP" altLang="en-US" dirty="0"/>
              <a:t>）</a:t>
            </a:r>
            <a:endParaRPr lang="ja-JP" altLang="ja-JP" dirty="0"/>
          </a:p>
          <a:p>
            <a:pPr marL="0" lvl="0" indent="0">
              <a:buNone/>
            </a:pPr>
            <a:r>
              <a:rPr lang="ja-JP" altLang="en-US" dirty="0"/>
              <a:t>　✓ </a:t>
            </a:r>
            <a:r>
              <a:rPr lang="ja-JP" altLang="ja-JP" dirty="0"/>
              <a:t>一般財団法人日本医薬情報センター</a:t>
            </a:r>
            <a:r>
              <a:rPr lang="ja-JP" altLang="en-US" dirty="0"/>
              <a:t>（</a:t>
            </a:r>
            <a:r>
              <a:rPr lang="en-US" altLang="ja-JP" dirty="0"/>
              <a:t>JAPIC</a:t>
            </a:r>
            <a:r>
              <a:rPr lang="ja-JP" altLang="en-US" dirty="0"/>
              <a:t>）</a:t>
            </a:r>
            <a:endParaRPr lang="ja-JP" altLang="ja-JP" dirty="0"/>
          </a:p>
          <a:p>
            <a:pPr marL="0" indent="0">
              <a:buNone/>
            </a:pPr>
            <a:r>
              <a:rPr lang="ja-JP" altLang="en-US" dirty="0"/>
              <a:t>　✓ </a:t>
            </a:r>
            <a:r>
              <a:rPr lang="ja-JP" altLang="ja-JP" dirty="0"/>
              <a:t>公益財団法人日本医師会</a:t>
            </a:r>
            <a:r>
              <a:rPr lang="ja-JP" altLang="en-US" dirty="0"/>
              <a:t>治験促進センター（</a:t>
            </a:r>
            <a:r>
              <a:rPr lang="en-US" altLang="ja-JP" dirty="0"/>
              <a:t>JMACCT</a:t>
            </a:r>
            <a:r>
              <a:rPr lang="ja-JP" altLang="en-US" dirty="0"/>
              <a:t>）</a:t>
            </a:r>
            <a:endParaRPr lang="en-US" altLang="ja-JP" dirty="0"/>
          </a:p>
          <a:p>
            <a:pPr marL="0" indent="0">
              <a:buNone/>
            </a:pPr>
            <a:endParaRPr kumimoji="1" lang="en-US" altLang="ja-JP" dirty="0"/>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143764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812283-486B-4221-9B2D-2B3A91EE9BFD}"/>
              </a:ext>
            </a:extLst>
          </p:cNvPr>
          <p:cNvSpPr>
            <a:spLocks noGrp="1"/>
          </p:cNvSpPr>
          <p:nvPr>
            <p:ph type="title"/>
          </p:nvPr>
        </p:nvSpPr>
        <p:spPr>
          <a:xfrm>
            <a:off x="838200" y="20154"/>
            <a:ext cx="10515600" cy="1325563"/>
          </a:xfrm>
        </p:spPr>
        <p:txBody>
          <a:bodyPr/>
          <a:lstStyle/>
          <a:p>
            <a:r>
              <a:rPr lang="ja-JP" altLang="en-US" dirty="0"/>
              <a:t>審査について</a:t>
            </a:r>
            <a:endParaRPr kumimoji="1" lang="ja-JP" altLang="en-US" dirty="0"/>
          </a:p>
        </p:txBody>
      </p:sp>
      <p:sp>
        <p:nvSpPr>
          <p:cNvPr id="3" name="コンテンツ プレースホルダー 2">
            <a:extLst>
              <a:ext uri="{FF2B5EF4-FFF2-40B4-BE49-F238E27FC236}">
                <a16:creationId xmlns:a16="http://schemas.microsoft.com/office/drawing/2014/main" id="{1AC997CA-74C2-4E9E-AB71-0172A9D96953}"/>
              </a:ext>
            </a:extLst>
          </p:cNvPr>
          <p:cNvSpPr>
            <a:spLocks noGrp="1"/>
          </p:cNvSpPr>
          <p:nvPr>
            <p:ph idx="1"/>
          </p:nvPr>
        </p:nvSpPr>
        <p:spPr>
          <a:xfrm>
            <a:off x="838200" y="2711640"/>
            <a:ext cx="10515600" cy="983171"/>
          </a:xfrm>
        </p:spPr>
        <p:txBody>
          <a:bodyPr>
            <a:normAutofit lnSpcReduction="10000"/>
          </a:bodyPr>
          <a:lstStyle/>
          <a:p>
            <a:pPr marL="0" indent="0">
              <a:buNone/>
            </a:pPr>
            <a:r>
              <a:rPr lang="ja-JP" altLang="en-US" dirty="0"/>
              <a:t>審査結果の通知まで約２～３週間を要し、倫理審査委員会の委員</a:t>
            </a:r>
            <a:endParaRPr lang="en-US" altLang="ja-JP" dirty="0"/>
          </a:p>
          <a:p>
            <a:pPr marL="0" indent="0">
              <a:buNone/>
            </a:pPr>
            <a:r>
              <a:rPr lang="ja-JP" altLang="en-US" dirty="0"/>
              <a:t>全員（計１３名）でから審査を受ける。</a:t>
            </a:r>
            <a:endParaRPr kumimoji="1" lang="ja-JP" altLang="en-US" dirty="0"/>
          </a:p>
        </p:txBody>
      </p:sp>
      <p:sp>
        <p:nvSpPr>
          <p:cNvPr id="4" name="四角形: 角を丸くする 3">
            <a:extLst>
              <a:ext uri="{FF2B5EF4-FFF2-40B4-BE49-F238E27FC236}">
                <a16:creationId xmlns:a16="http://schemas.microsoft.com/office/drawing/2014/main" id="{B5BA3823-AE31-4E17-B3B9-CDDCCEC3011E}"/>
              </a:ext>
            </a:extLst>
          </p:cNvPr>
          <p:cNvSpPr/>
          <p:nvPr/>
        </p:nvSpPr>
        <p:spPr>
          <a:xfrm>
            <a:off x="838200" y="1755648"/>
            <a:ext cx="2569464" cy="78638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rPr>
              <a:t>通常審査</a:t>
            </a:r>
          </a:p>
        </p:txBody>
      </p:sp>
      <p:sp>
        <p:nvSpPr>
          <p:cNvPr id="5" name="四角形: 角を丸くする 4">
            <a:extLst>
              <a:ext uri="{FF2B5EF4-FFF2-40B4-BE49-F238E27FC236}">
                <a16:creationId xmlns:a16="http://schemas.microsoft.com/office/drawing/2014/main" id="{8405D4E6-8DE6-4796-B313-77A88A05A184}"/>
              </a:ext>
            </a:extLst>
          </p:cNvPr>
          <p:cNvSpPr/>
          <p:nvPr/>
        </p:nvSpPr>
        <p:spPr>
          <a:xfrm>
            <a:off x="838200" y="3992435"/>
            <a:ext cx="2569464" cy="78638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ysClr val="windowText" lastClr="000000"/>
                </a:solidFill>
              </a:rPr>
              <a:t>迅速審査</a:t>
            </a:r>
          </a:p>
        </p:txBody>
      </p:sp>
      <p:sp>
        <p:nvSpPr>
          <p:cNvPr id="6" name="コンテンツ プレースホルダー 2">
            <a:extLst>
              <a:ext uri="{FF2B5EF4-FFF2-40B4-BE49-F238E27FC236}">
                <a16:creationId xmlns:a16="http://schemas.microsoft.com/office/drawing/2014/main" id="{C6EFA852-F591-40A7-9555-D8B6680773B7}"/>
              </a:ext>
            </a:extLst>
          </p:cNvPr>
          <p:cNvSpPr txBox="1">
            <a:spLocks/>
          </p:cNvSpPr>
          <p:nvPr/>
        </p:nvSpPr>
        <p:spPr>
          <a:xfrm>
            <a:off x="838200" y="4948427"/>
            <a:ext cx="10515600" cy="12589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月１回の定例の通常審査ではなく、適宜審査を行う。</a:t>
            </a:r>
            <a:endParaRPr lang="en-US" altLang="ja-JP" dirty="0"/>
          </a:p>
          <a:p>
            <a:pPr marL="0" indent="0">
              <a:buFont typeface="Arial" panose="020B0604020202020204" pitchFamily="34" charset="0"/>
              <a:buNone/>
            </a:pPr>
            <a:r>
              <a:rPr lang="ja-JP" altLang="en-US" dirty="0"/>
              <a:t>審査結果の通知まで約２週間を要し、倫理審査委員会に所属する</a:t>
            </a:r>
            <a:endParaRPr lang="en-US" altLang="ja-JP" dirty="0"/>
          </a:p>
          <a:p>
            <a:pPr marL="0" indent="0">
              <a:buFont typeface="Arial" panose="020B0604020202020204" pitchFamily="34" charset="0"/>
              <a:buNone/>
            </a:pPr>
            <a:r>
              <a:rPr lang="ja-JP" altLang="en-US" dirty="0"/>
              <a:t>少数の委員（３名）から審査を受ける簡易審査。</a:t>
            </a:r>
            <a:endParaRPr lang="en-US" altLang="ja-JP" dirty="0"/>
          </a:p>
        </p:txBody>
      </p:sp>
      <p:sp>
        <p:nvSpPr>
          <p:cNvPr id="8" name="テキスト ボックス 7">
            <a:extLst>
              <a:ext uri="{FF2B5EF4-FFF2-40B4-BE49-F238E27FC236}">
                <a16:creationId xmlns:a16="http://schemas.microsoft.com/office/drawing/2014/main" id="{56A24BB7-97CD-4685-B36B-4B7268B54229}"/>
              </a:ext>
            </a:extLst>
          </p:cNvPr>
          <p:cNvSpPr txBox="1"/>
          <p:nvPr/>
        </p:nvSpPr>
        <p:spPr>
          <a:xfrm>
            <a:off x="1530220" y="1052838"/>
            <a:ext cx="8494633" cy="369332"/>
          </a:xfrm>
          <a:prstGeom prst="rect">
            <a:avLst/>
          </a:prstGeom>
          <a:noFill/>
        </p:spPr>
        <p:txBody>
          <a:bodyPr wrap="none" rtlCol="0">
            <a:spAutoFit/>
          </a:bodyPr>
          <a:lstStyle/>
          <a:p>
            <a:r>
              <a:rPr kumimoji="1" lang="en-US" altLang="ja-JP" dirty="0"/>
              <a:t>※</a:t>
            </a:r>
            <a:r>
              <a:rPr kumimoji="1" lang="ja-JP" altLang="en-US" dirty="0">
                <a:solidFill>
                  <a:srgbClr val="FF0000"/>
                </a:solidFill>
              </a:rPr>
              <a:t>継続審査になる</a:t>
            </a:r>
            <a:r>
              <a:rPr lang="ja-JP" altLang="en-US" dirty="0">
                <a:solidFill>
                  <a:srgbClr val="FF0000"/>
                </a:solidFill>
              </a:rPr>
              <a:t>可能性を考慮し</a:t>
            </a:r>
            <a:r>
              <a:rPr kumimoji="1" lang="ja-JP" altLang="en-US" dirty="0">
                <a:solidFill>
                  <a:srgbClr val="FF0000"/>
                </a:solidFill>
              </a:rPr>
              <a:t>、研究開始の数か月前にはご提出ください。</a:t>
            </a:r>
          </a:p>
        </p:txBody>
      </p:sp>
    </p:spTree>
    <p:extLst>
      <p:ext uri="{BB962C8B-B14F-4D97-AF65-F5344CB8AC3E}">
        <p14:creationId xmlns:p14="http://schemas.microsoft.com/office/powerpoint/2010/main" val="2588252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CBB07F-F07E-4B42-8B71-F531E7B8ABF8}"/>
              </a:ext>
            </a:extLst>
          </p:cNvPr>
          <p:cNvSpPr>
            <a:spLocks noGrp="1"/>
          </p:cNvSpPr>
          <p:nvPr>
            <p:ph type="title"/>
          </p:nvPr>
        </p:nvSpPr>
        <p:spPr/>
        <p:txBody>
          <a:bodyPr/>
          <a:lstStyle/>
          <a:p>
            <a:r>
              <a:rPr kumimoji="1" lang="ja-JP" altLang="en-US" dirty="0"/>
              <a:t>迅速審査の対象</a:t>
            </a:r>
          </a:p>
        </p:txBody>
      </p:sp>
      <p:sp>
        <p:nvSpPr>
          <p:cNvPr id="3" name="コンテンツ プレースホルダー 2">
            <a:extLst>
              <a:ext uri="{FF2B5EF4-FFF2-40B4-BE49-F238E27FC236}">
                <a16:creationId xmlns:a16="http://schemas.microsoft.com/office/drawing/2014/main" id="{F75A574D-B9FC-40AE-AE2E-95CBBA5CF354}"/>
              </a:ext>
            </a:extLst>
          </p:cNvPr>
          <p:cNvSpPr>
            <a:spLocks noGrp="1"/>
          </p:cNvSpPr>
          <p:nvPr>
            <p:ph idx="1"/>
          </p:nvPr>
        </p:nvSpPr>
        <p:spPr>
          <a:xfrm>
            <a:off x="466344" y="1825624"/>
            <a:ext cx="11292840" cy="4566031"/>
          </a:xfrm>
        </p:spPr>
        <p:txBody>
          <a:bodyPr>
            <a:normAutofit fontScale="92500" lnSpcReduction="20000"/>
          </a:bodyPr>
          <a:lstStyle/>
          <a:p>
            <a:pPr marL="0" indent="0">
              <a:buNone/>
            </a:pPr>
            <a:r>
              <a:rPr lang="ja-JP" altLang="en-US" dirty="0"/>
              <a:t>以下いずれかに該当する場合</a:t>
            </a:r>
            <a:endParaRPr lang="en-US" altLang="ja-JP" dirty="0"/>
          </a:p>
          <a:p>
            <a:pPr marL="0" indent="0">
              <a:buNone/>
            </a:pPr>
            <a:endParaRPr lang="en-US" altLang="ja-JP" sz="2000" dirty="0"/>
          </a:p>
          <a:p>
            <a:pPr marL="514350" indent="-514350">
              <a:buAutoNum type="arabicParenBoth"/>
            </a:pPr>
            <a:r>
              <a:rPr lang="ja-JP" altLang="en-US" dirty="0"/>
              <a:t>多研究機関共同研究であって，既に当該研究の全体について共同研究機関に於いて倫理審査委員会の審査を受け，実施について適当である旨を得ている場合の審査 </a:t>
            </a:r>
            <a:endParaRPr lang="en-US" altLang="ja-JP" dirty="0"/>
          </a:p>
          <a:p>
            <a:pPr marL="514350" indent="-514350">
              <a:buAutoNum type="arabicParenBoth"/>
            </a:pPr>
            <a:r>
              <a:rPr lang="ja-JP" altLang="en-US" dirty="0"/>
              <a:t>研究計画書の</a:t>
            </a:r>
            <a:r>
              <a:rPr lang="ja-JP" altLang="en-US" b="1" dirty="0"/>
              <a:t>軽微な変更</a:t>
            </a:r>
            <a:r>
              <a:rPr lang="ja-JP" altLang="en-US" dirty="0"/>
              <a:t>に関する審査 </a:t>
            </a:r>
            <a:endParaRPr lang="en-US" altLang="ja-JP" dirty="0"/>
          </a:p>
          <a:p>
            <a:pPr marL="514350" indent="-514350">
              <a:buAutoNum type="arabicParenBoth"/>
            </a:pPr>
            <a:r>
              <a:rPr lang="ja-JP" altLang="en-US" dirty="0"/>
              <a:t>侵襲を伴わない研究であって介入を行わないものに関する審査 </a:t>
            </a:r>
            <a:endParaRPr lang="en-US" altLang="ja-JP" dirty="0"/>
          </a:p>
          <a:p>
            <a:pPr marL="514350" indent="-514350">
              <a:buAutoNum type="arabicParenBoth"/>
            </a:pPr>
            <a:r>
              <a:rPr lang="ja-JP" altLang="en-US" dirty="0"/>
              <a:t>軽微な侵襲を伴う研究であって介入を行わないものに関する審査 </a:t>
            </a:r>
            <a:endParaRPr lang="en-US" altLang="ja-JP" dirty="0"/>
          </a:p>
          <a:p>
            <a:pPr marL="514350" indent="-514350">
              <a:buAutoNum type="arabicParenBoth"/>
            </a:pPr>
            <a:endParaRPr kumimoji="1" lang="en-US" altLang="ja-JP" dirty="0"/>
          </a:p>
          <a:p>
            <a:pPr marL="0" indent="0">
              <a:buNone/>
            </a:pPr>
            <a:r>
              <a:rPr lang="ja-JP" altLang="en-US" b="1" dirty="0"/>
              <a:t>軽微な変更とは（ガイダンスより）</a:t>
            </a:r>
            <a:endParaRPr lang="en-US" altLang="ja-JP" b="1" dirty="0"/>
          </a:p>
          <a:p>
            <a:pPr marL="0" indent="0">
              <a:buNone/>
            </a:pPr>
            <a:r>
              <a:rPr lang="ja-JP" altLang="en-US" dirty="0"/>
              <a:t>研究の実施に影響を与えない範囲で、研究対象者への負担やリスクが増大しない変更を指す</a:t>
            </a:r>
            <a:endParaRPr kumimoji="1" lang="ja-JP" altLang="en-US" dirty="0"/>
          </a:p>
        </p:txBody>
      </p:sp>
    </p:spTree>
    <p:extLst>
      <p:ext uri="{BB962C8B-B14F-4D97-AF65-F5344CB8AC3E}">
        <p14:creationId xmlns:p14="http://schemas.microsoft.com/office/powerpoint/2010/main" val="2986099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E4A1EA-791B-41EA-87C1-F2A332903024}"/>
              </a:ext>
            </a:extLst>
          </p:cNvPr>
          <p:cNvSpPr>
            <a:spLocks noGrp="1"/>
          </p:cNvSpPr>
          <p:nvPr>
            <p:ph type="title"/>
          </p:nvPr>
        </p:nvSpPr>
        <p:spPr>
          <a:xfrm>
            <a:off x="838200" y="-55984"/>
            <a:ext cx="10515600" cy="1325563"/>
          </a:xfrm>
        </p:spPr>
        <p:txBody>
          <a:bodyPr/>
          <a:lstStyle/>
          <a:p>
            <a:r>
              <a:rPr kumimoji="1" lang="ja-JP" altLang="en-US" dirty="0"/>
              <a:t>軽微な変更とは</a:t>
            </a:r>
          </a:p>
        </p:txBody>
      </p:sp>
      <p:pic>
        <p:nvPicPr>
          <p:cNvPr id="4" name="図 3">
            <a:extLst>
              <a:ext uri="{FF2B5EF4-FFF2-40B4-BE49-F238E27FC236}">
                <a16:creationId xmlns:a16="http://schemas.microsoft.com/office/drawing/2014/main" id="{95C16901-1E66-4480-AA8B-82E7CD7F0D0F}"/>
              </a:ext>
            </a:extLst>
          </p:cNvPr>
          <p:cNvPicPr>
            <a:picLocks noChangeAspect="1"/>
          </p:cNvPicPr>
          <p:nvPr/>
        </p:nvPicPr>
        <p:blipFill>
          <a:blip r:embed="rId2"/>
          <a:stretch>
            <a:fillRect/>
          </a:stretch>
        </p:blipFill>
        <p:spPr>
          <a:xfrm>
            <a:off x="255036" y="2569064"/>
            <a:ext cx="11681927" cy="4135128"/>
          </a:xfrm>
          <a:prstGeom prst="rect">
            <a:avLst/>
          </a:prstGeom>
          <a:ln>
            <a:solidFill>
              <a:schemeClr val="tx1"/>
            </a:solidFill>
          </a:ln>
        </p:spPr>
      </p:pic>
      <p:sp>
        <p:nvSpPr>
          <p:cNvPr id="6" name="コンテンツ プレースホルダー 5">
            <a:extLst>
              <a:ext uri="{FF2B5EF4-FFF2-40B4-BE49-F238E27FC236}">
                <a16:creationId xmlns:a16="http://schemas.microsoft.com/office/drawing/2014/main" id="{41F6645D-D0F0-4F22-B053-6F7E2A564482}"/>
              </a:ext>
            </a:extLst>
          </p:cNvPr>
          <p:cNvSpPr>
            <a:spLocks noGrp="1"/>
          </p:cNvSpPr>
          <p:nvPr>
            <p:ph idx="1"/>
          </p:nvPr>
        </p:nvSpPr>
        <p:spPr>
          <a:xfrm>
            <a:off x="0" y="1148281"/>
            <a:ext cx="12192000" cy="1240971"/>
          </a:xfrm>
        </p:spPr>
        <p:txBody>
          <a:bodyPr>
            <a:normAutofit fontScale="92500" lnSpcReduction="20000"/>
          </a:bodyPr>
          <a:lstStyle/>
          <a:p>
            <a:pPr marL="0" indent="0">
              <a:buNone/>
            </a:pPr>
            <a:r>
              <a:rPr lang="ja-JP" altLang="en-US" dirty="0"/>
              <a:t>山口大学大学院医学系研究科保健学専攻生命科学・医学系研究倫理審査委員会</a:t>
            </a:r>
            <a:endParaRPr lang="en-US" altLang="ja-JP" dirty="0"/>
          </a:p>
          <a:p>
            <a:pPr marL="0" indent="0">
              <a:buNone/>
            </a:pPr>
            <a:r>
              <a:rPr lang="ja-JP" altLang="en-US" dirty="0"/>
              <a:t>では軽微な変更を以下のように定めている。</a:t>
            </a:r>
            <a:endParaRPr lang="en-US" altLang="ja-JP" dirty="0"/>
          </a:p>
          <a:p>
            <a:pPr marL="0" indent="0">
              <a:buNone/>
            </a:pPr>
            <a:r>
              <a:rPr lang="ja-JP" altLang="en-US" u="sng" dirty="0"/>
              <a:t>以下にあたる場合は、変更申請書ではなく、</a:t>
            </a:r>
            <a:r>
              <a:rPr lang="ja-JP" altLang="en-US" b="1" u="sng" dirty="0">
                <a:solidFill>
                  <a:srgbClr val="FF0000"/>
                </a:solidFill>
              </a:rPr>
              <a:t>変更報告書</a:t>
            </a:r>
            <a:r>
              <a:rPr lang="ja-JP" altLang="en-US" u="sng" dirty="0"/>
              <a:t>を提出</a:t>
            </a:r>
            <a:r>
              <a:rPr lang="ja-JP" altLang="en-US" dirty="0"/>
              <a:t>。</a:t>
            </a:r>
          </a:p>
        </p:txBody>
      </p:sp>
    </p:spTree>
    <p:extLst>
      <p:ext uri="{BB962C8B-B14F-4D97-AF65-F5344CB8AC3E}">
        <p14:creationId xmlns:p14="http://schemas.microsoft.com/office/powerpoint/2010/main" val="398592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CF38DFA4-F3BC-4BB0-A688-E0974A2F7770}"/>
              </a:ext>
            </a:extLst>
          </p:cNvPr>
          <p:cNvGrpSpPr/>
          <p:nvPr/>
        </p:nvGrpSpPr>
        <p:grpSpPr>
          <a:xfrm>
            <a:off x="694587" y="0"/>
            <a:ext cx="4672959" cy="6858000"/>
            <a:chOff x="3759520" y="0"/>
            <a:chExt cx="4672959" cy="6858000"/>
          </a:xfrm>
        </p:grpSpPr>
        <p:pic>
          <p:nvPicPr>
            <p:cNvPr id="4" name="図 3">
              <a:extLst>
                <a:ext uri="{FF2B5EF4-FFF2-40B4-BE49-F238E27FC236}">
                  <a16:creationId xmlns:a16="http://schemas.microsoft.com/office/drawing/2014/main" id="{1912DD19-01E3-4B6A-8941-78AB4D01C79F}"/>
                </a:ext>
              </a:extLst>
            </p:cNvPr>
            <p:cNvPicPr>
              <a:picLocks noChangeAspect="1"/>
            </p:cNvPicPr>
            <p:nvPr/>
          </p:nvPicPr>
          <p:blipFill>
            <a:blip r:embed="rId2"/>
            <a:stretch>
              <a:fillRect/>
            </a:stretch>
          </p:blipFill>
          <p:spPr>
            <a:xfrm>
              <a:off x="3759520" y="0"/>
              <a:ext cx="4672959" cy="6858000"/>
            </a:xfrm>
            <a:prstGeom prst="rect">
              <a:avLst/>
            </a:prstGeom>
          </p:spPr>
        </p:pic>
        <p:sp>
          <p:nvSpPr>
            <p:cNvPr id="5" name="四角形: 角を丸くする 4">
              <a:extLst>
                <a:ext uri="{FF2B5EF4-FFF2-40B4-BE49-F238E27FC236}">
                  <a16:creationId xmlns:a16="http://schemas.microsoft.com/office/drawing/2014/main" id="{4C2D6DDF-5298-4D07-871E-C32ABCC0AB13}"/>
                </a:ext>
              </a:extLst>
            </p:cNvPr>
            <p:cNvSpPr/>
            <p:nvPr/>
          </p:nvSpPr>
          <p:spPr>
            <a:xfrm>
              <a:off x="5257148" y="6456057"/>
              <a:ext cx="1540934" cy="2964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0491549C-C607-4DA1-B1E9-2EFC509F017B}"/>
              </a:ext>
            </a:extLst>
          </p:cNvPr>
          <p:cNvGrpSpPr/>
          <p:nvPr/>
        </p:nvGrpSpPr>
        <p:grpSpPr>
          <a:xfrm>
            <a:off x="6824456" y="152400"/>
            <a:ext cx="4924990" cy="5604933"/>
            <a:chOff x="6824456" y="626533"/>
            <a:chExt cx="4924990" cy="5604933"/>
          </a:xfrm>
        </p:grpSpPr>
        <p:pic>
          <p:nvPicPr>
            <p:cNvPr id="7" name="図 6">
              <a:extLst>
                <a:ext uri="{FF2B5EF4-FFF2-40B4-BE49-F238E27FC236}">
                  <a16:creationId xmlns:a16="http://schemas.microsoft.com/office/drawing/2014/main" id="{41BA8E14-905E-4716-A158-E220177BCFA9}"/>
                </a:ext>
              </a:extLst>
            </p:cNvPr>
            <p:cNvPicPr>
              <a:picLocks noChangeAspect="1"/>
            </p:cNvPicPr>
            <p:nvPr/>
          </p:nvPicPr>
          <p:blipFill>
            <a:blip r:embed="rId3"/>
            <a:stretch>
              <a:fillRect/>
            </a:stretch>
          </p:blipFill>
          <p:spPr>
            <a:xfrm>
              <a:off x="6824456" y="626533"/>
              <a:ext cx="4924990" cy="5604933"/>
            </a:xfrm>
            <a:prstGeom prst="rect">
              <a:avLst/>
            </a:prstGeom>
          </p:spPr>
        </p:pic>
        <p:sp>
          <p:nvSpPr>
            <p:cNvPr id="8" name="正方形/長方形 7">
              <a:extLst>
                <a:ext uri="{FF2B5EF4-FFF2-40B4-BE49-F238E27FC236}">
                  <a16:creationId xmlns:a16="http://schemas.microsoft.com/office/drawing/2014/main" id="{DE3D52A2-71C7-4715-8FF4-FAF66056D94D}"/>
                </a:ext>
              </a:extLst>
            </p:cNvPr>
            <p:cNvSpPr/>
            <p:nvPr/>
          </p:nvSpPr>
          <p:spPr>
            <a:xfrm>
              <a:off x="7001934" y="1964267"/>
              <a:ext cx="4428066" cy="21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矢印: 右 8">
            <a:extLst>
              <a:ext uri="{FF2B5EF4-FFF2-40B4-BE49-F238E27FC236}">
                <a16:creationId xmlns:a16="http://schemas.microsoft.com/office/drawing/2014/main" id="{41476C00-CE13-4D27-AEBC-0CA014DDF429}"/>
              </a:ext>
            </a:extLst>
          </p:cNvPr>
          <p:cNvSpPr/>
          <p:nvPr/>
        </p:nvSpPr>
        <p:spPr>
          <a:xfrm>
            <a:off x="5740401" y="2954867"/>
            <a:ext cx="711200" cy="123613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ABCE2BBB-2FCA-4611-A888-964298F67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88124">
            <a:off x="3706236" y="6278861"/>
            <a:ext cx="426682" cy="650825"/>
          </a:xfrm>
          <a:prstGeom prst="rect">
            <a:avLst/>
          </a:prstGeom>
        </p:spPr>
      </p:pic>
      <p:sp>
        <p:nvSpPr>
          <p:cNvPr id="13" name="テキスト ボックス 12">
            <a:extLst>
              <a:ext uri="{FF2B5EF4-FFF2-40B4-BE49-F238E27FC236}">
                <a16:creationId xmlns:a16="http://schemas.microsoft.com/office/drawing/2014/main" id="{14C08D39-2984-49C8-86A1-19D6974E73A5}"/>
              </a:ext>
            </a:extLst>
          </p:cNvPr>
          <p:cNvSpPr txBox="1"/>
          <p:nvPr/>
        </p:nvSpPr>
        <p:spPr>
          <a:xfrm>
            <a:off x="7113430" y="6138333"/>
            <a:ext cx="4544834" cy="400110"/>
          </a:xfrm>
          <a:prstGeom prst="rect">
            <a:avLst/>
          </a:prstGeom>
          <a:noFill/>
        </p:spPr>
        <p:txBody>
          <a:bodyPr wrap="none" rtlCol="0">
            <a:spAutoFit/>
          </a:bodyPr>
          <a:lstStyle/>
          <a:p>
            <a:r>
              <a:rPr kumimoji="1" lang="ja-JP" altLang="en-US" sz="2000" dirty="0"/>
              <a:t>様式やガイダンス等が掲載されている</a:t>
            </a:r>
          </a:p>
        </p:txBody>
      </p:sp>
    </p:spTree>
    <p:extLst>
      <p:ext uri="{BB962C8B-B14F-4D97-AF65-F5344CB8AC3E}">
        <p14:creationId xmlns:p14="http://schemas.microsoft.com/office/powerpoint/2010/main" val="373489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F38AE-9075-41BA-AFA3-8E74E7A30531}"/>
              </a:ext>
            </a:extLst>
          </p:cNvPr>
          <p:cNvSpPr>
            <a:spLocks noGrp="1"/>
          </p:cNvSpPr>
          <p:nvPr>
            <p:ph type="title"/>
          </p:nvPr>
        </p:nvSpPr>
        <p:spPr/>
        <p:txBody>
          <a:bodyPr/>
          <a:lstStyle/>
          <a:p>
            <a:r>
              <a:rPr kumimoji="1" lang="ja-JP" altLang="en-US" dirty="0"/>
              <a:t>審査結果について</a:t>
            </a:r>
          </a:p>
        </p:txBody>
      </p:sp>
      <p:graphicFrame>
        <p:nvGraphicFramePr>
          <p:cNvPr id="4" name="コンテンツ プレースホルダー 3">
            <a:extLst>
              <a:ext uri="{FF2B5EF4-FFF2-40B4-BE49-F238E27FC236}">
                <a16:creationId xmlns:a16="http://schemas.microsoft.com/office/drawing/2014/main" id="{6FBE5478-AD89-4391-95B6-5CDEC01374F8}"/>
              </a:ext>
            </a:extLst>
          </p:cNvPr>
          <p:cNvGraphicFramePr>
            <a:graphicFrameLocks noGrp="1"/>
          </p:cNvGraphicFramePr>
          <p:nvPr>
            <p:ph idx="1"/>
            <p:extLst>
              <p:ext uri="{D42A27DB-BD31-4B8C-83A1-F6EECF244321}">
                <p14:modId xmlns:p14="http://schemas.microsoft.com/office/powerpoint/2010/main" val="513943110"/>
              </p:ext>
            </p:extLst>
          </p:nvPr>
        </p:nvGraphicFramePr>
        <p:xfrm>
          <a:off x="1565988" y="186294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6">
            <a:extLst>
              <a:ext uri="{FF2B5EF4-FFF2-40B4-BE49-F238E27FC236}">
                <a16:creationId xmlns:a16="http://schemas.microsoft.com/office/drawing/2014/main" id="{37ECEC09-BEE1-44F6-92CF-4432507B7EFA}"/>
              </a:ext>
            </a:extLst>
          </p:cNvPr>
          <p:cNvSpPr txBox="1"/>
          <p:nvPr/>
        </p:nvSpPr>
        <p:spPr>
          <a:xfrm>
            <a:off x="3834881" y="3730839"/>
            <a:ext cx="5374434" cy="307777"/>
          </a:xfrm>
          <a:prstGeom prst="rect">
            <a:avLst/>
          </a:prstGeom>
          <a:solidFill>
            <a:schemeClr val="bg1"/>
          </a:solidFill>
          <a:ln>
            <a:solidFill>
              <a:schemeClr val="accent1">
                <a:shade val="5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a:solidFill>
                  <a:srgbClr val="FF0000"/>
                </a:solidFill>
              </a:rPr>
              <a:t>研究内容等について委員会から指摘があれば「継続審査」となる</a:t>
            </a:r>
          </a:p>
        </p:txBody>
      </p:sp>
    </p:spTree>
    <p:extLst>
      <p:ext uri="{BB962C8B-B14F-4D97-AF65-F5344CB8AC3E}">
        <p14:creationId xmlns:p14="http://schemas.microsoft.com/office/powerpoint/2010/main" val="200940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A1697-B07E-4AE5-881E-84C2D12E7B12}"/>
              </a:ext>
            </a:extLst>
          </p:cNvPr>
          <p:cNvSpPr>
            <a:spLocks noGrp="1"/>
          </p:cNvSpPr>
          <p:nvPr>
            <p:ph type="title"/>
          </p:nvPr>
        </p:nvSpPr>
        <p:spPr>
          <a:xfrm>
            <a:off x="838200" y="0"/>
            <a:ext cx="10515600" cy="1325563"/>
          </a:xfrm>
        </p:spPr>
        <p:txBody>
          <a:bodyPr/>
          <a:lstStyle/>
          <a:p>
            <a:r>
              <a:rPr kumimoji="1" lang="ja-JP" altLang="en-US" dirty="0"/>
              <a:t>継続審査の場合</a:t>
            </a:r>
          </a:p>
        </p:txBody>
      </p:sp>
      <p:pic>
        <p:nvPicPr>
          <p:cNvPr id="4" name="図 3">
            <a:extLst>
              <a:ext uri="{FF2B5EF4-FFF2-40B4-BE49-F238E27FC236}">
                <a16:creationId xmlns:a16="http://schemas.microsoft.com/office/drawing/2014/main" id="{08AF159B-03D9-43A6-85E5-67212A8E2F8B}"/>
              </a:ext>
            </a:extLst>
          </p:cNvPr>
          <p:cNvPicPr>
            <a:picLocks noChangeAspect="1"/>
          </p:cNvPicPr>
          <p:nvPr/>
        </p:nvPicPr>
        <p:blipFill rotWithShape="1">
          <a:blip r:embed="rId3"/>
          <a:srcRect l="766"/>
          <a:stretch/>
        </p:blipFill>
        <p:spPr>
          <a:xfrm>
            <a:off x="746449" y="1167746"/>
            <a:ext cx="10926147" cy="5690254"/>
          </a:xfrm>
          <a:prstGeom prst="rect">
            <a:avLst/>
          </a:prstGeom>
        </p:spPr>
      </p:pic>
      <p:sp>
        <p:nvSpPr>
          <p:cNvPr id="5" name="テキスト ボックス 4">
            <a:extLst>
              <a:ext uri="{FF2B5EF4-FFF2-40B4-BE49-F238E27FC236}">
                <a16:creationId xmlns:a16="http://schemas.microsoft.com/office/drawing/2014/main" id="{3B53D7F1-B179-48E4-B503-B13D863FD27C}"/>
              </a:ext>
            </a:extLst>
          </p:cNvPr>
          <p:cNvSpPr txBox="1"/>
          <p:nvPr/>
        </p:nvSpPr>
        <p:spPr>
          <a:xfrm>
            <a:off x="155912" y="4422710"/>
            <a:ext cx="11880175" cy="1569660"/>
          </a:xfrm>
          <a:prstGeom prst="rect">
            <a:avLst/>
          </a:prstGeom>
          <a:solidFill>
            <a:schemeClr val="bg1"/>
          </a:solidFill>
          <a:ln>
            <a:solidFill>
              <a:schemeClr val="tx1"/>
            </a:solidFill>
          </a:ln>
        </p:spPr>
        <p:txBody>
          <a:bodyPr wrap="none" rtlCol="0">
            <a:spAutoFit/>
          </a:bodyPr>
          <a:lstStyle/>
          <a:p>
            <a:r>
              <a:rPr lang="ja-JP" altLang="en-US" sz="2400" dirty="0">
                <a:solidFill>
                  <a:srgbClr val="FF0000"/>
                </a:solidFill>
              </a:rPr>
              <a:t>継続審査となり、修正が必要となった場合は、新旧対照表を必ず作成してください。</a:t>
            </a:r>
          </a:p>
          <a:p>
            <a:r>
              <a:rPr lang="en-US" altLang="ja-JP" sz="2400" dirty="0">
                <a:solidFill>
                  <a:srgbClr val="FF0000"/>
                </a:solidFill>
              </a:rPr>
              <a:t>※</a:t>
            </a:r>
            <a:r>
              <a:rPr lang="ja-JP" altLang="en-US" sz="2400" dirty="0">
                <a:solidFill>
                  <a:srgbClr val="FF0000"/>
                </a:solidFill>
              </a:rPr>
              <a:t>審査委員が付したコメントに、対応したことがわかるように作成ください。</a:t>
            </a:r>
          </a:p>
          <a:p>
            <a:r>
              <a:rPr lang="ja-JP" altLang="en-US" sz="2400" dirty="0">
                <a:solidFill>
                  <a:srgbClr val="FF0000"/>
                </a:solidFill>
              </a:rPr>
              <a:t>　審査委員会が円滑に審査を進められるようにご協力ください。</a:t>
            </a:r>
            <a:endParaRPr lang="en-US" altLang="ja-JP" sz="2400" dirty="0">
              <a:solidFill>
                <a:srgbClr val="FF0000"/>
              </a:solidFill>
            </a:endParaRPr>
          </a:p>
          <a:p>
            <a:r>
              <a:rPr kumimoji="1" lang="ja-JP" altLang="en-US" sz="2400" dirty="0">
                <a:solidFill>
                  <a:srgbClr val="FF0000"/>
                </a:solidFill>
              </a:rPr>
              <a:t>　</a:t>
            </a:r>
            <a:r>
              <a:rPr lang="ja-JP" altLang="en-US" sz="2400" dirty="0">
                <a:solidFill>
                  <a:srgbClr val="FF0000"/>
                </a:solidFill>
              </a:rPr>
              <a:t>本スライドに示している新旧対照表は</a:t>
            </a:r>
            <a:r>
              <a:rPr lang="en-US" altLang="ja-JP" sz="2400" dirty="0">
                <a:solidFill>
                  <a:srgbClr val="FF0000"/>
                </a:solidFill>
              </a:rPr>
              <a:t>〈</a:t>
            </a:r>
            <a:r>
              <a:rPr lang="ja-JP" altLang="en-US" sz="2400" dirty="0">
                <a:solidFill>
                  <a:srgbClr val="FF0000"/>
                </a:solidFill>
              </a:rPr>
              <a:t>例</a:t>
            </a:r>
            <a:r>
              <a:rPr lang="en-US" altLang="ja-JP" sz="2400" dirty="0">
                <a:solidFill>
                  <a:srgbClr val="FF0000"/>
                </a:solidFill>
              </a:rPr>
              <a:t>〉</a:t>
            </a:r>
            <a:r>
              <a:rPr lang="ja-JP" altLang="en-US" sz="2400" dirty="0">
                <a:solidFill>
                  <a:srgbClr val="FF0000"/>
                </a:solidFill>
              </a:rPr>
              <a:t>となります。</a:t>
            </a:r>
            <a:endParaRPr kumimoji="1" lang="ja-JP" altLang="en-US" sz="2400" dirty="0">
              <a:solidFill>
                <a:srgbClr val="FF0000"/>
              </a:solidFill>
            </a:endParaRPr>
          </a:p>
        </p:txBody>
      </p:sp>
    </p:spTree>
    <p:extLst>
      <p:ext uri="{BB962C8B-B14F-4D97-AF65-F5344CB8AC3E}">
        <p14:creationId xmlns:p14="http://schemas.microsoft.com/office/powerpoint/2010/main" val="2730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D5F99-9E3F-4500-A75B-195C08CCCA9C}"/>
              </a:ext>
            </a:extLst>
          </p:cNvPr>
          <p:cNvSpPr>
            <a:spLocks noGrp="1"/>
          </p:cNvSpPr>
          <p:nvPr>
            <p:ph type="title"/>
          </p:nvPr>
        </p:nvSpPr>
        <p:spPr>
          <a:xfrm>
            <a:off x="838200" y="666877"/>
            <a:ext cx="10515600" cy="1325563"/>
          </a:xfrm>
        </p:spPr>
        <p:txBody>
          <a:bodyPr/>
          <a:lstStyle/>
          <a:p>
            <a:r>
              <a:rPr kumimoji="1" lang="ja-JP" altLang="en-US" dirty="0"/>
              <a:t>利益相反</a:t>
            </a:r>
            <a:br>
              <a:rPr kumimoji="1" lang="en-US" altLang="ja-JP" dirty="0"/>
            </a:br>
            <a:r>
              <a:rPr kumimoji="1" lang="ja-JP" altLang="en-US" dirty="0"/>
              <a:t>（</a:t>
            </a:r>
            <a:r>
              <a:rPr lang="en-US" altLang="ja-JP" dirty="0"/>
              <a:t> COI</a:t>
            </a:r>
            <a:r>
              <a:rPr lang="ja-JP" altLang="en-US" dirty="0"/>
              <a:t> ：</a:t>
            </a:r>
            <a:r>
              <a:rPr lang="en-US" altLang="ja-JP" dirty="0"/>
              <a:t> </a:t>
            </a:r>
            <a:r>
              <a:rPr kumimoji="1" lang="en-US" altLang="ja-JP" dirty="0"/>
              <a:t>Conflict of Interest</a:t>
            </a:r>
            <a:r>
              <a:rPr kumimoji="1" lang="ja-JP" altLang="en-US" dirty="0"/>
              <a:t>）</a:t>
            </a:r>
          </a:p>
        </p:txBody>
      </p:sp>
      <p:sp>
        <p:nvSpPr>
          <p:cNvPr id="3" name="コンテンツ プレースホルダー 2">
            <a:extLst>
              <a:ext uri="{FF2B5EF4-FFF2-40B4-BE49-F238E27FC236}">
                <a16:creationId xmlns:a16="http://schemas.microsoft.com/office/drawing/2014/main" id="{4329FE90-B348-45AC-9449-C454347E6DF3}"/>
              </a:ext>
            </a:extLst>
          </p:cNvPr>
          <p:cNvSpPr>
            <a:spLocks noGrp="1"/>
          </p:cNvSpPr>
          <p:nvPr>
            <p:ph idx="1"/>
          </p:nvPr>
        </p:nvSpPr>
        <p:spPr>
          <a:xfrm>
            <a:off x="198120" y="2641267"/>
            <a:ext cx="11795760" cy="3749070"/>
          </a:xfrm>
        </p:spPr>
        <p:txBody>
          <a:bodyPr/>
          <a:lstStyle/>
          <a:p>
            <a:r>
              <a:rPr kumimoji="1" lang="ja-JP" altLang="en-US" dirty="0"/>
              <a:t>ある人の持っている２つの異なる役割（大学教職員との資金援助を受け</a:t>
            </a:r>
            <a:endParaRPr kumimoji="1" lang="en-US" altLang="ja-JP" dirty="0"/>
          </a:p>
          <a:p>
            <a:pPr marL="0" indent="0">
              <a:buNone/>
            </a:pPr>
            <a:r>
              <a:rPr lang="en-US" altLang="ja-JP" dirty="0"/>
              <a:t>  </a:t>
            </a:r>
            <a:r>
              <a:rPr kumimoji="1" lang="ja-JP" altLang="en-US" dirty="0"/>
              <a:t>ている企業の協力者）における利益・責務がお互いに相反している状況</a:t>
            </a:r>
            <a:endParaRPr kumimoji="1" lang="en-US" altLang="ja-JP" dirty="0"/>
          </a:p>
          <a:p>
            <a:r>
              <a:rPr lang="ja-JP" altLang="en-US" dirty="0"/>
              <a:t>協議の利益相反とは、経済的な利益関係により、研究の「公正」かつ</a:t>
            </a:r>
            <a:endParaRPr lang="en-US" altLang="ja-JP" dirty="0"/>
          </a:p>
          <a:p>
            <a:pPr marL="0" indent="0">
              <a:buNone/>
            </a:pPr>
            <a:r>
              <a:rPr lang="ja-JP" altLang="en-US" dirty="0"/>
              <a:t>「適正」な判断が損なわれる状態</a:t>
            </a:r>
            <a:endParaRPr lang="en-US" altLang="ja-JP" dirty="0"/>
          </a:p>
          <a:p>
            <a:r>
              <a:rPr kumimoji="1" lang="ja-JP" altLang="en-US" dirty="0"/>
              <a:t>倫理委員会への審査を申請とともに利益相反についての申請がなされ、</a:t>
            </a:r>
            <a:endParaRPr kumimoji="1" lang="en-US" altLang="ja-JP" dirty="0"/>
          </a:p>
          <a:p>
            <a:pPr marL="0" indent="0">
              <a:buNone/>
            </a:pPr>
            <a:r>
              <a:rPr lang="en-US" altLang="ja-JP" dirty="0">
                <a:solidFill>
                  <a:schemeClr val="accent1"/>
                </a:solidFill>
              </a:rPr>
              <a:t>  </a:t>
            </a:r>
            <a:r>
              <a:rPr kumimoji="1" lang="ja-JP" altLang="en-US" u="sng" dirty="0">
                <a:solidFill>
                  <a:schemeClr val="accent1"/>
                </a:solidFill>
              </a:rPr>
              <a:t>研究開始までに承認されることが必要（利益相反の承認を優先）</a:t>
            </a:r>
            <a:endParaRPr kumimoji="1" lang="en-US" altLang="ja-JP" u="sng" dirty="0">
              <a:solidFill>
                <a:schemeClr val="accent1"/>
              </a:solidFill>
            </a:endParaRPr>
          </a:p>
          <a:p>
            <a:pPr marL="0" indent="0">
              <a:buNone/>
            </a:pPr>
            <a:r>
              <a:rPr lang="ja-JP" altLang="en-US" dirty="0">
                <a:solidFill>
                  <a:schemeClr val="accent1"/>
                </a:solidFill>
              </a:rPr>
              <a:t>  </a:t>
            </a:r>
            <a:r>
              <a:rPr kumimoji="1" lang="ja-JP" altLang="en-US" dirty="0"/>
              <a:t>本学の分担研究者ではない場合、研究者が所属する機関での審査が必要</a:t>
            </a:r>
          </a:p>
        </p:txBody>
      </p:sp>
      <p:pic>
        <p:nvPicPr>
          <p:cNvPr id="5" name="図 4">
            <a:extLst>
              <a:ext uri="{FF2B5EF4-FFF2-40B4-BE49-F238E27FC236}">
                <a16:creationId xmlns:a16="http://schemas.microsoft.com/office/drawing/2014/main" id="{F08071E5-6B5B-4782-A3BF-14B8223BF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416" y="18050"/>
            <a:ext cx="2560320" cy="2602612"/>
          </a:xfrm>
          <a:prstGeom prst="rect">
            <a:avLst/>
          </a:prstGeom>
        </p:spPr>
      </p:pic>
    </p:spTree>
    <p:extLst>
      <p:ext uri="{BB962C8B-B14F-4D97-AF65-F5344CB8AC3E}">
        <p14:creationId xmlns:p14="http://schemas.microsoft.com/office/powerpoint/2010/main" val="323587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4FAFA-5C8C-4CF9-AB7B-8573E57CF0DA}"/>
              </a:ext>
            </a:extLst>
          </p:cNvPr>
          <p:cNvSpPr>
            <a:spLocks noGrp="1"/>
          </p:cNvSpPr>
          <p:nvPr>
            <p:ph type="title"/>
          </p:nvPr>
        </p:nvSpPr>
        <p:spPr/>
        <p:txBody>
          <a:bodyPr/>
          <a:lstStyle/>
          <a:p>
            <a:r>
              <a:rPr kumimoji="1" lang="ja-JP" altLang="en-US" dirty="0"/>
              <a:t>審査が通った後</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23FAB7F6-9E9A-49BF-90F3-C6E7E03E1AC9}"/>
              </a:ext>
            </a:extLst>
          </p:cNvPr>
          <p:cNvSpPr>
            <a:spLocks noGrp="1"/>
          </p:cNvSpPr>
          <p:nvPr>
            <p:ph idx="1"/>
          </p:nvPr>
        </p:nvSpPr>
        <p:spPr/>
        <p:txBody>
          <a:bodyPr>
            <a:normAutofit fontScale="92500" lnSpcReduction="10000"/>
          </a:bodyPr>
          <a:lstStyle/>
          <a:p>
            <a:r>
              <a:rPr kumimoji="1" lang="ja-JP" altLang="en-US" dirty="0"/>
              <a:t>研究の進捗状況を原則年１回報告</a:t>
            </a:r>
            <a:endParaRPr kumimoji="1" lang="en-US" altLang="ja-JP" dirty="0"/>
          </a:p>
          <a:p>
            <a:r>
              <a:rPr lang="ja-JP" altLang="en-US" dirty="0"/>
              <a:t>研究が終了した際は、終了報告（研究終了後３か月以内を目安）</a:t>
            </a:r>
            <a:endParaRPr lang="en-US" altLang="ja-JP" dirty="0"/>
          </a:p>
          <a:p>
            <a:r>
              <a:rPr lang="ja-JP" altLang="en-US" dirty="0"/>
              <a:t>研究上の</a:t>
            </a:r>
            <a:r>
              <a:rPr lang="ja-JP" altLang="en-US" u="sng" dirty="0"/>
              <a:t>懸念</a:t>
            </a:r>
            <a:r>
              <a:rPr lang="ja-JP" altLang="en-US" dirty="0"/>
              <a:t>が生じた場合は直ちに報告</a:t>
            </a:r>
            <a:endParaRPr lang="en-US" altLang="ja-JP" dirty="0"/>
          </a:p>
          <a:p>
            <a:pPr marL="0" indent="0">
              <a:buNone/>
            </a:pPr>
            <a:r>
              <a:rPr lang="ja-JP" altLang="en-US" sz="2400" dirty="0"/>
              <a:t>　懸念とは</a:t>
            </a:r>
            <a:endParaRPr lang="en-US" altLang="ja-JP" sz="2400" dirty="0"/>
          </a:p>
          <a:p>
            <a:pPr marL="0" indent="0">
              <a:buNone/>
            </a:pPr>
            <a:r>
              <a:rPr lang="ja-JP" altLang="en-US" sz="2400" dirty="0"/>
              <a:t>　　１．人権尊重の観点</a:t>
            </a:r>
            <a:endParaRPr lang="en-US" altLang="ja-JP" sz="2400" dirty="0"/>
          </a:p>
          <a:p>
            <a:pPr marL="0" indent="0">
              <a:buNone/>
            </a:pPr>
            <a:r>
              <a:rPr lang="ja-JP" altLang="en-US" sz="2400" dirty="0"/>
              <a:t>　　２．研究実施上の観点</a:t>
            </a:r>
            <a:endParaRPr lang="en-US" altLang="ja-JP" sz="2400" dirty="0"/>
          </a:p>
          <a:p>
            <a:pPr marL="0" indent="0">
              <a:buNone/>
            </a:pPr>
            <a:r>
              <a:rPr lang="ja-JP" altLang="en-US" sz="2400" dirty="0"/>
              <a:t>　　３．研究の倫理的妥当性、科学的合理性を損なう</a:t>
            </a:r>
            <a:endParaRPr lang="en-US" altLang="ja-JP" sz="2400" dirty="0"/>
          </a:p>
          <a:p>
            <a:pPr marL="0" indent="0">
              <a:buNone/>
            </a:pPr>
            <a:r>
              <a:rPr lang="ja-JP" altLang="en-US" sz="2400" dirty="0"/>
              <a:t>　　４．研究実施の適正性、研究結果の信頼性を損なう</a:t>
            </a:r>
            <a:endParaRPr lang="en-US" altLang="ja-JP" sz="2400" dirty="0"/>
          </a:p>
          <a:p>
            <a:r>
              <a:rPr lang="ja-JP" altLang="en-US" dirty="0"/>
              <a:t>研究に関する倫理ならびに研究実施のための知識技術に関する教育</a:t>
            </a:r>
            <a:endParaRPr lang="en-US" altLang="ja-JP" dirty="0"/>
          </a:p>
          <a:p>
            <a:pPr marL="0" indent="0">
              <a:buNone/>
            </a:pPr>
            <a:r>
              <a:rPr lang="ja-JP" altLang="en-US" dirty="0"/>
              <a:t>   研修を年１回継続的に受ける</a:t>
            </a:r>
            <a:endParaRPr lang="en-US" altLang="ja-JP" dirty="0"/>
          </a:p>
        </p:txBody>
      </p:sp>
    </p:spTree>
    <p:extLst>
      <p:ext uri="{BB962C8B-B14F-4D97-AF65-F5344CB8AC3E}">
        <p14:creationId xmlns:p14="http://schemas.microsoft.com/office/powerpoint/2010/main" val="345810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BF9D4-D0DB-42EC-A144-11AE1B799AFF}"/>
              </a:ext>
            </a:extLst>
          </p:cNvPr>
          <p:cNvSpPr>
            <a:spLocks noGrp="1"/>
          </p:cNvSpPr>
          <p:nvPr>
            <p:ph type="title"/>
          </p:nvPr>
        </p:nvSpPr>
        <p:spPr>
          <a:xfrm>
            <a:off x="838200" y="52612"/>
            <a:ext cx="10515600" cy="1325563"/>
          </a:xfrm>
        </p:spPr>
        <p:txBody>
          <a:bodyPr/>
          <a:lstStyle/>
          <a:p>
            <a:r>
              <a:rPr kumimoji="1" lang="ja-JP" altLang="en-US" dirty="0"/>
              <a:t>研究終了後の報告について</a:t>
            </a:r>
          </a:p>
        </p:txBody>
      </p:sp>
      <p:pic>
        <p:nvPicPr>
          <p:cNvPr id="4" name="図 3">
            <a:extLst>
              <a:ext uri="{FF2B5EF4-FFF2-40B4-BE49-F238E27FC236}">
                <a16:creationId xmlns:a16="http://schemas.microsoft.com/office/drawing/2014/main" id="{35DAA35C-47CD-47AA-8143-DE393F1EF80F}"/>
              </a:ext>
            </a:extLst>
          </p:cNvPr>
          <p:cNvPicPr>
            <a:picLocks noChangeAspect="1"/>
          </p:cNvPicPr>
          <p:nvPr/>
        </p:nvPicPr>
        <p:blipFill>
          <a:blip r:embed="rId2"/>
          <a:stretch>
            <a:fillRect/>
          </a:stretch>
        </p:blipFill>
        <p:spPr>
          <a:xfrm>
            <a:off x="1049867" y="1080788"/>
            <a:ext cx="9795934" cy="5425669"/>
          </a:xfrm>
          <a:prstGeom prst="rect">
            <a:avLst/>
          </a:prstGeom>
        </p:spPr>
      </p:pic>
      <p:cxnSp>
        <p:nvCxnSpPr>
          <p:cNvPr id="5" name="直線コネクタ 4">
            <a:extLst>
              <a:ext uri="{FF2B5EF4-FFF2-40B4-BE49-F238E27FC236}">
                <a16:creationId xmlns:a16="http://schemas.microsoft.com/office/drawing/2014/main" id="{DBAC6F6C-0230-4A0F-9A8D-597CC890A1EF}"/>
              </a:ext>
            </a:extLst>
          </p:cNvPr>
          <p:cNvCxnSpPr>
            <a:cxnSpLocks/>
          </p:cNvCxnSpPr>
          <p:nvPr/>
        </p:nvCxnSpPr>
        <p:spPr>
          <a:xfrm>
            <a:off x="1837266" y="1828800"/>
            <a:ext cx="88053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75DF6A57-0DAF-44E1-AC9E-B4121BCCF68D}"/>
              </a:ext>
            </a:extLst>
          </p:cNvPr>
          <p:cNvCxnSpPr>
            <a:cxnSpLocks/>
          </p:cNvCxnSpPr>
          <p:nvPr/>
        </p:nvCxnSpPr>
        <p:spPr>
          <a:xfrm>
            <a:off x="1718733" y="2184401"/>
            <a:ext cx="8923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424A268-2366-4230-9B38-A0E805EF0274}"/>
              </a:ext>
            </a:extLst>
          </p:cNvPr>
          <p:cNvCxnSpPr>
            <a:cxnSpLocks/>
          </p:cNvCxnSpPr>
          <p:nvPr/>
        </p:nvCxnSpPr>
        <p:spPr>
          <a:xfrm>
            <a:off x="1718733" y="2523067"/>
            <a:ext cx="3970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E607C94-0DBE-4597-BFA2-D687B5C528C9}"/>
              </a:ext>
            </a:extLst>
          </p:cNvPr>
          <p:cNvSpPr txBox="1"/>
          <p:nvPr/>
        </p:nvSpPr>
        <p:spPr>
          <a:xfrm>
            <a:off x="4647947" y="6531969"/>
            <a:ext cx="7544053" cy="338554"/>
          </a:xfrm>
          <a:prstGeom prst="rect">
            <a:avLst/>
          </a:prstGeom>
          <a:noFill/>
        </p:spPr>
        <p:txBody>
          <a:bodyPr wrap="none" rtlCol="0">
            <a:spAutoFit/>
          </a:bodyPr>
          <a:lstStyle/>
          <a:p>
            <a:r>
              <a:rPr lang="ja-JP" altLang="en-US" sz="1600" dirty="0"/>
              <a:t>（参考）倫理指針：第３章 研究の適切な実施等　第６ 研究計画書に関する手続 </a:t>
            </a:r>
            <a:endParaRPr kumimoji="1" lang="ja-JP" altLang="en-US" sz="1600" dirty="0"/>
          </a:p>
        </p:txBody>
      </p:sp>
      <p:sp>
        <p:nvSpPr>
          <p:cNvPr id="17" name="吹き出し: 角を丸めた四角形 16">
            <a:extLst>
              <a:ext uri="{FF2B5EF4-FFF2-40B4-BE49-F238E27FC236}">
                <a16:creationId xmlns:a16="http://schemas.microsoft.com/office/drawing/2014/main" id="{0E35E86C-9FD4-4F85-AF7C-7D79EED5A7EE}"/>
              </a:ext>
            </a:extLst>
          </p:cNvPr>
          <p:cNvSpPr/>
          <p:nvPr/>
        </p:nvSpPr>
        <p:spPr>
          <a:xfrm>
            <a:off x="5588000" y="2506132"/>
            <a:ext cx="6460067" cy="1041393"/>
          </a:xfrm>
          <a:prstGeom prst="wedgeRoundRectCallout">
            <a:avLst>
              <a:gd name="adj1" fmla="val -34598"/>
              <a:gd name="adj2" fmla="val -6935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lang="ja-JP" altLang="en-US" sz="2000" dirty="0"/>
              <a:t>ガイダンスより</a:t>
            </a:r>
            <a:r>
              <a:rPr lang="en-US" altLang="ja-JP" sz="2000" dirty="0"/>
              <a:t>…</a:t>
            </a:r>
          </a:p>
          <a:p>
            <a:r>
              <a:rPr lang="ja-JP" altLang="en-US" sz="2000" u="sng" dirty="0"/>
              <a:t>遅滞ない報告は、研究終了後</a:t>
            </a:r>
            <a:r>
              <a:rPr lang="ja-JP" altLang="en-US" sz="2000" b="1" u="sng" dirty="0">
                <a:solidFill>
                  <a:srgbClr val="FF0000"/>
                </a:solidFill>
              </a:rPr>
              <a:t>３か月以内</a:t>
            </a:r>
            <a:r>
              <a:rPr lang="ja-JP" altLang="en-US" sz="2000" u="sng" dirty="0"/>
              <a:t>を目安</a:t>
            </a:r>
            <a:r>
              <a:rPr lang="ja-JP" altLang="en-US" sz="2000" dirty="0"/>
              <a:t>とする。</a:t>
            </a:r>
            <a:endParaRPr lang="en-US" altLang="ja-JP" sz="2000" dirty="0"/>
          </a:p>
          <a:p>
            <a:r>
              <a:rPr lang="ja-JP" altLang="en-US" sz="2000" dirty="0"/>
              <a:t>終了した研究は、様式</a:t>
            </a:r>
            <a:r>
              <a:rPr lang="en-US" altLang="ja-JP" sz="2000" dirty="0"/>
              <a:t>9</a:t>
            </a:r>
            <a:r>
              <a:rPr lang="ja-JP" altLang="en-US" sz="2000" dirty="0" err="1"/>
              <a:t>の提</a:t>
            </a:r>
            <a:r>
              <a:rPr lang="ja-JP" altLang="en-US" sz="2000" dirty="0"/>
              <a:t>出が必要。 </a:t>
            </a:r>
          </a:p>
        </p:txBody>
      </p:sp>
      <p:sp>
        <p:nvSpPr>
          <p:cNvPr id="9" name="テキスト ボックス 8">
            <a:extLst>
              <a:ext uri="{FF2B5EF4-FFF2-40B4-BE49-F238E27FC236}">
                <a16:creationId xmlns:a16="http://schemas.microsoft.com/office/drawing/2014/main" id="{0131ED79-1C96-45D1-B987-468B05902534}"/>
              </a:ext>
            </a:extLst>
          </p:cNvPr>
          <p:cNvSpPr txBox="1"/>
          <p:nvPr/>
        </p:nvSpPr>
        <p:spPr>
          <a:xfrm>
            <a:off x="122767" y="138570"/>
            <a:ext cx="800219" cy="461665"/>
          </a:xfrm>
          <a:prstGeom prst="rect">
            <a:avLst/>
          </a:prstGeom>
          <a:noFill/>
          <a:ln>
            <a:solidFill>
              <a:schemeClr val="tx1"/>
            </a:solidFill>
          </a:ln>
        </p:spPr>
        <p:txBody>
          <a:bodyPr wrap="none" rtlCol="0">
            <a:spAutoFit/>
          </a:bodyPr>
          <a:lstStyle/>
          <a:p>
            <a:r>
              <a:rPr kumimoji="1" lang="ja-JP" altLang="en-US" sz="2400" dirty="0"/>
              <a:t>参考</a:t>
            </a:r>
          </a:p>
        </p:txBody>
      </p:sp>
    </p:spTree>
    <p:extLst>
      <p:ext uri="{BB962C8B-B14F-4D97-AF65-F5344CB8AC3E}">
        <p14:creationId xmlns:p14="http://schemas.microsoft.com/office/powerpoint/2010/main" val="347246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BF1D6-8B4C-4C69-94A9-334AF724CB15}"/>
              </a:ext>
            </a:extLst>
          </p:cNvPr>
          <p:cNvSpPr>
            <a:spLocks noGrp="1"/>
          </p:cNvSpPr>
          <p:nvPr>
            <p:ph type="title"/>
          </p:nvPr>
        </p:nvSpPr>
        <p:spPr/>
        <p:txBody>
          <a:bodyPr/>
          <a:lstStyle/>
          <a:p>
            <a:r>
              <a:rPr lang="ja-JP" altLang="en-US" dirty="0"/>
              <a:t>教育・研修について</a:t>
            </a:r>
            <a:endParaRPr kumimoji="1" lang="ja-JP" altLang="en-US" dirty="0"/>
          </a:p>
        </p:txBody>
      </p:sp>
      <p:sp>
        <p:nvSpPr>
          <p:cNvPr id="3" name="コンテンツ プレースホルダー 2">
            <a:extLst>
              <a:ext uri="{FF2B5EF4-FFF2-40B4-BE49-F238E27FC236}">
                <a16:creationId xmlns:a16="http://schemas.microsoft.com/office/drawing/2014/main" id="{B566C2E7-986E-427D-9E64-FDD6BE55BB64}"/>
              </a:ext>
            </a:extLst>
          </p:cNvPr>
          <p:cNvSpPr>
            <a:spLocks noGrp="1"/>
          </p:cNvSpPr>
          <p:nvPr>
            <p:ph idx="1"/>
          </p:nvPr>
        </p:nvSpPr>
        <p:spPr>
          <a:xfrm>
            <a:off x="484716" y="1792286"/>
            <a:ext cx="11222567" cy="4972407"/>
          </a:xfrm>
        </p:spPr>
        <p:txBody>
          <a:bodyPr>
            <a:normAutofit fontScale="92500" lnSpcReduction="10000"/>
          </a:bodyPr>
          <a:lstStyle/>
          <a:p>
            <a:pPr marL="0" indent="0">
              <a:buNone/>
            </a:pPr>
            <a:r>
              <a:rPr lang="ja-JP" altLang="en-US" b="1" u="sng" dirty="0">
                <a:solidFill>
                  <a:srgbClr val="0070C0"/>
                </a:solidFill>
              </a:rPr>
              <a:t>少なくとも</a:t>
            </a:r>
            <a:r>
              <a:rPr lang="ja-JP" altLang="en-US" b="1" u="sng" dirty="0">
                <a:solidFill>
                  <a:srgbClr val="FF0000"/>
                </a:solidFill>
              </a:rPr>
              <a:t>年に </a:t>
            </a:r>
            <a:r>
              <a:rPr lang="en-US" altLang="ja-JP" b="1" u="sng" dirty="0">
                <a:solidFill>
                  <a:srgbClr val="FF0000"/>
                </a:solidFill>
              </a:rPr>
              <a:t>1 </a:t>
            </a:r>
            <a:r>
              <a:rPr lang="ja-JP" altLang="en-US" b="1" u="sng" dirty="0">
                <a:solidFill>
                  <a:srgbClr val="FF0000"/>
                </a:solidFill>
              </a:rPr>
              <a:t>回</a:t>
            </a:r>
            <a:r>
              <a:rPr lang="ja-JP" altLang="en-US" b="1" u="sng" dirty="0">
                <a:solidFill>
                  <a:srgbClr val="0070C0"/>
                </a:solidFill>
              </a:rPr>
              <a:t>程度</a:t>
            </a:r>
            <a:r>
              <a:rPr lang="ja-JP" altLang="en-US" b="1" dirty="0">
                <a:solidFill>
                  <a:srgbClr val="0070C0"/>
                </a:solidFill>
              </a:rPr>
              <a:t>は教育・研修を受けていくことが望ましい</a:t>
            </a:r>
            <a:endParaRPr lang="en-US" altLang="ja-JP" b="1" dirty="0">
              <a:solidFill>
                <a:srgbClr val="0070C0"/>
              </a:solidFill>
            </a:endParaRPr>
          </a:p>
          <a:p>
            <a:pPr marL="0" indent="0" algn="r">
              <a:buNone/>
            </a:pPr>
            <a:r>
              <a:rPr lang="ja-JP" altLang="en-US" sz="2000" dirty="0"/>
              <a:t>（人を対象とする生命科学・医学系研究に関する 倫理指針 ガイダンス）</a:t>
            </a:r>
            <a:endParaRPr lang="en-US" altLang="ja-JP" sz="2000" dirty="0"/>
          </a:p>
          <a:p>
            <a:pPr marL="0" indent="0">
              <a:buNone/>
            </a:pPr>
            <a:endParaRPr kumimoji="1" lang="en-US" altLang="ja-JP" sz="2000" dirty="0"/>
          </a:p>
          <a:p>
            <a:pPr marL="0" indent="0">
              <a:buNone/>
            </a:pPr>
            <a:r>
              <a:rPr kumimoji="1" lang="ja-JP" altLang="en-US" sz="2400" u="sng" dirty="0"/>
              <a:t>いずれかを必ず</a:t>
            </a:r>
            <a:r>
              <a:rPr lang="ja-JP" altLang="en-US" sz="2400" b="1" u="sng" dirty="0">
                <a:solidFill>
                  <a:srgbClr val="FF0000"/>
                </a:solidFill>
              </a:rPr>
              <a:t>年１回</a:t>
            </a:r>
            <a:r>
              <a:rPr kumimoji="1" lang="ja-JP" altLang="en-US" sz="2400" u="sng" dirty="0"/>
              <a:t>受講すること</a:t>
            </a:r>
            <a:endParaRPr kumimoji="1" lang="en-US" altLang="ja-JP" sz="2400" u="sng" dirty="0"/>
          </a:p>
          <a:p>
            <a:pPr marL="0" indent="0">
              <a:buNone/>
            </a:pPr>
            <a:r>
              <a:rPr kumimoji="1" lang="ja-JP" altLang="en-US" sz="100" dirty="0"/>
              <a:t>　</a:t>
            </a:r>
            <a:endParaRPr kumimoji="1" lang="en-US" altLang="ja-JP" sz="100" dirty="0"/>
          </a:p>
          <a:p>
            <a:pPr marL="0" indent="0">
              <a:buNone/>
            </a:pPr>
            <a:r>
              <a:rPr kumimoji="1" lang="ja-JP" altLang="en-US" sz="2200" dirty="0"/>
              <a:t>　</a:t>
            </a:r>
            <a:r>
              <a:rPr kumimoji="1" lang="ja-JP" altLang="en-US" sz="2400" dirty="0"/>
              <a:t>①</a:t>
            </a:r>
            <a:r>
              <a:rPr lang="en-US" altLang="ja-JP" sz="2400" dirty="0"/>
              <a:t> </a:t>
            </a:r>
            <a:r>
              <a:rPr lang="en-US" altLang="ja-JP" sz="2400" b="1" dirty="0"/>
              <a:t>e-learning</a:t>
            </a:r>
          </a:p>
          <a:p>
            <a:pPr marL="0" indent="0">
              <a:buNone/>
            </a:pPr>
            <a:r>
              <a:rPr kumimoji="1" lang="ja-JP" altLang="en-US" sz="2200" dirty="0"/>
              <a:t>　</a:t>
            </a:r>
            <a:r>
              <a:rPr lang="ja-JP" altLang="en-US" sz="2400" dirty="0"/>
              <a:t> 　</a:t>
            </a:r>
            <a:r>
              <a:rPr lang="ja-JP" altLang="en-US" sz="2000" dirty="0"/>
              <a:t>「</a:t>
            </a:r>
            <a:r>
              <a:rPr lang="en-US" altLang="ja-JP" sz="2000" dirty="0"/>
              <a:t>ICR</a:t>
            </a:r>
            <a:r>
              <a:rPr lang="ja-JP" altLang="en-US" sz="2000" dirty="0"/>
              <a:t>臨床研究入門」－「臨床研究の基礎知識講座」－「９．研究倫理と被験者保護」</a:t>
            </a:r>
            <a:endParaRPr lang="en-US" altLang="ja-JP" sz="2000" dirty="0"/>
          </a:p>
          <a:p>
            <a:pPr marL="0" indent="0">
              <a:buNone/>
            </a:pPr>
            <a:r>
              <a:rPr lang="ja-JP" altLang="en-US" sz="2000" dirty="0"/>
              <a:t>　　　もしくは「１０．人を対象とする医学系研究に関する倫理指針」</a:t>
            </a:r>
            <a:r>
              <a:rPr lang="ja-JP" altLang="en-US" sz="1600" dirty="0"/>
              <a:t>　　　</a:t>
            </a:r>
            <a:endParaRPr lang="en-US" altLang="ja-JP" sz="1600" dirty="0"/>
          </a:p>
          <a:p>
            <a:pPr marL="0" indent="0">
              <a:buNone/>
            </a:pPr>
            <a:r>
              <a:rPr lang="ja-JP" altLang="en-US" sz="1600" dirty="0"/>
              <a:t>　　　　　　　　（山口大学大学院医学系研究科保健学専攻医学系研究倫理審査委員会 における合意事項の申し合わせ　第</a:t>
            </a:r>
            <a:r>
              <a:rPr lang="en-US" altLang="ja-JP" sz="1600" dirty="0"/>
              <a:t>3</a:t>
            </a:r>
            <a:r>
              <a:rPr lang="ja-JP" altLang="en-US" sz="1600" dirty="0"/>
              <a:t>項）</a:t>
            </a:r>
            <a:endParaRPr lang="en-US" altLang="ja-JP" sz="1600" dirty="0"/>
          </a:p>
          <a:p>
            <a:pPr marL="0" indent="0">
              <a:buNone/>
            </a:pPr>
            <a:r>
              <a:rPr kumimoji="1" lang="ja-JP" altLang="en-US" sz="2000" dirty="0"/>
              <a:t>　</a:t>
            </a:r>
            <a:r>
              <a:rPr kumimoji="1" lang="ja-JP" altLang="en-US" sz="2400" dirty="0"/>
              <a:t>②</a:t>
            </a:r>
            <a:r>
              <a:rPr lang="ja-JP" altLang="en-US" sz="2400" b="1" dirty="0"/>
              <a:t>山口大学医学部附属病院臨床研究センター開催の倫理講習会</a:t>
            </a:r>
            <a:endParaRPr lang="en-US" altLang="ja-JP" sz="2400" b="1" dirty="0"/>
          </a:p>
          <a:p>
            <a:pPr marL="0" indent="0">
              <a:buNone/>
            </a:pPr>
            <a:r>
              <a:rPr kumimoji="1" lang="ja-JP" altLang="en-US" sz="2000" dirty="0"/>
              <a:t>　　参加すると、研修認定番号が附番される</a:t>
            </a:r>
            <a:r>
              <a:rPr lang="ja-JP" altLang="en-US" sz="2000" dirty="0"/>
              <a:t>。認定証は必要があれば発行可能とのこと</a:t>
            </a:r>
            <a:endParaRPr lang="en-US" altLang="ja-JP" sz="2000" dirty="0"/>
          </a:p>
          <a:p>
            <a:pPr marL="0" indent="0">
              <a:buNone/>
            </a:pPr>
            <a:r>
              <a:rPr kumimoji="1" lang="ja-JP" altLang="en-US" sz="2000" dirty="0"/>
              <a:t>　</a:t>
            </a:r>
            <a:r>
              <a:rPr kumimoji="1" lang="ja-JP" altLang="en-US" sz="2400" dirty="0"/>
              <a:t>③</a:t>
            </a:r>
            <a:r>
              <a:rPr lang="ja-JP" altLang="en-US" sz="2400" b="1" dirty="0"/>
              <a:t>他機関が開催する研修会</a:t>
            </a:r>
            <a:endParaRPr lang="en-US" altLang="ja-JP" sz="2400" b="1" dirty="0"/>
          </a:p>
          <a:p>
            <a:pPr marL="0" indent="0">
              <a:buNone/>
            </a:pPr>
            <a:r>
              <a:rPr kumimoji="1" lang="ja-JP" altLang="en-US" sz="2000" dirty="0"/>
              <a:t>　　参加したことが分かる認定証等が必要</a:t>
            </a:r>
          </a:p>
        </p:txBody>
      </p:sp>
    </p:spTree>
    <p:extLst>
      <p:ext uri="{BB962C8B-B14F-4D97-AF65-F5344CB8AC3E}">
        <p14:creationId xmlns:p14="http://schemas.microsoft.com/office/powerpoint/2010/main" val="244593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6D2C3B6-3B55-4300-BD02-EA1EA6091993}"/>
              </a:ext>
            </a:extLst>
          </p:cNvPr>
          <p:cNvPicPr>
            <a:picLocks noChangeAspect="1"/>
          </p:cNvPicPr>
          <p:nvPr/>
        </p:nvPicPr>
        <p:blipFill>
          <a:blip r:embed="rId2"/>
          <a:stretch>
            <a:fillRect/>
          </a:stretch>
        </p:blipFill>
        <p:spPr>
          <a:xfrm>
            <a:off x="1388533" y="1371599"/>
            <a:ext cx="9460008" cy="4951446"/>
          </a:xfrm>
          <a:prstGeom prst="rect">
            <a:avLst/>
          </a:prstGeom>
        </p:spPr>
      </p:pic>
      <p:sp>
        <p:nvSpPr>
          <p:cNvPr id="10" name="タイトル 1">
            <a:extLst>
              <a:ext uri="{FF2B5EF4-FFF2-40B4-BE49-F238E27FC236}">
                <a16:creationId xmlns:a16="http://schemas.microsoft.com/office/drawing/2014/main" id="{B59DD524-8502-4ABD-B536-A8FA46C68699}"/>
              </a:ext>
            </a:extLst>
          </p:cNvPr>
          <p:cNvSpPr txBox="1">
            <a:spLocks/>
          </p:cNvSpPr>
          <p:nvPr/>
        </p:nvSpPr>
        <p:spPr>
          <a:xfrm>
            <a:off x="999067" y="2783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教育・研修について</a:t>
            </a:r>
          </a:p>
        </p:txBody>
      </p:sp>
      <p:sp>
        <p:nvSpPr>
          <p:cNvPr id="14" name="テキスト ボックス 13">
            <a:extLst>
              <a:ext uri="{FF2B5EF4-FFF2-40B4-BE49-F238E27FC236}">
                <a16:creationId xmlns:a16="http://schemas.microsoft.com/office/drawing/2014/main" id="{C1DB4B18-2D73-4C80-B895-E44237D2A14A}"/>
              </a:ext>
            </a:extLst>
          </p:cNvPr>
          <p:cNvSpPr txBox="1"/>
          <p:nvPr/>
        </p:nvSpPr>
        <p:spPr>
          <a:xfrm>
            <a:off x="2491023" y="6525895"/>
            <a:ext cx="9700977" cy="307777"/>
          </a:xfrm>
          <a:prstGeom prst="rect">
            <a:avLst/>
          </a:prstGeom>
          <a:noFill/>
        </p:spPr>
        <p:txBody>
          <a:bodyPr wrap="square" rtlCol="0">
            <a:spAutoFit/>
          </a:bodyPr>
          <a:lstStyle/>
          <a:p>
            <a:r>
              <a:rPr lang="ja-JP" altLang="en-US" sz="1400" dirty="0"/>
              <a:t>（参考）山口大学大学院医学系研究科保健学専攻生命科学・医学系研究倫理審査委員会における合意事項の申し合わせ</a:t>
            </a:r>
            <a:endParaRPr kumimoji="1" lang="ja-JP" altLang="en-US" sz="1400" dirty="0"/>
          </a:p>
        </p:txBody>
      </p:sp>
      <p:cxnSp>
        <p:nvCxnSpPr>
          <p:cNvPr id="16" name="直線コネクタ 15">
            <a:extLst>
              <a:ext uri="{FF2B5EF4-FFF2-40B4-BE49-F238E27FC236}">
                <a16:creationId xmlns:a16="http://schemas.microsoft.com/office/drawing/2014/main" id="{18929F79-41FB-4BDE-89CF-738711AB147F}"/>
              </a:ext>
            </a:extLst>
          </p:cNvPr>
          <p:cNvCxnSpPr>
            <a:cxnSpLocks/>
          </p:cNvCxnSpPr>
          <p:nvPr/>
        </p:nvCxnSpPr>
        <p:spPr>
          <a:xfrm>
            <a:off x="2108200" y="5542384"/>
            <a:ext cx="84727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89858A2-28C5-4E1C-94D9-6CA70B466048}"/>
              </a:ext>
            </a:extLst>
          </p:cNvPr>
          <p:cNvCxnSpPr>
            <a:cxnSpLocks/>
          </p:cNvCxnSpPr>
          <p:nvPr/>
        </p:nvCxnSpPr>
        <p:spPr>
          <a:xfrm>
            <a:off x="1930573" y="5922520"/>
            <a:ext cx="28746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96F279C-A48F-4AA6-A90A-D668CBBB87EC}"/>
              </a:ext>
            </a:extLst>
          </p:cNvPr>
          <p:cNvCxnSpPr>
            <a:cxnSpLocks/>
          </p:cNvCxnSpPr>
          <p:nvPr/>
        </p:nvCxnSpPr>
        <p:spPr>
          <a:xfrm>
            <a:off x="2094896" y="6323045"/>
            <a:ext cx="49699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88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DCD03-907D-4A4D-8844-E6DC5A5272DD}"/>
              </a:ext>
            </a:extLst>
          </p:cNvPr>
          <p:cNvSpPr>
            <a:spLocks noGrp="1"/>
          </p:cNvSpPr>
          <p:nvPr>
            <p:ph type="title"/>
          </p:nvPr>
        </p:nvSpPr>
        <p:spPr/>
        <p:txBody>
          <a:bodyPr/>
          <a:lstStyle/>
          <a:p>
            <a:r>
              <a:rPr lang="ja-JP" altLang="en-US" dirty="0"/>
              <a:t>オプトアウトについて</a:t>
            </a:r>
            <a:endParaRPr kumimoji="1" lang="ja-JP" altLang="en-US" dirty="0"/>
          </a:p>
        </p:txBody>
      </p:sp>
      <p:pic>
        <p:nvPicPr>
          <p:cNvPr id="4" name="コンテンツ プレースホルダー 3">
            <a:extLst>
              <a:ext uri="{FF2B5EF4-FFF2-40B4-BE49-F238E27FC236}">
                <a16:creationId xmlns:a16="http://schemas.microsoft.com/office/drawing/2014/main" id="{4060C64D-8664-426E-BC56-ACFB087387DC}"/>
              </a:ext>
            </a:extLst>
          </p:cNvPr>
          <p:cNvPicPr>
            <a:picLocks noGrp="1" noChangeAspect="1"/>
          </p:cNvPicPr>
          <p:nvPr>
            <p:ph idx="1"/>
          </p:nvPr>
        </p:nvPicPr>
        <p:blipFill>
          <a:blip r:embed="rId2"/>
          <a:stretch>
            <a:fillRect/>
          </a:stretch>
        </p:blipFill>
        <p:spPr>
          <a:xfrm>
            <a:off x="1714599" y="2556419"/>
            <a:ext cx="8762802" cy="3936456"/>
          </a:xfrm>
          <a:prstGeom prst="rect">
            <a:avLst/>
          </a:prstGeom>
          <a:ln>
            <a:solidFill>
              <a:schemeClr val="tx1"/>
            </a:solidFill>
          </a:ln>
        </p:spPr>
      </p:pic>
      <p:sp>
        <p:nvSpPr>
          <p:cNvPr id="6" name="正方形/長方形 5">
            <a:extLst>
              <a:ext uri="{FF2B5EF4-FFF2-40B4-BE49-F238E27FC236}">
                <a16:creationId xmlns:a16="http://schemas.microsoft.com/office/drawing/2014/main" id="{6A680815-741D-434B-948E-9D9066DA617F}"/>
              </a:ext>
            </a:extLst>
          </p:cNvPr>
          <p:cNvSpPr/>
          <p:nvPr/>
        </p:nvSpPr>
        <p:spPr>
          <a:xfrm>
            <a:off x="2175934" y="5107531"/>
            <a:ext cx="677334" cy="194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028B115-A186-4E5A-B4E0-C9B01A96DEA9}"/>
              </a:ext>
            </a:extLst>
          </p:cNvPr>
          <p:cNvSpPr/>
          <p:nvPr/>
        </p:nvSpPr>
        <p:spPr>
          <a:xfrm>
            <a:off x="2975935" y="5107531"/>
            <a:ext cx="753731" cy="1947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8BF166E-AEC8-4E22-A713-BBA46492D599}"/>
              </a:ext>
            </a:extLst>
          </p:cNvPr>
          <p:cNvSpPr/>
          <p:nvPr/>
        </p:nvSpPr>
        <p:spPr>
          <a:xfrm>
            <a:off x="4880935" y="5010164"/>
            <a:ext cx="2984598" cy="36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C06B232-8FB0-46BF-B541-7E3433312B83}"/>
              </a:ext>
            </a:extLst>
          </p:cNvPr>
          <p:cNvSpPr txBox="1"/>
          <p:nvPr/>
        </p:nvSpPr>
        <p:spPr>
          <a:xfrm>
            <a:off x="1572399" y="1603891"/>
            <a:ext cx="8905002" cy="707886"/>
          </a:xfrm>
          <a:prstGeom prst="rect">
            <a:avLst/>
          </a:prstGeom>
          <a:noFill/>
        </p:spPr>
        <p:txBody>
          <a:bodyPr wrap="none" rtlCol="0">
            <a:spAutoFit/>
          </a:bodyPr>
          <a:lstStyle/>
          <a:p>
            <a:r>
              <a:rPr kumimoji="1" lang="ja-JP" altLang="en-US" sz="2000" dirty="0"/>
              <a:t>オプトアウトの掲載が必要な場合は、総務係にご連絡をお願いいたします。</a:t>
            </a:r>
            <a:endParaRPr kumimoji="1" lang="en-US" altLang="ja-JP" sz="2000" dirty="0"/>
          </a:p>
          <a:p>
            <a:r>
              <a:rPr lang="en-US" altLang="ja-JP" sz="2000" dirty="0"/>
              <a:t>HP</a:t>
            </a:r>
            <a:r>
              <a:rPr lang="ja-JP" altLang="en-US" sz="2000" dirty="0"/>
              <a:t>上に掲載いたします。</a:t>
            </a:r>
            <a:endParaRPr kumimoji="1" lang="ja-JP" altLang="en-US" sz="2000" dirty="0"/>
          </a:p>
        </p:txBody>
      </p:sp>
    </p:spTree>
    <p:extLst>
      <p:ext uri="{BB962C8B-B14F-4D97-AF65-F5344CB8AC3E}">
        <p14:creationId xmlns:p14="http://schemas.microsoft.com/office/powerpoint/2010/main" val="126447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4CAFAAE-A0E3-4093-B02A-B259F51B24FE}"/>
              </a:ext>
            </a:extLst>
          </p:cNvPr>
          <p:cNvSpPr>
            <a:spLocks noGrp="1"/>
          </p:cNvSpPr>
          <p:nvPr>
            <p:ph type="title"/>
          </p:nvPr>
        </p:nvSpPr>
        <p:spPr>
          <a:xfrm>
            <a:off x="1" y="0"/>
            <a:ext cx="12192000" cy="1325563"/>
          </a:xfrm>
        </p:spPr>
        <p:txBody>
          <a:bodyPr/>
          <a:lstStyle/>
          <a:p>
            <a:r>
              <a:rPr lang="ja-JP" altLang="en-US" dirty="0"/>
              <a:t>多機関共同研究の研究代表者の場合①</a:t>
            </a:r>
            <a:endParaRPr kumimoji="1" lang="ja-JP" altLang="en-US" dirty="0"/>
          </a:p>
        </p:txBody>
      </p:sp>
      <p:pic>
        <p:nvPicPr>
          <p:cNvPr id="7" name="グラフィックス 6" descr="医師">
            <a:extLst>
              <a:ext uri="{FF2B5EF4-FFF2-40B4-BE49-F238E27FC236}">
                <a16:creationId xmlns:a16="http://schemas.microsoft.com/office/drawing/2014/main" id="{9D4D6F35-8430-4E5D-BB6F-29DBF17280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0125" y="1370113"/>
            <a:ext cx="914400" cy="914400"/>
          </a:xfrm>
          <a:prstGeom prst="rect">
            <a:avLst/>
          </a:prstGeom>
        </p:spPr>
      </p:pic>
      <p:sp>
        <p:nvSpPr>
          <p:cNvPr id="8" name="テキスト ボックス 7">
            <a:extLst>
              <a:ext uri="{FF2B5EF4-FFF2-40B4-BE49-F238E27FC236}">
                <a16:creationId xmlns:a16="http://schemas.microsoft.com/office/drawing/2014/main" id="{BD10DE39-D8CF-48AF-A178-A91F0AEBFA05}"/>
              </a:ext>
            </a:extLst>
          </p:cNvPr>
          <p:cNvSpPr txBox="1"/>
          <p:nvPr/>
        </p:nvSpPr>
        <p:spPr>
          <a:xfrm>
            <a:off x="389997" y="2284513"/>
            <a:ext cx="2954655" cy="369332"/>
          </a:xfrm>
          <a:prstGeom prst="rect">
            <a:avLst/>
          </a:prstGeom>
          <a:noFill/>
        </p:spPr>
        <p:txBody>
          <a:bodyPr wrap="none" rtlCol="0">
            <a:spAutoFit/>
          </a:bodyPr>
          <a:lstStyle/>
          <a:p>
            <a:r>
              <a:rPr kumimoji="1" lang="ja-JP" altLang="en-US" dirty="0"/>
              <a:t>山口大学医学部保健学専攻</a:t>
            </a:r>
            <a:endParaRPr kumimoji="1" lang="en-US" altLang="ja-JP" dirty="0"/>
          </a:p>
        </p:txBody>
      </p:sp>
      <p:grpSp>
        <p:nvGrpSpPr>
          <p:cNvPr id="40" name="グループ化 39">
            <a:extLst>
              <a:ext uri="{FF2B5EF4-FFF2-40B4-BE49-F238E27FC236}">
                <a16:creationId xmlns:a16="http://schemas.microsoft.com/office/drawing/2014/main" id="{B170A643-1FD7-4E57-A954-0AF413BA27B8}"/>
              </a:ext>
            </a:extLst>
          </p:cNvPr>
          <p:cNvGrpSpPr/>
          <p:nvPr/>
        </p:nvGrpSpPr>
        <p:grpSpPr>
          <a:xfrm>
            <a:off x="459690" y="3124201"/>
            <a:ext cx="2781405" cy="3513666"/>
            <a:chOff x="1708419" y="3141134"/>
            <a:chExt cx="2781405" cy="3513666"/>
          </a:xfrm>
        </p:grpSpPr>
        <p:grpSp>
          <p:nvGrpSpPr>
            <p:cNvPr id="15" name="グループ化 14">
              <a:extLst>
                <a:ext uri="{FF2B5EF4-FFF2-40B4-BE49-F238E27FC236}">
                  <a16:creationId xmlns:a16="http://schemas.microsoft.com/office/drawing/2014/main" id="{A73F1399-3E11-4552-B67A-7B788A19C089}"/>
                </a:ext>
              </a:extLst>
            </p:cNvPr>
            <p:cNvGrpSpPr/>
            <p:nvPr/>
          </p:nvGrpSpPr>
          <p:grpSpPr>
            <a:xfrm>
              <a:off x="2184722" y="5279805"/>
              <a:ext cx="914400" cy="1207532"/>
              <a:chOff x="2396066" y="1794933"/>
              <a:chExt cx="914400" cy="1207532"/>
            </a:xfrm>
          </p:grpSpPr>
          <p:pic>
            <p:nvPicPr>
              <p:cNvPr id="16" name="グラフィックス 15" descr="医師">
                <a:extLst>
                  <a:ext uri="{FF2B5EF4-FFF2-40B4-BE49-F238E27FC236}">
                    <a16:creationId xmlns:a16="http://schemas.microsoft.com/office/drawing/2014/main" id="{50BBEF82-977E-42CF-95DA-8017068DD2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6066" y="1794933"/>
                <a:ext cx="914400" cy="914400"/>
              </a:xfrm>
              <a:prstGeom prst="rect">
                <a:avLst/>
              </a:prstGeom>
            </p:spPr>
          </p:pic>
          <p:sp>
            <p:nvSpPr>
              <p:cNvPr id="17" name="テキスト ボックス 16">
                <a:extLst>
                  <a:ext uri="{FF2B5EF4-FFF2-40B4-BE49-F238E27FC236}">
                    <a16:creationId xmlns:a16="http://schemas.microsoft.com/office/drawing/2014/main" id="{B3BB3042-2B7B-4A8A-B019-B87576D4E4C9}"/>
                  </a:ext>
                </a:extLst>
              </p:cNvPr>
              <p:cNvSpPr txBox="1"/>
              <p:nvPr/>
            </p:nvSpPr>
            <p:spPr>
              <a:xfrm>
                <a:off x="2455560" y="2633133"/>
                <a:ext cx="803425" cy="369332"/>
              </a:xfrm>
              <a:prstGeom prst="rect">
                <a:avLst/>
              </a:prstGeom>
              <a:noFill/>
            </p:spPr>
            <p:txBody>
              <a:bodyPr wrap="none" rtlCol="0">
                <a:spAutoFit/>
              </a:bodyPr>
              <a:lstStyle/>
              <a:p>
                <a:r>
                  <a:rPr lang="en-US" altLang="ja-JP" dirty="0"/>
                  <a:t>B</a:t>
                </a:r>
                <a:r>
                  <a:rPr kumimoji="1" lang="ja-JP" altLang="en-US" dirty="0"/>
                  <a:t>さん</a:t>
                </a:r>
              </a:p>
            </p:txBody>
          </p:sp>
        </p:grpSp>
        <p:grpSp>
          <p:nvGrpSpPr>
            <p:cNvPr id="18" name="グループ化 17">
              <a:extLst>
                <a:ext uri="{FF2B5EF4-FFF2-40B4-BE49-F238E27FC236}">
                  <a16:creationId xmlns:a16="http://schemas.microsoft.com/office/drawing/2014/main" id="{F1CEBA52-63B1-4FD4-95AC-0BD74FC0B788}"/>
                </a:ext>
              </a:extLst>
            </p:cNvPr>
            <p:cNvGrpSpPr/>
            <p:nvPr/>
          </p:nvGrpSpPr>
          <p:grpSpPr>
            <a:xfrm>
              <a:off x="3184015" y="5279805"/>
              <a:ext cx="914400" cy="1207532"/>
              <a:chOff x="2396066" y="1794933"/>
              <a:chExt cx="914400" cy="1207532"/>
            </a:xfrm>
          </p:grpSpPr>
          <p:pic>
            <p:nvPicPr>
              <p:cNvPr id="19" name="グラフィックス 18" descr="医師">
                <a:extLst>
                  <a:ext uri="{FF2B5EF4-FFF2-40B4-BE49-F238E27FC236}">
                    <a16:creationId xmlns:a16="http://schemas.microsoft.com/office/drawing/2014/main" id="{CA2306DC-0235-4673-BC2A-FC9FCE8887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6066" y="1794933"/>
                <a:ext cx="914400" cy="914400"/>
              </a:xfrm>
              <a:prstGeom prst="rect">
                <a:avLst/>
              </a:prstGeom>
            </p:spPr>
          </p:pic>
          <p:sp>
            <p:nvSpPr>
              <p:cNvPr id="20" name="テキスト ボックス 19">
                <a:extLst>
                  <a:ext uri="{FF2B5EF4-FFF2-40B4-BE49-F238E27FC236}">
                    <a16:creationId xmlns:a16="http://schemas.microsoft.com/office/drawing/2014/main" id="{368F2D8D-5877-45CE-8C07-9E9542EC0211}"/>
                  </a:ext>
                </a:extLst>
              </p:cNvPr>
              <p:cNvSpPr txBox="1"/>
              <p:nvPr/>
            </p:nvSpPr>
            <p:spPr>
              <a:xfrm>
                <a:off x="2455560" y="2633133"/>
                <a:ext cx="803425" cy="369332"/>
              </a:xfrm>
              <a:prstGeom prst="rect">
                <a:avLst/>
              </a:prstGeom>
              <a:noFill/>
            </p:spPr>
            <p:txBody>
              <a:bodyPr wrap="none" rtlCol="0">
                <a:spAutoFit/>
              </a:bodyPr>
              <a:lstStyle/>
              <a:p>
                <a:r>
                  <a:rPr lang="en-US" altLang="ja-JP" dirty="0"/>
                  <a:t>C</a:t>
                </a:r>
                <a:r>
                  <a:rPr kumimoji="1" lang="ja-JP" altLang="en-US" dirty="0"/>
                  <a:t>さん</a:t>
                </a:r>
              </a:p>
            </p:txBody>
          </p:sp>
        </p:grpSp>
        <p:grpSp>
          <p:nvGrpSpPr>
            <p:cNvPr id="22" name="グループ化 21">
              <a:extLst>
                <a:ext uri="{FF2B5EF4-FFF2-40B4-BE49-F238E27FC236}">
                  <a16:creationId xmlns:a16="http://schemas.microsoft.com/office/drawing/2014/main" id="{30D3367F-B38F-424C-AF67-3D883507BC34}"/>
                </a:ext>
              </a:extLst>
            </p:cNvPr>
            <p:cNvGrpSpPr/>
            <p:nvPr/>
          </p:nvGrpSpPr>
          <p:grpSpPr>
            <a:xfrm>
              <a:off x="2497987" y="3301806"/>
              <a:ext cx="1338828" cy="1738763"/>
              <a:chOff x="3255326" y="3843673"/>
              <a:chExt cx="1338828" cy="1738763"/>
            </a:xfrm>
          </p:grpSpPr>
          <p:grpSp>
            <p:nvGrpSpPr>
              <p:cNvPr id="12" name="グループ化 11">
                <a:extLst>
                  <a:ext uri="{FF2B5EF4-FFF2-40B4-BE49-F238E27FC236}">
                    <a16:creationId xmlns:a16="http://schemas.microsoft.com/office/drawing/2014/main" id="{CA268D99-78C9-4537-A7A8-E9D99C74C636}"/>
                  </a:ext>
                </a:extLst>
              </p:cNvPr>
              <p:cNvGrpSpPr/>
              <p:nvPr/>
            </p:nvGrpSpPr>
            <p:grpSpPr>
              <a:xfrm>
                <a:off x="3255326" y="4093103"/>
                <a:ext cx="1338828" cy="1489333"/>
                <a:chOff x="2235198" y="1794933"/>
                <a:chExt cx="1338828" cy="1489333"/>
              </a:xfrm>
            </p:grpSpPr>
            <p:pic>
              <p:nvPicPr>
                <p:cNvPr id="13" name="グラフィックス 12" descr="医師">
                  <a:extLst>
                    <a:ext uri="{FF2B5EF4-FFF2-40B4-BE49-F238E27FC236}">
                      <a16:creationId xmlns:a16="http://schemas.microsoft.com/office/drawing/2014/main" id="{9855C6A2-9759-4AF2-AB1B-FCFB23CB2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6066" y="1794933"/>
                  <a:ext cx="914400" cy="914400"/>
                </a:xfrm>
                <a:prstGeom prst="rect">
                  <a:avLst/>
                </a:prstGeom>
              </p:spPr>
            </p:pic>
            <p:sp>
              <p:nvSpPr>
                <p:cNvPr id="14" name="テキスト ボックス 13">
                  <a:extLst>
                    <a:ext uri="{FF2B5EF4-FFF2-40B4-BE49-F238E27FC236}">
                      <a16:creationId xmlns:a16="http://schemas.microsoft.com/office/drawing/2014/main" id="{59F01209-017B-4E3E-9116-39066E319B89}"/>
                    </a:ext>
                  </a:extLst>
                </p:cNvPr>
                <p:cNvSpPr txBox="1"/>
                <p:nvPr/>
              </p:nvSpPr>
              <p:spPr>
                <a:xfrm>
                  <a:off x="2235198" y="2637935"/>
                  <a:ext cx="1338828" cy="646331"/>
                </a:xfrm>
                <a:prstGeom prst="rect">
                  <a:avLst/>
                </a:prstGeom>
                <a:noFill/>
              </p:spPr>
              <p:txBody>
                <a:bodyPr wrap="none" rtlCol="0">
                  <a:spAutoFit/>
                </a:bodyPr>
                <a:lstStyle/>
                <a:p>
                  <a:r>
                    <a:rPr kumimoji="1" lang="ja-JP" altLang="en-US" dirty="0"/>
                    <a:t>研究責任者</a:t>
                  </a:r>
                  <a:endParaRPr kumimoji="1" lang="en-US" altLang="ja-JP" dirty="0"/>
                </a:p>
                <a:p>
                  <a:r>
                    <a:rPr lang="ja-JP" altLang="en-US" dirty="0"/>
                    <a:t>　</a:t>
                  </a:r>
                  <a:r>
                    <a:rPr lang="en-US" altLang="ja-JP" dirty="0"/>
                    <a:t>A</a:t>
                  </a:r>
                  <a:r>
                    <a:rPr lang="ja-JP" altLang="en-US" dirty="0" err="1"/>
                    <a:t>さん</a:t>
                  </a:r>
                  <a:endParaRPr kumimoji="1" lang="en-US" altLang="ja-JP" dirty="0"/>
                </a:p>
              </p:txBody>
            </p:sp>
          </p:grpSp>
          <p:sp>
            <p:nvSpPr>
              <p:cNvPr id="21" name="テキスト ボックス 20">
                <a:extLst>
                  <a:ext uri="{FF2B5EF4-FFF2-40B4-BE49-F238E27FC236}">
                    <a16:creationId xmlns:a16="http://schemas.microsoft.com/office/drawing/2014/main" id="{F869D6B6-2744-4FF8-8D73-F025D92FB8F2}"/>
                  </a:ext>
                </a:extLst>
              </p:cNvPr>
              <p:cNvSpPr txBox="1"/>
              <p:nvPr/>
            </p:nvSpPr>
            <p:spPr>
              <a:xfrm>
                <a:off x="3475688" y="3843673"/>
                <a:ext cx="795411" cy="369332"/>
              </a:xfrm>
              <a:prstGeom prst="rect">
                <a:avLst/>
              </a:prstGeom>
              <a:noFill/>
            </p:spPr>
            <p:txBody>
              <a:bodyPr wrap="none" rtlCol="0">
                <a:spAutoFit/>
              </a:bodyPr>
              <a:lstStyle/>
              <a:p>
                <a:r>
                  <a:rPr kumimoji="1" lang="en-US" altLang="ja-JP" u="sng" dirty="0"/>
                  <a:t>A</a:t>
                </a:r>
                <a:r>
                  <a:rPr kumimoji="1" lang="ja-JP" altLang="en-US" u="sng" dirty="0"/>
                  <a:t>大学</a:t>
                </a:r>
              </a:p>
            </p:txBody>
          </p:sp>
        </p:grpSp>
        <p:sp>
          <p:nvSpPr>
            <p:cNvPr id="34" name="正方形/長方形 33">
              <a:extLst>
                <a:ext uri="{FF2B5EF4-FFF2-40B4-BE49-F238E27FC236}">
                  <a16:creationId xmlns:a16="http://schemas.microsoft.com/office/drawing/2014/main" id="{3C100710-3DFA-40D7-82E5-4AE6AC909689}"/>
                </a:ext>
              </a:extLst>
            </p:cNvPr>
            <p:cNvSpPr/>
            <p:nvPr/>
          </p:nvSpPr>
          <p:spPr>
            <a:xfrm>
              <a:off x="1708419" y="3141134"/>
              <a:ext cx="2781405" cy="3513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34">
              <a:extLst>
                <a:ext uri="{FF2B5EF4-FFF2-40B4-BE49-F238E27FC236}">
                  <a16:creationId xmlns:a16="http://schemas.microsoft.com/office/drawing/2014/main" id="{B8E6AB6E-9042-4589-BEA9-1D97A5377B9E}"/>
                </a:ext>
              </a:extLst>
            </p:cNvPr>
            <p:cNvSpPr/>
            <p:nvPr/>
          </p:nvSpPr>
          <p:spPr>
            <a:xfrm rot="954387">
              <a:off x="2708093" y="5004070"/>
              <a:ext cx="71705" cy="369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9368C74C-9E13-4531-8EF1-567DA2B21C7F}"/>
                </a:ext>
              </a:extLst>
            </p:cNvPr>
            <p:cNvSpPr/>
            <p:nvPr/>
          </p:nvSpPr>
          <p:spPr>
            <a:xfrm rot="20566816">
              <a:off x="3448928" y="5002470"/>
              <a:ext cx="71705" cy="369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50F85002-F043-4869-B52A-96907544ABB6}"/>
              </a:ext>
            </a:extLst>
          </p:cNvPr>
          <p:cNvSpPr txBox="1"/>
          <p:nvPr/>
        </p:nvSpPr>
        <p:spPr>
          <a:xfrm>
            <a:off x="6024137" y="3471334"/>
            <a:ext cx="184731" cy="369332"/>
          </a:xfrm>
          <a:prstGeom prst="rect">
            <a:avLst/>
          </a:prstGeom>
          <a:noFill/>
          <a:ln>
            <a:noFill/>
          </a:ln>
        </p:spPr>
        <p:txBody>
          <a:bodyPr wrap="none" rtlCol="0">
            <a:spAutoFit/>
          </a:bodyPr>
          <a:lstStyle/>
          <a:p>
            <a:endParaRPr kumimoji="1" lang="ja-JP" altLang="en-US" dirty="0"/>
          </a:p>
        </p:txBody>
      </p:sp>
      <p:sp>
        <p:nvSpPr>
          <p:cNvPr id="38" name="正方形/長方形 37">
            <a:extLst>
              <a:ext uri="{FF2B5EF4-FFF2-40B4-BE49-F238E27FC236}">
                <a16:creationId xmlns:a16="http://schemas.microsoft.com/office/drawing/2014/main" id="{0D4BD5F2-0C3E-4537-9CE2-D3B076A04789}"/>
              </a:ext>
            </a:extLst>
          </p:cNvPr>
          <p:cNvSpPr/>
          <p:nvPr/>
        </p:nvSpPr>
        <p:spPr>
          <a:xfrm>
            <a:off x="3953933" y="4016940"/>
            <a:ext cx="7658271" cy="2620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u="sng" dirty="0">
                <a:solidFill>
                  <a:sysClr val="windowText" lastClr="000000"/>
                </a:solidFill>
              </a:rPr>
              <a:t>A</a:t>
            </a:r>
            <a:r>
              <a:rPr kumimoji="1" lang="ja-JP" altLang="en-US" sz="2000" b="1" u="sng" dirty="0">
                <a:solidFill>
                  <a:sysClr val="windowText" lastClr="000000"/>
                </a:solidFill>
              </a:rPr>
              <a:t>大学と研究を行う場合（</a:t>
            </a:r>
            <a:r>
              <a:rPr kumimoji="1" lang="en-US" altLang="ja-JP" sz="2000" b="1" u="sng" dirty="0">
                <a:solidFill>
                  <a:sysClr val="windowText" lastClr="000000"/>
                </a:solidFill>
              </a:rPr>
              <a:t>A</a:t>
            </a:r>
            <a:r>
              <a:rPr kumimoji="1" lang="ja-JP" altLang="en-US" sz="2000" b="1" u="sng" dirty="0">
                <a:solidFill>
                  <a:sysClr val="windowText" lastClr="000000"/>
                </a:solidFill>
              </a:rPr>
              <a:t>大学は共同研究機関）</a:t>
            </a:r>
            <a:endParaRPr kumimoji="1" lang="en-US" altLang="ja-JP" sz="2000" b="1" u="sng" dirty="0">
              <a:solidFill>
                <a:sysClr val="windowText" lastClr="000000"/>
              </a:solidFill>
            </a:endParaRPr>
          </a:p>
          <a:p>
            <a:r>
              <a:rPr lang="ja-JP" altLang="en-US" sz="2000" dirty="0">
                <a:solidFill>
                  <a:sysClr val="windowText" lastClr="000000"/>
                </a:solidFill>
              </a:rPr>
              <a:t>①</a:t>
            </a:r>
            <a:r>
              <a:rPr lang="en-US" altLang="ja-JP" sz="2000" dirty="0">
                <a:solidFill>
                  <a:sysClr val="windowText" lastClr="000000"/>
                </a:solidFill>
              </a:rPr>
              <a:t>A</a:t>
            </a:r>
            <a:r>
              <a:rPr lang="ja-JP" altLang="en-US" sz="2000" dirty="0">
                <a:solidFill>
                  <a:sysClr val="windowText" lastClr="000000"/>
                </a:solidFill>
              </a:rPr>
              <a:t>大学の研究責任者を決める</a:t>
            </a:r>
            <a:endParaRPr lang="en-US" altLang="ja-JP" sz="2000" dirty="0">
              <a:solidFill>
                <a:sysClr val="windowText" lastClr="000000"/>
              </a:solidFill>
            </a:endParaRPr>
          </a:p>
          <a:p>
            <a:r>
              <a:rPr kumimoji="1" lang="ja-JP" altLang="en-US" sz="2000" dirty="0">
                <a:solidFill>
                  <a:sysClr val="windowText" lastClr="000000"/>
                </a:solidFill>
              </a:rPr>
              <a:t>②</a:t>
            </a:r>
            <a:r>
              <a:rPr kumimoji="1" lang="en-US" altLang="ja-JP" sz="2000" dirty="0">
                <a:solidFill>
                  <a:sysClr val="windowText" lastClr="000000"/>
                </a:solidFill>
              </a:rPr>
              <a:t>A</a:t>
            </a:r>
            <a:r>
              <a:rPr kumimoji="1" lang="ja-JP" altLang="en-US" sz="2000" dirty="0">
                <a:solidFill>
                  <a:sysClr val="windowText" lastClr="000000"/>
                </a:solidFill>
              </a:rPr>
              <a:t>大学の</a:t>
            </a:r>
            <a:r>
              <a:rPr lang="ja-JP" altLang="en-US" sz="2000" dirty="0">
                <a:solidFill>
                  <a:sysClr val="windowText" lastClr="000000"/>
                </a:solidFill>
              </a:rPr>
              <a:t>研究責任者である</a:t>
            </a:r>
            <a:r>
              <a:rPr lang="en-US" altLang="ja-JP" sz="2000" dirty="0">
                <a:solidFill>
                  <a:sysClr val="windowText" lastClr="000000"/>
                </a:solidFill>
              </a:rPr>
              <a:t>A</a:t>
            </a:r>
            <a:r>
              <a:rPr lang="ja-JP" altLang="en-US" sz="2000" dirty="0">
                <a:solidFill>
                  <a:sysClr val="windowText" lastClr="000000"/>
                </a:solidFill>
              </a:rPr>
              <a:t>さんは、研究分担者である</a:t>
            </a:r>
            <a:r>
              <a:rPr lang="en-US" altLang="ja-JP" sz="2000" dirty="0">
                <a:solidFill>
                  <a:sysClr val="windowText" lastClr="000000"/>
                </a:solidFill>
              </a:rPr>
              <a:t>B</a:t>
            </a:r>
            <a:r>
              <a:rPr lang="ja-JP" altLang="en-US" sz="2000" dirty="0">
                <a:solidFill>
                  <a:sysClr val="windowText" lastClr="000000"/>
                </a:solidFill>
              </a:rPr>
              <a:t>さん、　</a:t>
            </a:r>
            <a:endParaRPr lang="en-US" altLang="ja-JP" sz="2000" dirty="0">
              <a:solidFill>
                <a:sysClr val="windowText" lastClr="000000"/>
              </a:solidFill>
            </a:endParaRPr>
          </a:p>
          <a:p>
            <a:r>
              <a:rPr lang="ja-JP" altLang="en-US" sz="2000" dirty="0">
                <a:solidFill>
                  <a:sysClr val="windowText" lastClr="000000"/>
                </a:solidFill>
              </a:rPr>
              <a:t>　</a:t>
            </a:r>
            <a:r>
              <a:rPr lang="en-US" altLang="ja-JP" sz="2000" dirty="0">
                <a:solidFill>
                  <a:sysClr val="windowText" lastClr="000000"/>
                </a:solidFill>
              </a:rPr>
              <a:t>C</a:t>
            </a:r>
            <a:r>
              <a:rPr lang="ja-JP" altLang="en-US" sz="2000" dirty="0" err="1">
                <a:solidFill>
                  <a:sysClr val="windowText" lastClr="000000"/>
                </a:solidFill>
              </a:rPr>
              <a:t>さんの</a:t>
            </a:r>
            <a:r>
              <a:rPr lang="ja-JP" altLang="en-US" sz="2000" dirty="0">
                <a:solidFill>
                  <a:sysClr val="windowText" lastClr="000000"/>
                </a:solidFill>
              </a:rPr>
              <a:t>教育状況及び利益相反の状況等を把握し、</a:t>
            </a:r>
            <a:r>
              <a:rPr lang="ja-JP" altLang="en-US" sz="2000" b="1" dirty="0">
                <a:solidFill>
                  <a:srgbClr val="FF0000"/>
                </a:solidFill>
              </a:rPr>
              <a:t>「研究機関</a:t>
            </a:r>
            <a:endParaRPr lang="en-US" altLang="ja-JP" sz="2000" b="1" dirty="0">
              <a:solidFill>
                <a:srgbClr val="FF0000"/>
              </a:solidFill>
            </a:endParaRPr>
          </a:p>
          <a:p>
            <a:r>
              <a:rPr lang="ja-JP" altLang="en-US" sz="2000" b="1" dirty="0">
                <a:solidFill>
                  <a:srgbClr val="FF0000"/>
                </a:solidFill>
              </a:rPr>
              <a:t>　要件確認書」</a:t>
            </a:r>
            <a:r>
              <a:rPr lang="ja-JP" altLang="en-US" sz="2000" dirty="0">
                <a:solidFill>
                  <a:sysClr val="windowText" lastClr="000000"/>
                </a:solidFill>
              </a:rPr>
              <a:t>に記入する</a:t>
            </a:r>
            <a:endParaRPr lang="en-US" altLang="ja-JP" sz="2000" dirty="0">
              <a:solidFill>
                <a:sysClr val="windowText" lastClr="000000"/>
              </a:solidFill>
            </a:endParaRPr>
          </a:p>
          <a:p>
            <a:r>
              <a:rPr lang="ja-JP" altLang="en-US" sz="2000" dirty="0">
                <a:solidFill>
                  <a:sysClr val="windowText" lastClr="000000"/>
                </a:solidFill>
              </a:rPr>
              <a:t>④研究代表者は</a:t>
            </a:r>
            <a:r>
              <a:rPr lang="en-US" altLang="ja-JP" sz="2000" dirty="0">
                <a:solidFill>
                  <a:sysClr val="windowText" lastClr="000000"/>
                </a:solidFill>
              </a:rPr>
              <a:t>A</a:t>
            </a:r>
            <a:r>
              <a:rPr lang="ja-JP" altLang="en-US" sz="2000" dirty="0">
                <a:solidFill>
                  <a:sysClr val="windowText" lastClr="000000"/>
                </a:solidFill>
              </a:rPr>
              <a:t>大学の状況を把握したうえで、研究の審査資料　</a:t>
            </a:r>
            <a:endParaRPr lang="en-US" altLang="ja-JP" sz="2000" dirty="0">
              <a:solidFill>
                <a:sysClr val="windowText" lastClr="000000"/>
              </a:solidFill>
            </a:endParaRPr>
          </a:p>
          <a:p>
            <a:r>
              <a:rPr lang="ja-JP" altLang="en-US" sz="2000" dirty="0">
                <a:solidFill>
                  <a:sysClr val="windowText" lastClr="000000"/>
                </a:solidFill>
              </a:rPr>
              <a:t>　と併せて、倫理審査委員会に資料を提出する</a:t>
            </a:r>
            <a:endParaRPr kumimoji="1" lang="ja-JP" altLang="en-US" sz="2000" dirty="0">
              <a:solidFill>
                <a:sysClr val="windowText" lastClr="000000"/>
              </a:solidFill>
            </a:endParaRPr>
          </a:p>
        </p:txBody>
      </p:sp>
      <p:sp>
        <p:nvSpPr>
          <p:cNvPr id="41" name="テキスト ボックス 40">
            <a:extLst>
              <a:ext uri="{FF2B5EF4-FFF2-40B4-BE49-F238E27FC236}">
                <a16:creationId xmlns:a16="http://schemas.microsoft.com/office/drawing/2014/main" id="{624B0BEA-C732-4824-8595-62F9C672C9DC}"/>
              </a:ext>
            </a:extLst>
          </p:cNvPr>
          <p:cNvSpPr txBox="1"/>
          <p:nvPr/>
        </p:nvSpPr>
        <p:spPr>
          <a:xfrm>
            <a:off x="1197910" y="1142359"/>
            <a:ext cx="1338828" cy="369332"/>
          </a:xfrm>
          <a:prstGeom prst="rect">
            <a:avLst/>
          </a:prstGeom>
          <a:noFill/>
        </p:spPr>
        <p:txBody>
          <a:bodyPr wrap="none" rtlCol="0">
            <a:spAutoFit/>
          </a:bodyPr>
          <a:lstStyle/>
          <a:p>
            <a:r>
              <a:rPr kumimoji="1" lang="ja-JP" altLang="en-US" dirty="0"/>
              <a:t>研究代表者</a:t>
            </a:r>
            <a:endParaRPr lang="en-US" altLang="ja-JP" dirty="0"/>
          </a:p>
        </p:txBody>
      </p:sp>
      <p:sp>
        <p:nvSpPr>
          <p:cNvPr id="44" name="テキスト ボックス 43">
            <a:extLst>
              <a:ext uri="{FF2B5EF4-FFF2-40B4-BE49-F238E27FC236}">
                <a16:creationId xmlns:a16="http://schemas.microsoft.com/office/drawing/2014/main" id="{3CEA359E-B4D6-4279-8833-F42DB5B3047A}"/>
              </a:ext>
            </a:extLst>
          </p:cNvPr>
          <p:cNvSpPr txBox="1"/>
          <p:nvPr/>
        </p:nvSpPr>
        <p:spPr>
          <a:xfrm>
            <a:off x="3704362" y="1217174"/>
            <a:ext cx="3416320" cy="369332"/>
          </a:xfrm>
          <a:prstGeom prst="rect">
            <a:avLst/>
          </a:prstGeom>
          <a:noFill/>
        </p:spPr>
        <p:txBody>
          <a:bodyPr wrap="none" rtlCol="0">
            <a:spAutoFit/>
          </a:bodyPr>
          <a:lstStyle/>
          <a:p>
            <a:r>
              <a:rPr lang="ja-JP" altLang="en-US" dirty="0"/>
              <a:t>用語の定義（ガイダンスより）</a:t>
            </a:r>
            <a:endParaRPr kumimoji="1" lang="ja-JP" altLang="en-US" dirty="0"/>
          </a:p>
        </p:txBody>
      </p:sp>
      <p:pic>
        <p:nvPicPr>
          <p:cNvPr id="45" name="図 44">
            <a:extLst>
              <a:ext uri="{FF2B5EF4-FFF2-40B4-BE49-F238E27FC236}">
                <a16:creationId xmlns:a16="http://schemas.microsoft.com/office/drawing/2014/main" id="{F1B352E0-0321-4C11-9FC0-949230CA96E2}"/>
              </a:ext>
            </a:extLst>
          </p:cNvPr>
          <p:cNvPicPr>
            <a:picLocks noChangeAspect="1"/>
          </p:cNvPicPr>
          <p:nvPr/>
        </p:nvPicPr>
        <p:blipFill>
          <a:blip r:embed="rId4"/>
          <a:stretch>
            <a:fillRect/>
          </a:stretch>
        </p:blipFill>
        <p:spPr>
          <a:xfrm>
            <a:off x="3970957" y="1554342"/>
            <a:ext cx="7641247" cy="2233818"/>
          </a:xfrm>
          <a:prstGeom prst="rect">
            <a:avLst/>
          </a:prstGeom>
        </p:spPr>
      </p:pic>
      <p:sp>
        <p:nvSpPr>
          <p:cNvPr id="46" name="矢印: 上下 45">
            <a:extLst>
              <a:ext uri="{FF2B5EF4-FFF2-40B4-BE49-F238E27FC236}">
                <a16:creationId xmlns:a16="http://schemas.microsoft.com/office/drawing/2014/main" id="{A47341CB-C6EF-4D41-8DCC-D3D4199E30AD}"/>
              </a:ext>
            </a:extLst>
          </p:cNvPr>
          <p:cNvSpPr/>
          <p:nvPr/>
        </p:nvSpPr>
        <p:spPr>
          <a:xfrm>
            <a:off x="1798912" y="2707920"/>
            <a:ext cx="136374" cy="310904"/>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186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57FBE75A-FD30-4283-AF73-23C967EC038E}"/>
              </a:ext>
            </a:extLst>
          </p:cNvPr>
          <p:cNvSpPr>
            <a:spLocks noGrp="1"/>
          </p:cNvSpPr>
          <p:nvPr>
            <p:ph type="title"/>
          </p:nvPr>
        </p:nvSpPr>
        <p:spPr>
          <a:xfrm>
            <a:off x="1" y="0"/>
            <a:ext cx="12192000" cy="1325563"/>
          </a:xfrm>
        </p:spPr>
        <p:txBody>
          <a:bodyPr/>
          <a:lstStyle/>
          <a:p>
            <a:r>
              <a:rPr lang="ja-JP" altLang="en-US" dirty="0"/>
              <a:t>多機関共同研究の研究代表者の場合②</a:t>
            </a:r>
            <a:endParaRPr kumimoji="1" lang="ja-JP" altLang="en-US" dirty="0"/>
          </a:p>
        </p:txBody>
      </p:sp>
      <p:graphicFrame>
        <p:nvGraphicFramePr>
          <p:cNvPr id="4" name="オブジェクト 3">
            <a:extLst>
              <a:ext uri="{FF2B5EF4-FFF2-40B4-BE49-F238E27FC236}">
                <a16:creationId xmlns:a16="http://schemas.microsoft.com/office/drawing/2014/main" id="{C7009016-F078-410C-AF93-DEFB96F2D3E7}"/>
              </a:ext>
            </a:extLst>
          </p:cNvPr>
          <p:cNvGraphicFramePr>
            <a:graphicFrameLocks noChangeAspect="1"/>
          </p:cNvGraphicFramePr>
          <p:nvPr>
            <p:extLst/>
          </p:nvPr>
        </p:nvGraphicFramePr>
        <p:xfrm>
          <a:off x="1777471" y="1208088"/>
          <a:ext cx="3830637" cy="5418137"/>
        </p:xfrm>
        <a:graphic>
          <a:graphicData uri="http://schemas.openxmlformats.org/presentationml/2006/ole">
            <mc:AlternateContent xmlns:mc="http://schemas.openxmlformats.org/markup-compatibility/2006">
              <mc:Choice xmlns:v="urn:schemas-microsoft-com:vml" Requires="v">
                <p:oleObj spid="_x0000_s1036" name="Unknown" r:id="rId3" imgW="7560000" imgH="10692000" progId="xdw.Document">
                  <p:embed/>
                </p:oleObj>
              </mc:Choice>
              <mc:Fallback>
                <p:oleObj name="Unknown" r:id="rId3" imgW="7560000" imgH="10692000" progId="xdw.Document">
                  <p:embed/>
                  <p:pic>
                    <p:nvPicPr>
                      <p:cNvPr id="4" name="オブジェクト 3">
                        <a:extLst>
                          <a:ext uri="{FF2B5EF4-FFF2-40B4-BE49-F238E27FC236}">
                            <a16:creationId xmlns:a16="http://schemas.microsoft.com/office/drawing/2014/main" id="{C7009016-F078-410C-AF93-DEFB96F2D3E7}"/>
                          </a:ext>
                        </a:extLst>
                      </p:cNvPr>
                      <p:cNvPicPr/>
                      <p:nvPr/>
                    </p:nvPicPr>
                    <p:blipFill>
                      <a:blip r:embed="rId4"/>
                      <a:stretch>
                        <a:fillRect/>
                      </a:stretch>
                    </p:blipFill>
                    <p:spPr>
                      <a:xfrm>
                        <a:off x="1777471" y="1208088"/>
                        <a:ext cx="3830637" cy="5418137"/>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F3643AC7-C8BD-4294-938E-4BF48C1A7157}"/>
              </a:ext>
            </a:extLst>
          </p:cNvPr>
          <p:cNvGraphicFramePr>
            <a:graphicFrameLocks noChangeAspect="1"/>
          </p:cNvGraphicFramePr>
          <p:nvPr>
            <p:extLst/>
          </p:nvPr>
        </p:nvGraphicFramePr>
        <p:xfrm>
          <a:off x="6786971" y="1208089"/>
          <a:ext cx="3830638" cy="5418137"/>
        </p:xfrm>
        <a:graphic>
          <a:graphicData uri="http://schemas.openxmlformats.org/presentationml/2006/ole">
            <mc:AlternateContent xmlns:mc="http://schemas.openxmlformats.org/markup-compatibility/2006">
              <mc:Choice xmlns:v="urn:schemas-microsoft-com:vml" Requires="v">
                <p:oleObj spid="_x0000_s1037" name="Unknown" r:id="rId5" imgW="7560000" imgH="10692000" progId="xdw.Document">
                  <p:embed/>
                </p:oleObj>
              </mc:Choice>
              <mc:Fallback>
                <p:oleObj name="Unknown" r:id="rId5" imgW="7560000" imgH="10692000" progId="xdw.Document">
                  <p:embed/>
                  <p:pic>
                    <p:nvPicPr>
                      <p:cNvPr id="6" name="オブジェクト 5">
                        <a:extLst>
                          <a:ext uri="{FF2B5EF4-FFF2-40B4-BE49-F238E27FC236}">
                            <a16:creationId xmlns:a16="http://schemas.microsoft.com/office/drawing/2014/main" id="{F3643AC7-C8BD-4294-938E-4BF48C1A7157}"/>
                          </a:ext>
                        </a:extLst>
                      </p:cNvPr>
                      <p:cNvPicPr/>
                      <p:nvPr/>
                    </p:nvPicPr>
                    <p:blipFill>
                      <a:blip r:embed="rId6"/>
                      <a:stretch>
                        <a:fillRect/>
                      </a:stretch>
                    </p:blipFill>
                    <p:spPr>
                      <a:xfrm>
                        <a:off x="6786971" y="1208089"/>
                        <a:ext cx="3830638" cy="5418137"/>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F268A96D-8761-4BC9-866F-527DC16D18F1}"/>
              </a:ext>
            </a:extLst>
          </p:cNvPr>
          <p:cNvSpPr txBox="1"/>
          <p:nvPr/>
        </p:nvSpPr>
        <p:spPr>
          <a:xfrm>
            <a:off x="78968" y="3429000"/>
            <a:ext cx="12034064" cy="600164"/>
          </a:xfrm>
          <a:prstGeom prst="rect">
            <a:avLst/>
          </a:prstGeom>
          <a:solidFill>
            <a:schemeClr val="bg1"/>
          </a:solidFill>
        </p:spPr>
        <p:txBody>
          <a:bodyPr wrap="none" rtlCol="0">
            <a:spAutoFit/>
          </a:bodyPr>
          <a:lstStyle/>
          <a:p>
            <a:r>
              <a:rPr lang="ja-JP" altLang="en-US" sz="3300" b="1" dirty="0">
                <a:solidFill>
                  <a:srgbClr val="FF0000"/>
                </a:solidFill>
              </a:rPr>
              <a:t>各機関の研究責任者に自施設の管理体制等を担保してもらう！</a:t>
            </a:r>
            <a:endParaRPr kumimoji="1" lang="ja-JP" altLang="en-US" sz="3300" b="1" dirty="0">
              <a:solidFill>
                <a:srgbClr val="FF0000"/>
              </a:solidFill>
            </a:endParaRPr>
          </a:p>
        </p:txBody>
      </p:sp>
    </p:spTree>
    <p:extLst>
      <p:ext uri="{BB962C8B-B14F-4D97-AF65-F5344CB8AC3E}">
        <p14:creationId xmlns:p14="http://schemas.microsoft.com/office/powerpoint/2010/main" val="96006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AD1EC7-942E-4207-99BD-9B091DF74CEC}"/>
              </a:ext>
            </a:extLst>
          </p:cNvPr>
          <p:cNvSpPr>
            <a:spLocks noGrp="1"/>
          </p:cNvSpPr>
          <p:nvPr>
            <p:ph type="title"/>
          </p:nvPr>
        </p:nvSpPr>
        <p:spPr>
          <a:xfrm>
            <a:off x="838200" y="-93923"/>
            <a:ext cx="10515600" cy="1325563"/>
          </a:xfrm>
        </p:spPr>
        <p:txBody>
          <a:bodyPr/>
          <a:lstStyle/>
          <a:p>
            <a:r>
              <a:rPr kumimoji="1" lang="ja-JP" altLang="en-US" dirty="0"/>
              <a:t>申請に必要なもの</a:t>
            </a:r>
          </a:p>
        </p:txBody>
      </p:sp>
      <p:pic>
        <p:nvPicPr>
          <p:cNvPr id="8" name="図 7">
            <a:extLst>
              <a:ext uri="{FF2B5EF4-FFF2-40B4-BE49-F238E27FC236}">
                <a16:creationId xmlns:a16="http://schemas.microsoft.com/office/drawing/2014/main" id="{D7761564-534E-420D-956A-C46828EC43D8}"/>
              </a:ext>
            </a:extLst>
          </p:cNvPr>
          <p:cNvPicPr>
            <a:picLocks noChangeAspect="1"/>
          </p:cNvPicPr>
          <p:nvPr/>
        </p:nvPicPr>
        <p:blipFill rotWithShape="1">
          <a:blip r:embed="rId2"/>
          <a:srcRect t="5842"/>
          <a:stretch/>
        </p:blipFill>
        <p:spPr>
          <a:xfrm>
            <a:off x="101702" y="991733"/>
            <a:ext cx="4534533" cy="5866267"/>
          </a:xfrm>
          <a:prstGeom prst="rect">
            <a:avLst/>
          </a:prstGeom>
          <a:ln w="38100">
            <a:noFill/>
          </a:ln>
        </p:spPr>
      </p:pic>
      <p:sp>
        <p:nvSpPr>
          <p:cNvPr id="9" name="正方形/長方形 8">
            <a:extLst>
              <a:ext uri="{FF2B5EF4-FFF2-40B4-BE49-F238E27FC236}">
                <a16:creationId xmlns:a16="http://schemas.microsoft.com/office/drawing/2014/main" id="{53096DCC-7B78-4CFA-82C0-0039E68956FC}"/>
              </a:ext>
            </a:extLst>
          </p:cNvPr>
          <p:cNvSpPr/>
          <p:nvPr/>
        </p:nvSpPr>
        <p:spPr>
          <a:xfrm>
            <a:off x="485192" y="1838131"/>
            <a:ext cx="3452326"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244D7D1-BCCD-455B-A1C5-77EDE17DBD45}"/>
              </a:ext>
            </a:extLst>
          </p:cNvPr>
          <p:cNvSpPr txBox="1"/>
          <p:nvPr/>
        </p:nvSpPr>
        <p:spPr>
          <a:xfrm>
            <a:off x="4321008" y="1716833"/>
            <a:ext cx="7659469" cy="2031325"/>
          </a:xfrm>
          <a:prstGeom prst="rect">
            <a:avLst/>
          </a:prstGeom>
          <a:noFill/>
        </p:spPr>
        <p:txBody>
          <a:bodyPr wrap="none" rtlCol="0">
            <a:spAutoFit/>
          </a:bodyPr>
          <a:lstStyle/>
          <a:p>
            <a:r>
              <a:rPr kumimoji="1" lang="ja-JP" altLang="en-US" dirty="0"/>
              <a:t>チェックリストに従って申請書類を提出ください。</a:t>
            </a:r>
            <a:endParaRPr kumimoji="1" lang="en-US" altLang="ja-JP" dirty="0"/>
          </a:p>
          <a:p>
            <a:r>
              <a:rPr kumimoji="1" lang="ja-JP" altLang="en-US" dirty="0"/>
              <a:t>チェックリストには、「新規」、「継続」、「変更」、「終了・中断」</a:t>
            </a:r>
            <a:endParaRPr kumimoji="1" lang="en-US" altLang="ja-JP" dirty="0"/>
          </a:p>
          <a:p>
            <a:r>
              <a:rPr lang="ja-JP" altLang="en-US" dirty="0"/>
              <a:t>の４種類にタブが分かれています。</a:t>
            </a:r>
            <a:endParaRPr lang="en-US" altLang="ja-JP" dirty="0"/>
          </a:p>
          <a:p>
            <a:endParaRPr kumimoji="1" lang="en-US" altLang="ja-JP" dirty="0"/>
          </a:p>
          <a:p>
            <a:r>
              <a:rPr lang="ja-JP" altLang="en-US" dirty="0"/>
              <a:t>チェックリストの順に並べ、事務局（総務係）に提出してください。</a:t>
            </a:r>
            <a:endParaRPr lang="en-US" altLang="ja-JP" dirty="0"/>
          </a:p>
          <a:p>
            <a:r>
              <a:rPr kumimoji="1" lang="ja-JP" altLang="en-US" dirty="0"/>
              <a:t>提出：電子データ（総務メールアドレス：</a:t>
            </a:r>
            <a:r>
              <a:rPr lang="en-US" altLang="ja-JP" dirty="0">
                <a:hlinkClick r:id="rId3"/>
              </a:rPr>
              <a:t>me202@yamaguchi-u.ac.jp</a:t>
            </a:r>
            <a:r>
              <a:rPr lang="ja-JP" altLang="en-US" dirty="0"/>
              <a:t>）</a:t>
            </a:r>
            <a:endParaRPr kumimoji="1" lang="en-US" altLang="ja-JP" dirty="0"/>
          </a:p>
          <a:p>
            <a:r>
              <a:rPr lang="ja-JP" altLang="en-US" dirty="0"/>
              <a:t>　　　紙データ（</a:t>
            </a:r>
            <a:r>
              <a:rPr lang="en-US" altLang="ja-JP" dirty="0"/>
              <a:t>1</a:t>
            </a:r>
            <a:r>
              <a:rPr lang="ja-JP" altLang="en-US" dirty="0"/>
              <a:t>部）</a:t>
            </a:r>
            <a:endParaRPr kumimoji="1" lang="ja-JP" altLang="en-US" dirty="0"/>
          </a:p>
        </p:txBody>
      </p:sp>
      <p:pic>
        <p:nvPicPr>
          <p:cNvPr id="12" name="図 11">
            <a:extLst>
              <a:ext uri="{FF2B5EF4-FFF2-40B4-BE49-F238E27FC236}">
                <a16:creationId xmlns:a16="http://schemas.microsoft.com/office/drawing/2014/main" id="{E7EF1E36-8094-466A-8DA0-A172FB6A7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522" y="4354649"/>
            <a:ext cx="2137236" cy="2503351"/>
          </a:xfrm>
          <a:prstGeom prst="rect">
            <a:avLst/>
          </a:prstGeom>
        </p:spPr>
      </p:pic>
      <p:sp>
        <p:nvSpPr>
          <p:cNvPr id="13" name="吹き出し: 角を丸めた四角形 12">
            <a:extLst>
              <a:ext uri="{FF2B5EF4-FFF2-40B4-BE49-F238E27FC236}">
                <a16:creationId xmlns:a16="http://schemas.microsoft.com/office/drawing/2014/main" id="{9CE4403B-C7CC-4E02-B417-677F8176A71F}"/>
              </a:ext>
            </a:extLst>
          </p:cNvPr>
          <p:cNvSpPr/>
          <p:nvPr/>
        </p:nvSpPr>
        <p:spPr>
          <a:xfrm>
            <a:off x="5598368" y="4564043"/>
            <a:ext cx="4133840" cy="1478072"/>
          </a:xfrm>
          <a:prstGeom prst="wedgeRoundRectCallout">
            <a:avLst>
              <a:gd name="adj1" fmla="val 62455"/>
              <a:gd name="adj2" fmla="val 416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必ず最新のひな形をダウンロード</a:t>
            </a:r>
            <a:endParaRPr kumimoji="1" lang="en-US" altLang="ja-JP" dirty="0">
              <a:solidFill>
                <a:schemeClr val="tx1"/>
              </a:solidFill>
            </a:endParaRPr>
          </a:p>
          <a:p>
            <a:pPr algn="ctr"/>
            <a:r>
              <a:rPr kumimoji="1" lang="ja-JP" altLang="en-US" dirty="0">
                <a:solidFill>
                  <a:schemeClr val="tx1"/>
                </a:solidFill>
              </a:rPr>
              <a:t>してご利用ください。</a:t>
            </a:r>
            <a:endParaRPr kumimoji="1" lang="en-US" altLang="ja-JP" dirty="0">
              <a:solidFill>
                <a:schemeClr val="tx1"/>
              </a:solidFill>
            </a:endParaRPr>
          </a:p>
          <a:p>
            <a:pPr algn="ctr"/>
            <a:endParaRPr kumimoji="1" lang="en-US" altLang="ja-JP" dirty="0">
              <a:solidFill>
                <a:schemeClr val="tx1"/>
              </a:solidFill>
            </a:endParaRPr>
          </a:p>
          <a:p>
            <a:pPr algn="ctr"/>
            <a:r>
              <a:rPr lang="ja-JP" altLang="en-US" dirty="0">
                <a:hlinkClick r:id="rId5"/>
              </a:rPr>
              <a:t>保健学専攻・倫理審査関係</a:t>
            </a:r>
            <a:endParaRPr kumimoji="1" lang="ja-JP" altLang="en-US" dirty="0">
              <a:solidFill>
                <a:schemeClr val="tx1"/>
              </a:solidFill>
            </a:endParaRPr>
          </a:p>
        </p:txBody>
      </p:sp>
    </p:spTree>
    <p:extLst>
      <p:ext uri="{BB962C8B-B14F-4D97-AF65-F5344CB8AC3E}">
        <p14:creationId xmlns:p14="http://schemas.microsoft.com/office/powerpoint/2010/main" val="25108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4CAFAAE-A0E3-4093-B02A-B259F51B24FE}"/>
              </a:ext>
            </a:extLst>
          </p:cNvPr>
          <p:cNvSpPr>
            <a:spLocks noGrp="1"/>
          </p:cNvSpPr>
          <p:nvPr>
            <p:ph type="title"/>
          </p:nvPr>
        </p:nvSpPr>
        <p:spPr>
          <a:xfrm>
            <a:off x="838200" y="0"/>
            <a:ext cx="10515600" cy="1325563"/>
          </a:xfrm>
        </p:spPr>
        <p:txBody>
          <a:bodyPr/>
          <a:lstStyle/>
          <a:p>
            <a:r>
              <a:rPr kumimoji="1" lang="ja-JP" altLang="en-US" dirty="0"/>
              <a:t>多機関共同研究に参加する場合</a:t>
            </a:r>
          </a:p>
        </p:txBody>
      </p:sp>
      <p:sp>
        <p:nvSpPr>
          <p:cNvPr id="34" name="正方形/長方形 33">
            <a:extLst>
              <a:ext uri="{FF2B5EF4-FFF2-40B4-BE49-F238E27FC236}">
                <a16:creationId xmlns:a16="http://schemas.microsoft.com/office/drawing/2014/main" id="{3C100710-3DFA-40D7-82E5-4AE6AC909689}"/>
              </a:ext>
            </a:extLst>
          </p:cNvPr>
          <p:cNvSpPr/>
          <p:nvPr/>
        </p:nvSpPr>
        <p:spPr>
          <a:xfrm>
            <a:off x="296309" y="4188560"/>
            <a:ext cx="2781405" cy="2009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D4BD5F2-0C3E-4537-9CE2-D3B076A04789}"/>
              </a:ext>
            </a:extLst>
          </p:cNvPr>
          <p:cNvSpPr/>
          <p:nvPr/>
        </p:nvSpPr>
        <p:spPr>
          <a:xfrm>
            <a:off x="3674240" y="4290810"/>
            <a:ext cx="8423975" cy="2333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b="1" u="sng" dirty="0">
                <a:solidFill>
                  <a:sysClr val="windowText" lastClr="000000"/>
                </a:solidFill>
              </a:rPr>
              <a:t>A</a:t>
            </a:r>
            <a:r>
              <a:rPr kumimoji="1" lang="ja-JP" altLang="en-US" sz="2000" b="1" u="sng" dirty="0">
                <a:solidFill>
                  <a:sysClr val="windowText" lastClr="000000"/>
                </a:solidFill>
              </a:rPr>
              <a:t>大学の研究に共同研究機関として参加する場合</a:t>
            </a:r>
            <a:endParaRPr kumimoji="1" lang="en-US" altLang="ja-JP" sz="2000" b="1" u="sng" dirty="0">
              <a:solidFill>
                <a:sysClr val="windowText" lastClr="000000"/>
              </a:solidFill>
            </a:endParaRPr>
          </a:p>
          <a:p>
            <a:r>
              <a:rPr lang="ja-JP" altLang="en-US" sz="2000" dirty="0">
                <a:solidFill>
                  <a:sysClr val="windowText" lastClr="000000"/>
                </a:solidFill>
              </a:rPr>
              <a:t>①</a:t>
            </a:r>
            <a:r>
              <a:rPr lang="en-US" altLang="ja-JP" sz="2000" dirty="0">
                <a:solidFill>
                  <a:sysClr val="windowText" lastClr="000000"/>
                </a:solidFill>
                <a:latin typeface="游ゴシック 本文"/>
              </a:rPr>
              <a:t>A</a:t>
            </a:r>
            <a:r>
              <a:rPr lang="ja-JP" altLang="en-US" sz="2000" dirty="0">
                <a:solidFill>
                  <a:sysClr val="windowText" lastClr="000000"/>
                </a:solidFill>
                <a:latin typeface="游ゴシック 本文"/>
              </a:rPr>
              <a:t>大学の倫理審査委員会の審査結果通知書とともに必要書類</a:t>
            </a:r>
            <a:endParaRPr lang="en-US" altLang="ja-JP" sz="2000" dirty="0">
              <a:solidFill>
                <a:sysClr val="windowText" lastClr="000000"/>
              </a:solidFill>
              <a:latin typeface="游ゴシック 本文"/>
            </a:endParaRPr>
          </a:p>
          <a:p>
            <a:r>
              <a:rPr lang="ja-JP" altLang="en-US" sz="2000" dirty="0">
                <a:solidFill>
                  <a:sysClr val="windowText" lastClr="000000"/>
                </a:solidFill>
                <a:latin typeface="游ゴシック 本文"/>
              </a:rPr>
              <a:t>　（利益相反を含む）を保健学科の倫理審査委員会に提出する</a:t>
            </a:r>
            <a:endParaRPr lang="en-US" altLang="ja-JP" sz="2000" dirty="0">
              <a:solidFill>
                <a:sysClr val="windowText" lastClr="000000"/>
              </a:solidFill>
              <a:latin typeface="游ゴシック 本文"/>
            </a:endParaRPr>
          </a:p>
          <a:p>
            <a:r>
              <a:rPr kumimoji="1" lang="ja-JP" altLang="en-US" sz="2000" dirty="0">
                <a:solidFill>
                  <a:sysClr val="windowText" lastClr="000000"/>
                </a:solidFill>
              </a:rPr>
              <a:t>②臨床研究センターにて利益相反審査</a:t>
            </a:r>
            <a:r>
              <a:rPr lang="ja-JP" altLang="en-US" sz="2000" dirty="0">
                <a:solidFill>
                  <a:sysClr val="windowText" lastClr="000000"/>
                </a:solidFill>
                <a:latin typeface="游ゴシック 本文"/>
              </a:rPr>
              <a:t>（山口大学医学部保健学専攻分）</a:t>
            </a:r>
            <a:endParaRPr kumimoji="1" lang="en-US" altLang="ja-JP" sz="2000" dirty="0">
              <a:solidFill>
                <a:sysClr val="windowText" lastClr="000000"/>
              </a:solidFill>
            </a:endParaRPr>
          </a:p>
          <a:p>
            <a:r>
              <a:rPr kumimoji="1" lang="ja-JP" altLang="en-US" sz="2000" dirty="0">
                <a:solidFill>
                  <a:sysClr val="windowText" lastClr="000000"/>
                </a:solidFill>
              </a:rPr>
              <a:t>③専攻長から「実施許可書」を受領後、研究開始</a:t>
            </a:r>
          </a:p>
        </p:txBody>
      </p:sp>
      <p:grpSp>
        <p:nvGrpSpPr>
          <p:cNvPr id="3" name="グループ化 2">
            <a:extLst>
              <a:ext uri="{FF2B5EF4-FFF2-40B4-BE49-F238E27FC236}">
                <a16:creationId xmlns:a16="http://schemas.microsoft.com/office/drawing/2014/main" id="{5AC93EC7-DF7B-4923-B5E6-C47B5DFA043D}"/>
              </a:ext>
            </a:extLst>
          </p:cNvPr>
          <p:cNvGrpSpPr/>
          <p:nvPr/>
        </p:nvGrpSpPr>
        <p:grpSpPr>
          <a:xfrm>
            <a:off x="216078" y="4477076"/>
            <a:ext cx="2954655" cy="1511486"/>
            <a:chOff x="0" y="4672959"/>
            <a:chExt cx="2954655" cy="1511486"/>
          </a:xfrm>
        </p:grpSpPr>
        <p:pic>
          <p:nvPicPr>
            <p:cNvPr id="7" name="グラフィックス 6" descr="医師">
              <a:extLst>
                <a:ext uri="{FF2B5EF4-FFF2-40B4-BE49-F238E27FC236}">
                  <a16:creationId xmlns:a16="http://schemas.microsoft.com/office/drawing/2014/main" id="{9D4D6F35-8430-4E5D-BB6F-29DBF17280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128" y="4900713"/>
              <a:ext cx="914400" cy="914400"/>
            </a:xfrm>
            <a:prstGeom prst="rect">
              <a:avLst/>
            </a:prstGeom>
          </p:spPr>
        </p:pic>
        <p:sp>
          <p:nvSpPr>
            <p:cNvPr id="8" name="テキスト ボックス 7">
              <a:extLst>
                <a:ext uri="{FF2B5EF4-FFF2-40B4-BE49-F238E27FC236}">
                  <a16:creationId xmlns:a16="http://schemas.microsoft.com/office/drawing/2014/main" id="{BD10DE39-D8CF-48AF-A178-A91F0AEBFA05}"/>
                </a:ext>
              </a:extLst>
            </p:cNvPr>
            <p:cNvSpPr txBox="1"/>
            <p:nvPr/>
          </p:nvSpPr>
          <p:spPr>
            <a:xfrm>
              <a:off x="0" y="5815113"/>
              <a:ext cx="2954655" cy="369332"/>
            </a:xfrm>
            <a:prstGeom prst="rect">
              <a:avLst/>
            </a:prstGeom>
            <a:noFill/>
          </p:spPr>
          <p:txBody>
            <a:bodyPr wrap="none" rtlCol="0">
              <a:spAutoFit/>
            </a:bodyPr>
            <a:lstStyle/>
            <a:p>
              <a:r>
                <a:rPr kumimoji="1" lang="ja-JP" altLang="en-US" dirty="0"/>
                <a:t>山口大学医学部保健学専攻</a:t>
              </a:r>
              <a:endParaRPr kumimoji="1" lang="en-US" altLang="ja-JP" dirty="0"/>
            </a:p>
          </p:txBody>
        </p:sp>
        <p:sp>
          <p:nvSpPr>
            <p:cNvPr id="41" name="テキスト ボックス 40">
              <a:extLst>
                <a:ext uri="{FF2B5EF4-FFF2-40B4-BE49-F238E27FC236}">
                  <a16:creationId xmlns:a16="http://schemas.microsoft.com/office/drawing/2014/main" id="{624B0BEA-C732-4824-8595-62F9C672C9DC}"/>
                </a:ext>
              </a:extLst>
            </p:cNvPr>
            <p:cNvSpPr txBox="1"/>
            <p:nvPr/>
          </p:nvSpPr>
          <p:spPr>
            <a:xfrm>
              <a:off x="807913" y="4672959"/>
              <a:ext cx="1338828" cy="369332"/>
            </a:xfrm>
            <a:prstGeom prst="rect">
              <a:avLst/>
            </a:prstGeom>
            <a:noFill/>
          </p:spPr>
          <p:txBody>
            <a:bodyPr wrap="none" rtlCol="0">
              <a:spAutoFit/>
            </a:bodyPr>
            <a:lstStyle/>
            <a:p>
              <a:r>
                <a:rPr kumimoji="1" lang="ja-JP" altLang="en-US" dirty="0"/>
                <a:t>研究責任者</a:t>
              </a:r>
              <a:endParaRPr kumimoji="1" lang="en-US" altLang="ja-JP" dirty="0"/>
            </a:p>
          </p:txBody>
        </p:sp>
      </p:grpSp>
      <p:grpSp>
        <p:nvGrpSpPr>
          <p:cNvPr id="2" name="グループ化 1">
            <a:extLst>
              <a:ext uri="{FF2B5EF4-FFF2-40B4-BE49-F238E27FC236}">
                <a16:creationId xmlns:a16="http://schemas.microsoft.com/office/drawing/2014/main" id="{4C703C03-57F7-4217-B0FC-761D33036A8B}"/>
              </a:ext>
            </a:extLst>
          </p:cNvPr>
          <p:cNvGrpSpPr/>
          <p:nvPr/>
        </p:nvGrpSpPr>
        <p:grpSpPr>
          <a:xfrm>
            <a:off x="1002648" y="1565226"/>
            <a:ext cx="1338828" cy="1509395"/>
            <a:chOff x="968782" y="1217332"/>
            <a:chExt cx="1338828" cy="1509395"/>
          </a:xfrm>
        </p:grpSpPr>
        <p:pic>
          <p:nvPicPr>
            <p:cNvPr id="13" name="グラフィックス 12" descr="医師">
              <a:extLst>
                <a:ext uri="{FF2B5EF4-FFF2-40B4-BE49-F238E27FC236}">
                  <a16:creationId xmlns:a16="http://schemas.microsoft.com/office/drawing/2014/main" id="{9855C6A2-9759-4AF2-AB1B-FCFB23CB2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0996" y="1478433"/>
              <a:ext cx="914400" cy="914400"/>
            </a:xfrm>
            <a:prstGeom prst="rect">
              <a:avLst/>
            </a:prstGeom>
          </p:spPr>
        </p:pic>
        <p:sp>
          <p:nvSpPr>
            <p:cNvPr id="14" name="テキスト ボックス 13">
              <a:extLst>
                <a:ext uri="{FF2B5EF4-FFF2-40B4-BE49-F238E27FC236}">
                  <a16:creationId xmlns:a16="http://schemas.microsoft.com/office/drawing/2014/main" id="{59F01209-017B-4E3E-9116-39066E319B89}"/>
                </a:ext>
              </a:extLst>
            </p:cNvPr>
            <p:cNvSpPr txBox="1"/>
            <p:nvPr/>
          </p:nvSpPr>
          <p:spPr>
            <a:xfrm>
              <a:off x="1240490" y="2357395"/>
              <a:ext cx="795411" cy="369332"/>
            </a:xfrm>
            <a:prstGeom prst="rect">
              <a:avLst/>
            </a:prstGeom>
            <a:noFill/>
          </p:spPr>
          <p:txBody>
            <a:bodyPr wrap="none" rtlCol="0">
              <a:spAutoFit/>
            </a:bodyPr>
            <a:lstStyle/>
            <a:p>
              <a:r>
                <a:rPr kumimoji="1" lang="en-US" altLang="ja-JP" dirty="0"/>
                <a:t>A</a:t>
              </a:r>
              <a:r>
                <a:rPr kumimoji="1" lang="ja-JP" altLang="en-US" dirty="0"/>
                <a:t>大学</a:t>
              </a:r>
              <a:endParaRPr kumimoji="1" lang="en-US" altLang="ja-JP" dirty="0"/>
            </a:p>
          </p:txBody>
        </p:sp>
        <p:sp>
          <p:nvSpPr>
            <p:cNvPr id="26" name="テキスト ボックス 25">
              <a:extLst>
                <a:ext uri="{FF2B5EF4-FFF2-40B4-BE49-F238E27FC236}">
                  <a16:creationId xmlns:a16="http://schemas.microsoft.com/office/drawing/2014/main" id="{ACA65184-EF81-4FD5-A5E5-27421CED9C76}"/>
                </a:ext>
              </a:extLst>
            </p:cNvPr>
            <p:cNvSpPr txBox="1"/>
            <p:nvPr/>
          </p:nvSpPr>
          <p:spPr>
            <a:xfrm>
              <a:off x="968782" y="1217332"/>
              <a:ext cx="1338828" cy="369332"/>
            </a:xfrm>
            <a:prstGeom prst="rect">
              <a:avLst/>
            </a:prstGeom>
            <a:noFill/>
          </p:spPr>
          <p:txBody>
            <a:bodyPr wrap="none" rtlCol="0">
              <a:spAutoFit/>
            </a:bodyPr>
            <a:lstStyle/>
            <a:p>
              <a:r>
                <a:rPr kumimoji="1" lang="ja-JP" altLang="en-US" dirty="0"/>
                <a:t>研究代表者</a:t>
              </a:r>
              <a:endParaRPr kumimoji="1" lang="en-US" altLang="ja-JP" dirty="0"/>
            </a:p>
          </p:txBody>
        </p:sp>
      </p:grpSp>
      <p:pic>
        <p:nvPicPr>
          <p:cNvPr id="6" name="図 5">
            <a:extLst>
              <a:ext uri="{FF2B5EF4-FFF2-40B4-BE49-F238E27FC236}">
                <a16:creationId xmlns:a16="http://schemas.microsoft.com/office/drawing/2014/main" id="{CE7D93A7-74B8-4014-BF69-F79DE9B3F05C}"/>
              </a:ext>
            </a:extLst>
          </p:cNvPr>
          <p:cNvPicPr>
            <a:picLocks noChangeAspect="1"/>
          </p:cNvPicPr>
          <p:nvPr/>
        </p:nvPicPr>
        <p:blipFill>
          <a:blip r:embed="rId5"/>
          <a:stretch>
            <a:fillRect/>
          </a:stretch>
        </p:blipFill>
        <p:spPr>
          <a:xfrm>
            <a:off x="3353024" y="1565226"/>
            <a:ext cx="8423975" cy="2453662"/>
          </a:xfrm>
          <a:prstGeom prst="rect">
            <a:avLst/>
          </a:prstGeom>
        </p:spPr>
      </p:pic>
      <p:sp>
        <p:nvSpPr>
          <p:cNvPr id="31" name="テキスト ボックス 30">
            <a:extLst>
              <a:ext uri="{FF2B5EF4-FFF2-40B4-BE49-F238E27FC236}">
                <a16:creationId xmlns:a16="http://schemas.microsoft.com/office/drawing/2014/main" id="{CBCC37A5-C73D-4814-8FF7-39E6D86FAD32}"/>
              </a:ext>
            </a:extLst>
          </p:cNvPr>
          <p:cNvSpPr txBox="1"/>
          <p:nvPr/>
        </p:nvSpPr>
        <p:spPr>
          <a:xfrm>
            <a:off x="3170733" y="1195894"/>
            <a:ext cx="5394425" cy="369332"/>
          </a:xfrm>
          <a:prstGeom prst="rect">
            <a:avLst/>
          </a:prstGeom>
          <a:noFill/>
        </p:spPr>
        <p:txBody>
          <a:bodyPr wrap="none" rtlCol="0">
            <a:spAutoFit/>
          </a:bodyPr>
          <a:lstStyle/>
          <a:p>
            <a:r>
              <a:rPr lang="ja-JP" altLang="en-US" dirty="0"/>
              <a:t>第６ 研究計画書に関する手続 （ガイダンスより）</a:t>
            </a:r>
            <a:endParaRPr kumimoji="1" lang="ja-JP" altLang="en-US" dirty="0"/>
          </a:p>
        </p:txBody>
      </p:sp>
      <p:sp>
        <p:nvSpPr>
          <p:cNvPr id="32" name="矢印: 上下 31">
            <a:extLst>
              <a:ext uri="{FF2B5EF4-FFF2-40B4-BE49-F238E27FC236}">
                <a16:creationId xmlns:a16="http://schemas.microsoft.com/office/drawing/2014/main" id="{199C468E-334D-4015-894F-C798075E48EF}"/>
              </a:ext>
            </a:extLst>
          </p:cNvPr>
          <p:cNvSpPr/>
          <p:nvPr/>
        </p:nvSpPr>
        <p:spPr>
          <a:xfrm>
            <a:off x="1618824" y="3429000"/>
            <a:ext cx="136374" cy="310904"/>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721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F1B70-DEFD-459F-9358-A8FECF45BECD}"/>
              </a:ext>
            </a:extLst>
          </p:cNvPr>
          <p:cNvSpPr>
            <a:spLocks noGrp="1"/>
          </p:cNvSpPr>
          <p:nvPr>
            <p:ph type="title"/>
          </p:nvPr>
        </p:nvSpPr>
        <p:spPr/>
        <p:txBody>
          <a:bodyPr/>
          <a:lstStyle/>
          <a:p>
            <a:r>
              <a:rPr kumimoji="1" lang="ja-JP" altLang="en-US" dirty="0"/>
              <a:t>審査でよく指摘される事項</a:t>
            </a:r>
            <a:br>
              <a:rPr kumimoji="1" lang="en-US" altLang="ja-JP" dirty="0"/>
            </a:br>
            <a:r>
              <a:rPr kumimoji="1" lang="ja-JP" altLang="en-US" dirty="0"/>
              <a:t>（研究を提出する前に要チェック）</a:t>
            </a:r>
          </a:p>
        </p:txBody>
      </p:sp>
      <p:sp>
        <p:nvSpPr>
          <p:cNvPr id="3" name="コンテンツ プレースホルダー 2">
            <a:extLst>
              <a:ext uri="{FF2B5EF4-FFF2-40B4-BE49-F238E27FC236}">
                <a16:creationId xmlns:a16="http://schemas.microsoft.com/office/drawing/2014/main" id="{EFF51374-FD4A-42F0-97A6-5D25E4713C74}"/>
              </a:ext>
            </a:extLst>
          </p:cNvPr>
          <p:cNvSpPr>
            <a:spLocks noGrp="1"/>
          </p:cNvSpPr>
          <p:nvPr>
            <p:ph idx="1"/>
          </p:nvPr>
        </p:nvSpPr>
        <p:spPr>
          <a:xfrm>
            <a:off x="578498" y="1884891"/>
            <a:ext cx="10775302" cy="4351338"/>
          </a:xfrm>
        </p:spPr>
        <p:txBody>
          <a:bodyPr>
            <a:normAutofit fontScale="92500" lnSpcReduction="20000"/>
          </a:bodyPr>
          <a:lstStyle/>
          <a:p>
            <a:pPr>
              <a:buFont typeface="Wingdings" panose="05000000000000000000" pitchFamily="2" charset="2"/>
              <a:buChar char="ü"/>
            </a:pPr>
            <a:r>
              <a:rPr kumimoji="1" lang="ja-JP" altLang="en-US" dirty="0"/>
              <a:t>誤字脱字</a:t>
            </a:r>
            <a:endParaRPr kumimoji="1" lang="en-US" altLang="ja-JP" dirty="0"/>
          </a:p>
          <a:p>
            <a:pPr>
              <a:buFont typeface="Wingdings" panose="05000000000000000000" pitchFamily="2" charset="2"/>
              <a:buChar char="ü"/>
            </a:pPr>
            <a:r>
              <a:rPr lang="ja-JP" altLang="en-US" dirty="0"/>
              <a:t>個人情報の保護に関する法律</a:t>
            </a:r>
            <a:endParaRPr lang="en-US" altLang="ja-JP" dirty="0"/>
          </a:p>
          <a:p>
            <a:pPr marL="0" indent="0">
              <a:buNone/>
            </a:pPr>
            <a:r>
              <a:rPr lang="ja-JP" altLang="en-US" sz="2200" dirty="0"/>
              <a:t>　　</a:t>
            </a:r>
            <a:r>
              <a:rPr lang="ja-JP" altLang="en-US" sz="2200" u="sng" dirty="0"/>
              <a:t>独立行政法人等の保有する個人情報の保護に関する法律</a:t>
            </a:r>
            <a:r>
              <a:rPr lang="ja-JP" altLang="en-US" sz="2200" dirty="0"/>
              <a:t>は廃止され、</a:t>
            </a:r>
            <a:r>
              <a:rPr lang="ja-JP" altLang="en-US" sz="2200" b="1" dirty="0">
                <a:solidFill>
                  <a:srgbClr val="FF0000"/>
                </a:solidFill>
              </a:rPr>
              <a:t>個人情</a:t>
            </a:r>
            <a:endParaRPr lang="en-US" altLang="ja-JP" sz="2200" b="1" dirty="0">
              <a:solidFill>
                <a:srgbClr val="FF0000"/>
              </a:solidFill>
            </a:endParaRPr>
          </a:p>
          <a:p>
            <a:pPr marL="0" indent="0">
              <a:buNone/>
            </a:pPr>
            <a:r>
              <a:rPr lang="ja-JP" altLang="en-US" sz="2200" b="1" dirty="0">
                <a:solidFill>
                  <a:srgbClr val="FF0000"/>
                </a:solidFill>
              </a:rPr>
              <a:t>　　報の保護に関する法律（平成十五年法律第五十七号）</a:t>
            </a:r>
            <a:r>
              <a:rPr lang="ja-JP" altLang="en-US" sz="2200" dirty="0"/>
              <a:t>に統合されている</a:t>
            </a:r>
            <a:endParaRPr lang="en-US" altLang="ja-JP" sz="2200" dirty="0"/>
          </a:p>
          <a:p>
            <a:pPr>
              <a:buFont typeface="Wingdings" panose="05000000000000000000" pitchFamily="2" charset="2"/>
              <a:buChar char="ü"/>
            </a:pPr>
            <a:r>
              <a:rPr lang="ja-JP" altLang="en-US" dirty="0"/>
              <a:t>句読点：「，」と「、」が混在</a:t>
            </a:r>
            <a:endParaRPr lang="en-US" altLang="ja-JP" dirty="0"/>
          </a:p>
          <a:p>
            <a:pPr>
              <a:buFont typeface="Wingdings" panose="05000000000000000000" pitchFamily="2" charset="2"/>
              <a:buChar char="ü"/>
            </a:pPr>
            <a:r>
              <a:rPr lang="ja-JP" altLang="en-US" dirty="0"/>
              <a:t>項目番号のずれ</a:t>
            </a:r>
            <a:endParaRPr lang="en-US" altLang="ja-JP" dirty="0"/>
          </a:p>
          <a:p>
            <a:pPr>
              <a:buFont typeface="Wingdings" panose="05000000000000000000" pitchFamily="2" charset="2"/>
              <a:buChar char="ü"/>
            </a:pPr>
            <a:r>
              <a:rPr lang="ja-JP" altLang="en-US" dirty="0"/>
              <a:t>文章の始まる位置が、各パラグラフで揃っていない</a:t>
            </a:r>
            <a:endParaRPr lang="en-US" altLang="ja-JP" dirty="0"/>
          </a:p>
          <a:p>
            <a:pPr>
              <a:buFont typeface="Wingdings" panose="05000000000000000000" pitchFamily="2" charset="2"/>
              <a:buChar char="ü"/>
            </a:pPr>
            <a:r>
              <a:rPr lang="ja-JP" altLang="en-US" dirty="0"/>
              <a:t>研究計画書と同意説明文書等で記載内容が異なる</a:t>
            </a:r>
            <a:endParaRPr lang="en-US" altLang="ja-JP" dirty="0"/>
          </a:p>
          <a:p>
            <a:pPr>
              <a:buFont typeface="Wingdings" panose="05000000000000000000" pitchFamily="2" charset="2"/>
              <a:buChar char="ü"/>
            </a:pPr>
            <a:r>
              <a:rPr lang="ja-JP" altLang="en-US" dirty="0"/>
              <a:t>尺度等指標を使用する場合、既に使用許諾を得ているか。</a:t>
            </a:r>
            <a:endParaRPr lang="en-US" altLang="ja-JP" dirty="0"/>
          </a:p>
          <a:p>
            <a:pPr marL="0" indent="0">
              <a:buNone/>
            </a:pPr>
            <a:r>
              <a:rPr lang="ja-JP" altLang="en-US" dirty="0"/>
              <a:t>　得ていない場合は、その旨、理由及び使用許可を得た段階で</a:t>
            </a:r>
            <a:endParaRPr lang="en-US" altLang="ja-JP" dirty="0"/>
          </a:p>
          <a:p>
            <a:pPr marL="0" indent="0">
              <a:buNone/>
            </a:pPr>
            <a:r>
              <a:rPr lang="ja-JP" altLang="en-US" dirty="0"/>
              <a:t>　研究計画書等を再提出する旨記載しているか。</a:t>
            </a:r>
            <a:endParaRPr lang="en-US" altLang="ja-JP" dirty="0"/>
          </a:p>
          <a:p>
            <a:endParaRPr kumimoji="1" lang="ja-JP" altLang="en-US" dirty="0"/>
          </a:p>
        </p:txBody>
      </p:sp>
      <p:pic>
        <p:nvPicPr>
          <p:cNvPr id="5" name="図 4">
            <a:extLst>
              <a:ext uri="{FF2B5EF4-FFF2-40B4-BE49-F238E27FC236}">
                <a16:creationId xmlns:a16="http://schemas.microsoft.com/office/drawing/2014/main" id="{671D7589-BF67-492D-954E-BB3D453A9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289" y="4271963"/>
            <a:ext cx="2013711" cy="2672908"/>
          </a:xfrm>
          <a:prstGeom prst="rect">
            <a:avLst/>
          </a:prstGeom>
        </p:spPr>
      </p:pic>
    </p:spTree>
    <p:extLst>
      <p:ext uri="{BB962C8B-B14F-4D97-AF65-F5344CB8AC3E}">
        <p14:creationId xmlns:p14="http://schemas.microsoft.com/office/powerpoint/2010/main" val="60025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7DF6ABE-E1FA-426B-A5F5-66635D92E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0" y="1536836"/>
            <a:ext cx="1479346" cy="1779664"/>
          </a:xfrm>
          <a:prstGeom prst="rect">
            <a:avLst/>
          </a:prstGeom>
        </p:spPr>
      </p:pic>
      <p:pic>
        <p:nvPicPr>
          <p:cNvPr id="6" name="図 5">
            <a:extLst>
              <a:ext uri="{FF2B5EF4-FFF2-40B4-BE49-F238E27FC236}">
                <a16:creationId xmlns:a16="http://schemas.microsoft.com/office/drawing/2014/main" id="{1D0E5581-8849-4794-8E09-1D13E464F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45392"/>
            <a:ext cx="2027614" cy="1770954"/>
          </a:xfrm>
          <a:prstGeom prst="rect">
            <a:avLst/>
          </a:prstGeom>
        </p:spPr>
      </p:pic>
      <p:pic>
        <p:nvPicPr>
          <p:cNvPr id="8" name="図 7">
            <a:extLst>
              <a:ext uri="{FF2B5EF4-FFF2-40B4-BE49-F238E27FC236}">
                <a16:creationId xmlns:a16="http://schemas.microsoft.com/office/drawing/2014/main" id="{E2D9216C-B161-40DE-995E-D8E5F19C8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935" y="1360363"/>
            <a:ext cx="1865544" cy="1984911"/>
          </a:xfrm>
          <a:prstGeom prst="rect">
            <a:avLst/>
          </a:prstGeom>
        </p:spPr>
      </p:pic>
      <p:cxnSp>
        <p:nvCxnSpPr>
          <p:cNvPr id="10" name="直線矢印コネクタ 9">
            <a:extLst>
              <a:ext uri="{FF2B5EF4-FFF2-40B4-BE49-F238E27FC236}">
                <a16:creationId xmlns:a16="http://schemas.microsoft.com/office/drawing/2014/main" id="{0FF7F5F0-930E-44B6-ADBC-C0F5BA72C8D7}"/>
              </a:ext>
            </a:extLst>
          </p:cNvPr>
          <p:cNvCxnSpPr/>
          <p:nvPr/>
        </p:nvCxnSpPr>
        <p:spPr>
          <a:xfrm>
            <a:off x="1637544" y="2523393"/>
            <a:ext cx="7913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7EA4FFBD-909D-46CB-BA56-80FC7341A79C}"/>
              </a:ext>
            </a:extLst>
          </p:cNvPr>
          <p:cNvSpPr txBox="1"/>
          <p:nvPr/>
        </p:nvSpPr>
        <p:spPr>
          <a:xfrm>
            <a:off x="149562" y="4171650"/>
            <a:ext cx="990977" cy="369332"/>
          </a:xfrm>
          <a:prstGeom prst="rect">
            <a:avLst/>
          </a:prstGeom>
          <a:noFill/>
        </p:spPr>
        <p:txBody>
          <a:bodyPr wrap="none" rtlCol="0">
            <a:spAutoFit/>
          </a:bodyPr>
          <a:lstStyle/>
          <a:p>
            <a:r>
              <a:rPr lang="en-US" altLang="ja-JP" b="1" dirty="0"/>
              <a:t>(A)</a:t>
            </a:r>
            <a:r>
              <a:rPr lang="ja-JP" altLang="en-US" b="1" dirty="0"/>
              <a:t>申請</a:t>
            </a:r>
            <a:endParaRPr kumimoji="1" lang="ja-JP" altLang="en-US" b="1" dirty="0"/>
          </a:p>
        </p:txBody>
      </p:sp>
      <p:cxnSp>
        <p:nvCxnSpPr>
          <p:cNvPr id="12" name="直線矢印コネクタ 11">
            <a:extLst>
              <a:ext uri="{FF2B5EF4-FFF2-40B4-BE49-F238E27FC236}">
                <a16:creationId xmlns:a16="http://schemas.microsoft.com/office/drawing/2014/main" id="{F9001913-73DB-4F3D-8CF4-01C244477D19}"/>
              </a:ext>
            </a:extLst>
          </p:cNvPr>
          <p:cNvCxnSpPr/>
          <p:nvPr/>
        </p:nvCxnSpPr>
        <p:spPr>
          <a:xfrm>
            <a:off x="4845830" y="2523393"/>
            <a:ext cx="7913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9C451C22-7846-4F50-98BD-EC85A10163FD}"/>
              </a:ext>
            </a:extLst>
          </p:cNvPr>
          <p:cNvSpPr txBox="1"/>
          <p:nvPr/>
        </p:nvSpPr>
        <p:spPr>
          <a:xfrm>
            <a:off x="4759974" y="1972456"/>
            <a:ext cx="877163" cy="369332"/>
          </a:xfrm>
          <a:prstGeom prst="rect">
            <a:avLst/>
          </a:prstGeom>
          <a:noFill/>
        </p:spPr>
        <p:txBody>
          <a:bodyPr wrap="none" rtlCol="0">
            <a:spAutoFit/>
          </a:bodyPr>
          <a:lstStyle/>
          <a:p>
            <a:r>
              <a:rPr kumimoji="1" lang="ja-JP" altLang="en-US" b="1" dirty="0"/>
              <a:t>②結果</a:t>
            </a:r>
          </a:p>
        </p:txBody>
      </p:sp>
      <p:sp>
        <p:nvSpPr>
          <p:cNvPr id="2" name="タイトル 1">
            <a:extLst>
              <a:ext uri="{FF2B5EF4-FFF2-40B4-BE49-F238E27FC236}">
                <a16:creationId xmlns:a16="http://schemas.microsoft.com/office/drawing/2014/main" id="{F446B126-CD92-4A21-87EC-11D7D7A9EF9E}"/>
              </a:ext>
            </a:extLst>
          </p:cNvPr>
          <p:cNvSpPr>
            <a:spLocks noGrp="1"/>
          </p:cNvSpPr>
          <p:nvPr>
            <p:ph type="title"/>
          </p:nvPr>
        </p:nvSpPr>
        <p:spPr>
          <a:xfrm>
            <a:off x="924369" y="-50006"/>
            <a:ext cx="10515600" cy="1325563"/>
          </a:xfrm>
        </p:spPr>
        <p:txBody>
          <a:bodyPr>
            <a:normAutofit fontScale="90000"/>
          </a:bodyPr>
          <a:lstStyle/>
          <a:p>
            <a:r>
              <a:rPr kumimoji="1" lang="ja-JP" altLang="en-US" dirty="0"/>
              <a:t>本学単独で研究を実施する場合</a:t>
            </a:r>
            <a:br>
              <a:rPr kumimoji="1" lang="en-US" altLang="ja-JP" dirty="0"/>
            </a:br>
            <a:r>
              <a:rPr kumimoji="1" lang="ja-JP" altLang="en-US" sz="3100" dirty="0"/>
              <a:t>（新規申請＋保健学専攻の倫理審査委員会＋専攻長の実施許可）</a:t>
            </a:r>
            <a:endParaRPr kumimoji="1" lang="ja-JP" altLang="en-US" dirty="0"/>
          </a:p>
        </p:txBody>
      </p:sp>
      <p:pic>
        <p:nvPicPr>
          <p:cNvPr id="15" name="図 14">
            <a:extLst>
              <a:ext uri="{FF2B5EF4-FFF2-40B4-BE49-F238E27FC236}">
                <a16:creationId xmlns:a16="http://schemas.microsoft.com/office/drawing/2014/main" id="{EFBC17E3-8A64-442E-9AAC-D034E4516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070" y="1536836"/>
            <a:ext cx="1479346" cy="1779664"/>
          </a:xfrm>
          <a:prstGeom prst="rect">
            <a:avLst/>
          </a:prstGeom>
        </p:spPr>
      </p:pic>
      <p:pic>
        <p:nvPicPr>
          <p:cNvPr id="5" name="図 4">
            <a:extLst>
              <a:ext uri="{FF2B5EF4-FFF2-40B4-BE49-F238E27FC236}">
                <a16:creationId xmlns:a16="http://schemas.microsoft.com/office/drawing/2014/main" id="{3BC2533C-A552-4DCF-8033-657DCD44721D}"/>
              </a:ext>
            </a:extLst>
          </p:cNvPr>
          <p:cNvPicPr>
            <a:picLocks noChangeAspect="1"/>
          </p:cNvPicPr>
          <p:nvPr/>
        </p:nvPicPr>
        <p:blipFill rotWithShape="1">
          <a:blip r:embed="rId5">
            <a:extLst>
              <a:ext uri="{28A0092B-C50C-407E-A947-70E740481C1C}">
                <a14:useLocalDpi xmlns:a14="http://schemas.microsoft.com/office/drawing/2010/main" val="0"/>
              </a:ext>
            </a:extLst>
          </a:blip>
          <a:srcRect l="47265" t="3334" r="3247" b="3590"/>
          <a:stretch/>
        </p:blipFill>
        <p:spPr>
          <a:xfrm>
            <a:off x="8434446" y="1449116"/>
            <a:ext cx="970811" cy="1825929"/>
          </a:xfrm>
          <a:prstGeom prst="rect">
            <a:avLst/>
          </a:prstGeom>
        </p:spPr>
      </p:pic>
      <p:pic>
        <p:nvPicPr>
          <p:cNvPr id="17" name="図 16">
            <a:extLst>
              <a:ext uri="{FF2B5EF4-FFF2-40B4-BE49-F238E27FC236}">
                <a16:creationId xmlns:a16="http://schemas.microsoft.com/office/drawing/2014/main" id="{F2B7AACE-E6EB-4F06-9B7A-CDF7B9541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928" y="1536836"/>
            <a:ext cx="1479346" cy="1779664"/>
          </a:xfrm>
          <a:prstGeom prst="rect">
            <a:avLst/>
          </a:prstGeom>
        </p:spPr>
      </p:pic>
      <p:cxnSp>
        <p:nvCxnSpPr>
          <p:cNvPr id="18" name="直線矢印コネクタ 17">
            <a:extLst>
              <a:ext uri="{FF2B5EF4-FFF2-40B4-BE49-F238E27FC236}">
                <a16:creationId xmlns:a16="http://schemas.microsoft.com/office/drawing/2014/main" id="{EC682D06-14E3-4AE3-A8E5-37DD767699F2}"/>
              </a:ext>
            </a:extLst>
          </p:cNvPr>
          <p:cNvCxnSpPr/>
          <p:nvPr/>
        </p:nvCxnSpPr>
        <p:spPr>
          <a:xfrm>
            <a:off x="7410349" y="2506437"/>
            <a:ext cx="7913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F15F7DCB-456D-46E2-B953-05E081B22112}"/>
              </a:ext>
            </a:extLst>
          </p:cNvPr>
          <p:cNvSpPr txBox="1"/>
          <p:nvPr/>
        </p:nvSpPr>
        <p:spPr>
          <a:xfrm>
            <a:off x="7095617" y="1972456"/>
            <a:ext cx="1338828" cy="369332"/>
          </a:xfrm>
          <a:prstGeom prst="rect">
            <a:avLst/>
          </a:prstGeom>
          <a:noFill/>
        </p:spPr>
        <p:txBody>
          <a:bodyPr wrap="none" rtlCol="0">
            <a:spAutoFit/>
          </a:bodyPr>
          <a:lstStyle/>
          <a:p>
            <a:r>
              <a:rPr lang="ja-JP" altLang="en-US" b="1" dirty="0"/>
              <a:t>③許可申請</a:t>
            </a:r>
            <a:endParaRPr kumimoji="1" lang="ja-JP" altLang="en-US" b="1" dirty="0"/>
          </a:p>
        </p:txBody>
      </p:sp>
      <p:cxnSp>
        <p:nvCxnSpPr>
          <p:cNvPr id="20" name="直線矢印コネクタ 19">
            <a:extLst>
              <a:ext uri="{FF2B5EF4-FFF2-40B4-BE49-F238E27FC236}">
                <a16:creationId xmlns:a16="http://schemas.microsoft.com/office/drawing/2014/main" id="{54D38328-16D1-490B-81DB-FA1A7575E048}"/>
              </a:ext>
            </a:extLst>
          </p:cNvPr>
          <p:cNvCxnSpPr/>
          <p:nvPr/>
        </p:nvCxnSpPr>
        <p:spPr>
          <a:xfrm>
            <a:off x="9713688" y="2523393"/>
            <a:ext cx="79130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B26ADA3A-5BCD-4038-83E4-762DB1B8C799}"/>
              </a:ext>
            </a:extLst>
          </p:cNvPr>
          <p:cNvSpPr txBox="1"/>
          <p:nvPr/>
        </p:nvSpPr>
        <p:spPr>
          <a:xfrm>
            <a:off x="9439927" y="1966698"/>
            <a:ext cx="1338828" cy="369332"/>
          </a:xfrm>
          <a:prstGeom prst="rect">
            <a:avLst/>
          </a:prstGeom>
          <a:noFill/>
        </p:spPr>
        <p:txBody>
          <a:bodyPr wrap="none" rtlCol="0">
            <a:spAutoFit/>
          </a:bodyPr>
          <a:lstStyle/>
          <a:p>
            <a:r>
              <a:rPr kumimoji="1" lang="ja-JP" altLang="en-US" b="1" dirty="0"/>
              <a:t>④実施許可</a:t>
            </a:r>
          </a:p>
        </p:txBody>
      </p:sp>
      <p:cxnSp>
        <p:nvCxnSpPr>
          <p:cNvPr id="22" name="直線矢印コネクタ 21">
            <a:extLst>
              <a:ext uri="{FF2B5EF4-FFF2-40B4-BE49-F238E27FC236}">
                <a16:creationId xmlns:a16="http://schemas.microsoft.com/office/drawing/2014/main" id="{AE8B4F3E-709C-41F2-859A-0925C8F06E56}"/>
              </a:ext>
            </a:extLst>
          </p:cNvPr>
          <p:cNvCxnSpPr>
            <a:cxnSpLocks/>
          </p:cNvCxnSpPr>
          <p:nvPr/>
        </p:nvCxnSpPr>
        <p:spPr>
          <a:xfrm>
            <a:off x="1028210" y="3898000"/>
            <a:ext cx="383931" cy="5722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802E4765-6E1E-475A-B89D-659A5D9FE086}"/>
              </a:ext>
            </a:extLst>
          </p:cNvPr>
          <p:cNvCxnSpPr>
            <a:cxnSpLocks/>
          </p:cNvCxnSpPr>
          <p:nvPr/>
        </p:nvCxnSpPr>
        <p:spPr>
          <a:xfrm>
            <a:off x="1252868" y="3784067"/>
            <a:ext cx="383931" cy="572249"/>
          </a:xfrm>
          <a:prstGeom prst="straightConnector1">
            <a:avLst/>
          </a:prstGeom>
          <a:ln w="38100">
            <a:headEnd type="triangle"/>
            <a:tailEnd type="none"/>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C1E091FD-07DD-4647-94D1-10119E4A15AE}"/>
              </a:ext>
            </a:extLst>
          </p:cNvPr>
          <p:cNvSpPr txBox="1"/>
          <p:nvPr/>
        </p:nvSpPr>
        <p:spPr>
          <a:xfrm>
            <a:off x="1620078" y="3802410"/>
            <a:ext cx="995785" cy="369332"/>
          </a:xfrm>
          <a:prstGeom prst="rect">
            <a:avLst/>
          </a:prstGeom>
          <a:noFill/>
        </p:spPr>
        <p:txBody>
          <a:bodyPr wrap="none" rtlCol="0">
            <a:spAutoFit/>
          </a:bodyPr>
          <a:lstStyle/>
          <a:p>
            <a:r>
              <a:rPr kumimoji="1" lang="en-US" altLang="ja-JP" b="1" dirty="0"/>
              <a:t>(B)</a:t>
            </a:r>
            <a:r>
              <a:rPr kumimoji="1" lang="ja-JP" altLang="en-US" b="1" dirty="0"/>
              <a:t>結果</a:t>
            </a:r>
          </a:p>
        </p:txBody>
      </p:sp>
      <p:sp>
        <p:nvSpPr>
          <p:cNvPr id="26" name="テキスト ボックス 25">
            <a:extLst>
              <a:ext uri="{FF2B5EF4-FFF2-40B4-BE49-F238E27FC236}">
                <a16:creationId xmlns:a16="http://schemas.microsoft.com/office/drawing/2014/main" id="{198FA11F-38F4-4759-AEA8-C82C5E422DCA}"/>
              </a:ext>
            </a:extLst>
          </p:cNvPr>
          <p:cNvSpPr txBox="1"/>
          <p:nvPr/>
        </p:nvSpPr>
        <p:spPr>
          <a:xfrm>
            <a:off x="-26772" y="3244334"/>
            <a:ext cx="1338828" cy="369332"/>
          </a:xfrm>
          <a:prstGeom prst="rect">
            <a:avLst/>
          </a:prstGeom>
          <a:noFill/>
        </p:spPr>
        <p:txBody>
          <a:bodyPr wrap="none" rtlCol="0">
            <a:spAutoFit/>
          </a:bodyPr>
          <a:lstStyle/>
          <a:p>
            <a:r>
              <a:rPr lang="ja-JP" altLang="en-US" b="1" dirty="0"/>
              <a:t>研究責任者</a:t>
            </a:r>
            <a:endParaRPr kumimoji="1" lang="ja-JP" altLang="en-US" b="1" dirty="0"/>
          </a:p>
        </p:txBody>
      </p:sp>
      <p:sp>
        <p:nvSpPr>
          <p:cNvPr id="27" name="テキスト ボックス 26">
            <a:extLst>
              <a:ext uri="{FF2B5EF4-FFF2-40B4-BE49-F238E27FC236}">
                <a16:creationId xmlns:a16="http://schemas.microsoft.com/office/drawing/2014/main" id="{0BCC8A40-1624-4C7A-B9BE-AA263BA9588A}"/>
              </a:ext>
            </a:extLst>
          </p:cNvPr>
          <p:cNvSpPr txBox="1"/>
          <p:nvPr/>
        </p:nvSpPr>
        <p:spPr>
          <a:xfrm>
            <a:off x="5764005" y="3244334"/>
            <a:ext cx="1338828" cy="369332"/>
          </a:xfrm>
          <a:prstGeom prst="rect">
            <a:avLst/>
          </a:prstGeom>
          <a:noFill/>
        </p:spPr>
        <p:txBody>
          <a:bodyPr wrap="none" rtlCol="0">
            <a:spAutoFit/>
          </a:bodyPr>
          <a:lstStyle/>
          <a:p>
            <a:r>
              <a:rPr lang="ja-JP" altLang="en-US" b="1" dirty="0"/>
              <a:t>研究責任者</a:t>
            </a:r>
            <a:endParaRPr kumimoji="1" lang="ja-JP" altLang="en-US" b="1" dirty="0"/>
          </a:p>
        </p:txBody>
      </p:sp>
      <p:sp>
        <p:nvSpPr>
          <p:cNvPr id="28" name="テキスト ボックス 27">
            <a:extLst>
              <a:ext uri="{FF2B5EF4-FFF2-40B4-BE49-F238E27FC236}">
                <a16:creationId xmlns:a16="http://schemas.microsoft.com/office/drawing/2014/main" id="{EDE3D241-05C7-420F-8C63-CD902BD50FE2}"/>
              </a:ext>
            </a:extLst>
          </p:cNvPr>
          <p:cNvSpPr txBox="1"/>
          <p:nvPr/>
        </p:nvSpPr>
        <p:spPr>
          <a:xfrm>
            <a:off x="2765051" y="3244334"/>
            <a:ext cx="1800493" cy="369332"/>
          </a:xfrm>
          <a:prstGeom prst="rect">
            <a:avLst/>
          </a:prstGeom>
          <a:noFill/>
        </p:spPr>
        <p:txBody>
          <a:bodyPr wrap="none" rtlCol="0">
            <a:spAutoFit/>
          </a:bodyPr>
          <a:lstStyle/>
          <a:p>
            <a:r>
              <a:rPr kumimoji="1" lang="ja-JP" altLang="en-US" b="1" dirty="0"/>
              <a:t>倫理審査委員会</a:t>
            </a:r>
          </a:p>
        </p:txBody>
      </p:sp>
      <p:sp>
        <p:nvSpPr>
          <p:cNvPr id="29" name="テキスト ボックス 28">
            <a:extLst>
              <a:ext uri="{FF2B5EF4-FFF2-40B4-BE49-F238E27FC236}">
                <a16:creationId xmlns:a16="http://schemas.microsoft.com/office/drawing/2014/main" id="{A2429F55-D9D7-4111-95DA-3F4B31000B9D}"/>
              </a:ext>
            </a:extLst>
          </p:cNvPr>
          <p:cNvSpPr txBox="1"/>
          <p:nvPr/>
        </p:nvSpPr>
        <p:spPr>
          <a:xfrm>
            <a:off x="8057425" y="3244334"/>
            <a:ext cx="1569660" cy="369332"/>
          </a:xfrm>
          <a:prstGeom prst="rect">
            <a:avLst/>
          </a:prstGeom>
          <a:noFill/>
        </p:spPr>
        <p:txBody>
          <a:bodyPr wrap="none" rtlCol="0">
            <a:spAutoFit/>
          </a:bodyPr>
          <a:lstStyle/>
          <a:p>
            <a:r>
              <a:rPr kumimoji="1" lang="ja-JP" altLang="en-US" b="1" dirty="0"/>
              <a:t>研究機関の長</a:t>
            </a:r>
          </a:p>
        </p:txBody>
      </p:sp>
      <p:sp>
        <p:nvSpPr>
          <p:cNvPr id="30" name="テキスト ボックス 29">
            <a:extLst>
              <a:ext uri="{FF2B5EF4-FFF2-40B4-BE49-F238E27FC236}">
                <a16:creationId xmlns:a16="http://schemas.microsoft.com/office/drawing/2014/main" id="{F055D9CD-5EC1-4489-9EEE-AE31F7721253}"/>
              </a:ext>
            </a:extLst>
          </p:cNvPr>
          <p:cNvSpPr txBox="1"/>
          <p:nvPr/>
        </p:nvSpPr>
        <p:spPr>
          <a:xfrm>
            <a:off x="10564950" y="3245391"/>
            <a:ext cx="1338828" cy="369332"/>
          </a:xfrm>
          <a:prstGeom prst="rect">
            <a:avLst/>
          </a:prstGeom>
          <a:noFill/>
        </p:spPr>
        <p:txBody>
          <a:bodyPr wrap="none" rtlCol="0">
            <a:spAutoFit/>
          </a:bodyPr>
          <a:lstStyle/>
          <a:p>
            <a:r>
              <a:rPr lang="ja-JP" altLang="en-US" b="1" dirty="0"/>
              <a:t>研究責任者</a:t>
            </a:r>
            <a:endParaRPr kumimoji="1" lang="ja-JP" altLang="en-US" b="1" dirty="0"/>
          </a:p>
        </p:txBody>
      </p:sp>
      <p:sp>
        <p:nvSpPr>
          <p:cNvPr id="31" name="テキスト ボックス 30">
            <a:extLst>
              <a:ext uri="{FF2B5EF4-FFF2-40B4-BE49-F238E27FC236}">
                <a16:creationId xmlns:a16="http://schemas.microsoft.com/office/drawing/2014/main" id="{8BF48945-307C-422C-85DA-2DEB493AB25A}"/>
              </a:ext>
            </a:extLst>
          </p:cNvPr>
          <p:cNvSpPr txBox="1"/>
          <p:nvPr/>
        </p:nvSpPr>
        <p:spPr>
          <a:xfrm>
            <a:off x="725226" y="6124358"/>
            <a:ext cx="2262158" cy="369332"/>
          </a:xfrm>
          <a:prstGeom prst="rect">
            <a:avLst/>
          </a:prstGeom>
          <a:noFill/>
        </p:spPr>
        <p:txBody>
          <a:bodyPr wrap="none" rtlCol="0">
            <a:spAutoFit/>
          </a:bodyPr>
          <a:lstStyle/>
          <a:p>
            <a:r>
              <a:rPr kumimoji="1" lang="ja-JP" altLang="en-US" b="1" dirty="0"/>
              <a:t>利益相反審査委員会</a:t>
            </a:r>
          </a:p>
        </p:txBody>
      </p:sp>
      <p:sp>
        <p:nvSpPr>
          <p:cNvPr id="32" name="テキスト ボックス 31">
            <a:extLst>
              <a:ext uri="{FF2B5EF4-FFF2-40B4-BE49-F238E27FC236}">
                <a16:creationId xmlns:a16="http://schemas.microsoft.com/office/drawing/2014/main" id="{C591CC91-8BE3-4C92-9D75-45BEB00D5C2B}"/>
              </a:ext>
            </a:extLst>
          </p:cNvPr>
          <p:cNvSpPr txBox="1"/>
          <p:nvPr/>
        </p:nvSpPr>
        <p:spPr>
          <a:xfrm>
            <a:off x="725226" y="6453868"/>
            <a:ext cx="5456943" cy="369332"/>
          </a:xfrm>
          <a:prstGeom prst="rect">
            <a:avLst/>
          </a:prstGeom>
          <a:noFill/>
        </p:spPr>
        <p:txBody>
          <a:bodyPr wrap="none" rtlCol="0">
            <a:spAutoFit/>
          </a:bodyPr>
          <a:lstStyle/>
          <a:p>
            <a:r>
              <a:rPr kumimoji="1" lang="ja-JP" altLang="en-US" dirty="0"/>
              <a:t>審査日：</a:t>
            </a:r>
            <a:r>
              <a:rPr lang="en-US" altLang="ja-JP" dirty="0"/>
              <a:t>※</a:t>
            </a:r>
            <a:r>
              <a:rPr lang="ja-JP" altLang="en-US" dirty="0"/>
              <a:t>定期開催は毎月第３木曜日開催を予定</a:t>
            </a:r>
            <a:endParaRPr kumimoji="1" lang="ja-JP" altLang="en-US" dirty="0"/>
          </a:p>
        </p:txBody>
      </p:sp>
      <p:sp>
        <p:nvSpPr>
          <p:cNvPr id="33" name="テキスト ボックス 32">
            <a:extLst>
              <a:ext uri="{FF2B5EF4-FFF2-40B4-BE49-F238E27FC236}">
                <a16:creationId xmlns:a16="http://schemas.microsoft.com/office/drawing/2014/main" id="{9F1051DF-114D-44DD-974B-F47E52761A7E}"/>
              </a:ext>
            </a:extLst>
          </p:cNvPr>
          <p:cNvSpPr txBox="1"/>
          <p:nvPr/>
        </p:nvSpPr>
        <p:spPr>
          <a:xfrm>
            <a:off x="1530741" y="1976446"/>
            <a:ext cx="877163" cy="369332"/>
          </a:xfrm>
          <a:prstGeom prst="rect">
            <a:avLst/>
          </a:prstGeom>
          <a:noFill/>
        </p:spPr>
        <p:txBody>
          <a:bodyPr wrap="none" rtlCol="0">
            <a:spAutoFit/>
          </a:bodyPr>
          <a:lstStyle/>
          <a:p>
            <a:r>
              <a:rPr kumimoji="1" lang="ja-JP" altLang="en-US" b="1" dirty="0"/>
              <a:t>①申請</a:t>
            </a:r>
          </a:p>
        </p:txBody>
      </p:sp>
      <p:sp>
        <p:nvSpPr>
          <p:cNvPr id="34" name="テキスト ボックス 33">
            <a:extLst>
              <a:ext uri="{FF2B5EF4-FFF2-40B4-BE49-F238E27FC236}">
                <a16:creationId xmlns:a16="http://schemas.microsoft.com/office/drawing/2014/main" id="{5624F00B-8A3F-4786-BF33-D46B762F82B5}"/>
              </a:ext>
            </a:extLst>
          </p:cNvPr>
          <p:cNvSpPr txBox="1"/>
          <p:nvPr/>
        </p:nvSpPr>
        <p:spPr>
          <a:xfrm>
            <a:off x="3029188" y="4647030"/>
            <a:ext cx="9046066" cy="1477328"/>
          </a:xfrm>
          <a:prstGeom prst="rect">
            <a:avLst/>
          </a:prstGeom>
          <a:noFill/>
        </p:spPr>
        <p:txBody>
          <a:bodyPr wrap="none" rtlCol="0">
            <a:spAutoFit/>
          </a:bodyPr>
          <a:lstStyle/>
          <a:p>
            <a:r>
              <a:rPr lang="ja-JP" altLang="en-US" b="1" dirty="0">
                <a:solidFill>
                  <a:srgbClr val="FF0000"/>
                </a:solidFill>
              </a:rPr>
              <a:t>「利益相反状態にあること自体が問題ではない」</a:t>
            </a:r>
            <a:endParaRPr lang="ja-JP" altLang="en-US" dirty="0">
              <a:solidFill>
                <a:srgbClr val="FF0000"/>
              </a:solidFill>
            </a:endParaRPr>
          </a:p>
          <a:p>
            <a:br>
              <a:rPr lang="ja-JP" altLang="en-US" dirty="0"/>
            </a:br>
            <a:r>
              <a:rPr lang="ja-JP" altLang="en-US" dirty="0"/>
              <a:t>「相反」する複数の立場があることを公に</a:t>
            </a:r>
            <a:r>
              <a:rPr lang="en-US" altLang="ja-JP" dirty="0"/>
              <a:t>(</a:t>
            </a:r>
            <a:r>
              <a:rPr lang="ja-JP" altLang="en-US" dirty="0"/>
              <a:t>関連する企業からの寄付金額や使用目的、</a:t>
            </a:r>
            <a:endParaRPr lang="en-US" altLang="ja-JP" dirty="0"/>
          </a:p>
          <a:p>
            <a:r>
              <a:rPr lang="ja-JP" altLang="en-US" dirty="0"/>
              <a:t>労務提供の内容等を透明化</a:t>
            </a:r>
            <a:r>
              <a:rPr lang="en-US" altLang="ja-JP" dirty="0"/>
              <a:t>)</a:t>
            </a:r>
            <a:r>
              <a:rPr lang="ja-JP" altLang="en-US" dirty="0"/>
              <a:t>し、組織・個人として、問題指摘に対して説明責任を</a:t>
            </a:r>
            <a:endParaRPr lang="en-US" altLang="ja-JP" dirty="0"/>
          </a:p>
          <a:p>
            <a:r>
              <a:rPr lang="ja-JP" altLang="en-US" dirty="0"/>
              <a:t>果たせるように適切に管理することが求められている。</a:t>
            </a:r>
          </a:p>
        </p:txBody>
      </p:sp>
      <p:sp>
        <p:nvSpPr>
          <p:cNvPr id="36" name="吹き出し: 角を丸めた四角形 35">
            <a:extLst>
              <a:ext uri="{FF2B5EF4-FFF2-40B4-BE49-F238E27FC236}">
                <a16:creationId xmlns:a16="http://schemas.microsoft.com/office/drawing/2014/main" id="{CE844317-ACB5-4530-9D25-E733680FDD08}"/>
              </a:ext>
            </a:extLst>
          </p:cNvPr>
          <p:cNvSpPr/>
          <p:nvPr/>
        </p:nvSpPr>
        <p:spPr>
          <a:xfrm>
            <a:off x="9405257" y="3846621"/>
            <a:ext cx="2669997" cy="962717"/>
          </a:xfrm>
          <a:prstGeom prst="wedgeRoundRectCallout">
            <a:avLst>
              <a:gd name="adj1" fmla="val 20509"/>
              <a:gd name="adj2" fmla="val -7495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研究を開始できる！</a:t>
            </a:r>
            <a:endParaRPr kumimoji="1" lang="en-US" altLang="ja-JP" dirty="0">
              <a:solidFill>
                <a:schemeClr val="tx1"/>
              </a:solidFill>
            </a:endParaRPr>
          </a:p>
          <a:p>
            <a:r>
              <a:rPr lang="ja-JP" altLang="en-US" dirty="0">
                <a:solidFill>
                  <a:schemeClr val="tx1"/>
                </a:solidFill>
              </a:rPr>
              <a:t>ただし</a:t>
            </a:r>
            <a:r>
              <a:rPr kumimoji="1" lang="ja-JP" altLang="en-US" dirty="0">
                <a:solidFill>
                  <a:schemeClr val="tx1"/>
                </a:solidFill>
              </a:rPr>
              <a:t>利益相反が承認されてから！</a:t>
            </a:r>
          </a:p>
        </p:txBody>
      </p:sp>
    </p:spTree>
    <p:extLst>
      <p:ext uri="{BB962C8B-B14F-4D97-AF65-F5344CB8AC3E}">
        <p14:creationId xmlns:p14="http://schemas.microsoft.com/office/powerpoint/2010/main" val="349693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A8350-3C83-4555-BEC4-2C04A92547C0}"/>
              </a:ext>
            </a:extLst>
          </p:cNvPr>
          <p:cNvSpPr>
            <a:spLocks noGrp="1"/>
          </p:cNvSpPr>
          <p:nvPr>
            <p:ph type="title"/>
          </p:nvPr>
        </p:nvSpPr>
        <p:spPr>
          <a:xfrm>
            <a:off x="668867" y="339990"/>
            <a:ext cx="10854266" cy="1325563"/>
          </a:xfrm>
        </p:spPr>
        <p:txBody>
          <a:bodyPr/>
          <a:lstStyle/>
          <a:p>
            <a:r>
              <a:rPr lang="ja-JP" altLang="en-US" dirty="0"/>
              <a:t>他機関の倫理審査委員会で承認済みの</a:t>
            </a:r>
            <a:br>
              <a:rPr lang="en-US" altLang="ja-JP" dirty="0"/>
            </a:br>
            <a:r>
              <a:rPr lang="ja-JP" altLang="en-US" dirty="0"/>
              <a:t>研究実施許可について</a:t>
            </a:r>
            <a:endParaRPr kumimoji="1" lang="ja-JP" altLang="en-US" dirty="0"/>
          </a:p>
        </p:txBody>
      </p:sp>
      <p:sp>
        <p:nvSpPr>
          <p:cNvPr id="3" name="コンテンツ プレースホルダー 2">
            <a:extLst>
              <a:ext uri="{FF2B5EF4-FFF2-40B4-BE49-F238E27FC236}">
                <a16:creationId xmlns:a16="http://schemas.microsoft.com/office/drawing/2014/main" id="{61F5E181-882B-449D-A244-118EEFC8F34A}"/>
              </a:ext>
            </a:extLst>
          </p:cNvPr>
          <p:cNvSpPr>
            <a:spLocks noGrp="1"/>
          </p:cNvSpPr>
          <p:nvPr>
            <p:ph idx="1"/>
          </p:nvPr>
        </p:nvSpPr>
        <p:spPr>
          <a:xfrm>
            <a:off x="299128" y="2417793"/>
            <a:ext cx="7814733" cy="4275666"/>
          </a:xfrm>
        </p:spPr>
        <p:txBody>
          <a:bodyPr>
            <a:normAutofit fontScale="92500" lnSpcReduction="10000"/>
          </a:bodyPr>
          <a:lstStyle/>
          <a:p>
            <a:pPr marL="0" indent="0">
              <a:buNone/>
            </a:pPr>
            <a:endParaRPr lang="en-US" altLang="ja-JP" dirty="0"/>
          </a:p>
          <a:p>
            <a:pPr marL="0" indent="0">
              <a:buNone/>
            </a:pPr>
            <a:r>
              <a:rPr lang="ja-JP" altLang="en-US" sz="2200" dirty="0"/>
              <a:t>①保健学専攻の先生から総務係へ</a:t>
            </a:r>
            <a:r>
              <a:rPr lang="ja-JP" altLang="en-US" sz="2200" b="1" dirty="0"/>
              <a:t>必要書類</a:t>
            </a:r>
            <a:r>
              <a:rPr lang="ja-JP" altLang="en-US" sz="2200" dirty="0"/>
              <a:t>をそろえて申請</a:t>
            </a:r>
          </a:p>
          <a:p>
            <a:pPr marL="0" indent="0">
              <a:buNone/>
            </a:pPr>
            <a:endParaRPr lang="ja-JP" altLang="en-US" sz="2200" dirty="0"/>
          </a:p>
          <a:p>
            <a:pPr marL="0" indent="0">
              <a:buNone/>
            </a:pPr>
            <a:r>
              <a:rPr lang="ja-JP" altLang="en-US" sz="2200" dirty="0"/>
              <a:t>②総務係から臨床研究センターへ利益相反審査申請</a:t>
            </a:r>
          </a:p>
          <a:p>
            <a:pPr marL="0" indent="0">
              <a:buNone/>
            </a:pPr>
            <a:endParaRPr lang="en-US" altLang="ja-JP" sz="2600" dirty="0"/>
          </a:p>
          <a:p>
            <a:pPr marL="0" indent="0">
              <a:buNone/>
            </a:pPr>
            <a:r>
              <a:rPr lang="ja-JP" altLang="en-US" sz="2200" dirty="0"/>
              <a:t>③利益相反審査終了後、保健学専攻長が実施許可書を発行</a:t>
            </a:r>
            <a:endParaRPr lang="en-US" altLang="ja-JP" sz="2200" dirty="0"/>
          </a:p>
          <a:p>
            <a:pPr marL="0" indent="0">
              <a:buNone/>
            </a:pPr>
            <a:endParaRPr lang="en-US" altLang="ja-JP" sz="2200" dirty="0"/>
          </a:p>
          <a:p>
            <a:pPr marL="0" indent="0">
              <a:buNone/>
            </a:pPr>
            <a:r>
              <a:rPr lang="ja-JP" altLang="en-US" sz="2200" dirty="0"/>
              <a:t>④利益相反審査結果と実施許可書を、研究者に送付</a:t>
            </a:r>
            <a:endParaRPr lang="en-US" altLang="ja-JP" sz="2200" dirty="0"/>
          </a:p>
          <a:p>
            <a:pPr marL="0" indent="0">
              <a:buNone/>
            </a:pPr>
            <a:endParaRPr lang="en-US" altLang="ja-JP" sz="2200" dirty="0"/>
          </a:p>
          <a:p>
            <a:pPr marL="0" indent="0">
              <a:buNone/>
            </a:pPr>
            <a:r>
              <a:rPr lang="ja-JP" altLang="en-US" sz="2200" b="1" dirty="0">
                <a:solidFill>
                  <a:srgbClr val="FF0000"/>
                </a:solidFill>
              </a:rPr>
              <a:t>➡本倫理審査委員会からの実施許可書が出されてから研究を</a:t>
            </a:r>
            <a:endParaRPr lang="en-US" altLang="ja-JP" sz="2200" b="1" dirty="0">
              <a:solidFill>
                <a:srgbClr val="FF0000"/>
              </a:solidFill>
            </a:endParaRPr>
          </a:p>
          <a:p>
            <a:pPr marL="0" indent="0">
              <a:buNone/>
            </a:pPr>
            <a:r>
              <a:rPr lang="ja-JP" altLang="en-US" sz="2200" b="1" dirty="0">
                <a:solidFill>
                  <a:srgbClr val="FF0000"/>
                </a:solidFill>
              </a:rPr>
              <a:t>　始めてください</a:t>
            </a:r>
          </a:p>
        </p:txBody>
      </p:sp>
      <p:sp>
        <p:nvSpPr>
          <p:cNvPr id="4" name="吹き出し: 角を丸めた四角形 3">
            <a:extLst>
              <a:ext uri="{FF2B5EF4-FFF2-40B4-BE49-F238E27FC236}">
                <a16:creationId xmlns:a16="http://schemas.microsoft.com/office/drawing/2014/main" id="{7A59CBBE-E9E3-4FD4-B291-EAF5C3A68E4F}"/>
              </a:ext>
            </a:extLst>
          </p:cNvPr>
          <p:cNvSpPr/>
          <p:nvPr/>
        </p:nvSpPr>
        <p:spPr>
          <a:xfrm>
            <a:off x="7589170" y="2789854"/>
            <a:ext cx="4512634" cy="3564294"/>
          </a:xfrm>
          <a:prstGeom prst="wedgeRoundRectCallout">
            <a:avLst>
              <a:gd name="adj1" fmla="val -62236"/>
              <a:gd name="adj2" fmla="val -402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b="1" dirty="0"/>
              <a:t>必要書類</a:t>
            </a:r>
            <a:endParaRPr lang="en-US" altLang="ja-JP" b="1" dirty="0"/>
          </a:p>
          <a:p>
            <a:endParaRPr lang="en-US" altLang="ja-JP" sz="800" dirty="0"/>
          </a:p>
          <a:p>
            <a:r>
              <a:rPr lang="ja-JP" altLang="en-US" dirty="0"/>
              <a:t>　・生命科学・医学系研究実施許可</a:t>
            </a:r>
            <a:endParaRPr lang="en-US" altLang="ja-JP" dirty="0"/>
          </a:p>
          <a:p>
            <a:r>
              <a:rPr lang="ja-JP" altLang="en-US" dirty="0"/>
              <a:t>　　申請書（様式３）</a:t>
            </a:r>
          </a:p>
          <a:p>
            <a:r>
              <a:rPr lang="ja-JP" altLang="en-US" dirty="0"/>
              <a:t>　・利益相反申告書</a:t>
            </a:r>
          </a:p>
          <a:p>
            <a:r>
              <a:rPr lang="ja-JP" altLang="en-US" dirty="0"/>
              <a:t>　・倫理審査結果通知書</a:t>
            </a:r>
            <a:endParaRPr lang="en-US" altLang="ja-JP" dirty="0"/>
          </a:p>
          <a:p>
            <a:r>
              <a:rPr lang="ja-JP" altLang="en-US" dirty="0"/>
              <a:t>　　（他機関で承認されたもの）</a:t>
            </a:r>
          </a:p>
          <a:p>
            <a:r>
              <a:rPr lang="ja-JP" altLang="en-US" dirty="0"/>
              <a:t>　・研究計画書</a:t>
            </a:r>
          </a:p>
          <a:p>
            <a:r>
              <a:rPr lang="ja-JP" altLang="en-US" dirty="0"/>
              <a:t>　・研究対象者へのアンケート・</a:t>
            </a:r>
            <a:endParaRPr lang="en-US" altLang="ja-JP" dirty="0"/>
          </a:p>
          <a:p>
            <a:r>
              <a:rPr lang="en-US" altLang="ja-JP" dirty="0"/>
              <a:t>       </a:t>
            </a:r>
            <a:r>
              <a:rPr lang="ja-JP" altLang="en-US" dirty="0"/>
              <a:t>質問票等</a:t>
            </a:r>
          </a:p>
          <a:p>
            <a:r>
              <a:rPr lang="ja-JP" altLang="en-US" dirty="0"/>
              <a:t>　・同意説明文書</a:t>
            </a:r>
          </a:p>
          <a:p>
            <a:r>
              <a:rPr lang="ja-JP" altLang="en-US" dirty="0"/>
              <a:t>　・同意書・同意撤回書　</a:t>
            </a:r>
            <a:r>
              <a:rPr lang="en-US" altLang="ja-JP" dirty="0"/>
              <a:t>…</a:t>
            </a:r>
            <a:r>
              <a:rPr lang="en-US" altLang="ja-JP" dirty="0" err="1"/>
              <a:t>etc</a:t>
            </a:r>
            <a:endParaRPr lang="ja-JP" altLang="en-US" dirty="0"/>
          </a:p>
        </p:txBody>
      </p:sp>
      <p:sp>
        <p:nvSpPr>
          <p:cNvPr id="5" name="テキスト ボックス 4">
            <a:extLst>
              <a:ext uri="{FF2B5EF4-FFF2-40B4-BE49-F238E27FC236}">
                <a16:creationId xmlns:a16="http://schemas.microsoft.com/office/drawing/2014/main" id="{FA724A30-6868-49F4-A847-82AC11CBBA36}"/>
              </a:ext>
            </a:extLst>
          </p:cNvPr>
          <p:cNvSpPr txBox="1"/>
          <p:nvPr/>
        </p:nvSpPr>
        <p:spPr>
          <a:xfrm>
            <a:off x="299128" y="1908006"/>
            <a:ext cx="8084264" cy="523220"/>
          </a:xfrm>
          <a:prstGeom prst="rect">
            <a:avLst/>
          </a:prstGeom>
          <a:noFill/>
        </p:spPr>
        <p:txBody>
          <a:bodyPr wrap="none" rtlCol="0">
            <a:spAutoFit/>
          </a:bodyPr>
          <a:lstStyle/>
          <a:p>
            <a:r>
              <a:rPr lang="ja-JP" altLang="en-US" sz="2800" dirty="0"/>
              <a:t>★他施設の研究に分担研究者として参加する場合</a:t>
            </a:r>
            <a:endParaRPr lang="en-US" altLang="ja-JP" sz="2800" dirty="0"/>
          </a:p>
        </p:txBody>
      </p:sp>
    </p:spTree>
    <p:extLst>
      <p:ext uri="{BB962C8B-B14F-4D97-AF65-F5344CB8AC3E}">
        <p14:creationId xmlns:p14="http://schemas.microsoft.com/office/powerpoint/2010/main" val="38559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4EEF91-E176-49B4-9787-CC6EDA87A7F2}"/>
              </a:ext>
            </a:extLst>
          </p:cNvPr>
          <p:cNvSpPr>
            <a:spLocks noGrp="1"/>
          </p:cNvSpPr>
          <p:nvPr>
            <p:ph type="title"/>
          </p:nvPr>
        </p:nvSpPr>
        <p:spPr>
          <a:xfrm>
            <a:off x="971035" y="204662"/>
            <a:ext cx="10515600" cy="1325563"/>
          </a:xfrm>
        </p:spPr>
        <p:txBody>
          <a:bodyPr/>
          <a:lstStyle/>
          <a:p>
            <a:r>
              <a:rPr lang="ja-JP" altLang="en-US" dirty="0"/>
              <a:t>他機関の倫理審査委員会で承認済みの</a:t>
            </a:r>
            <a:br>
              <a:rPr lang="en-US" altLang="ja-JP" dirty="0"/>
            </a:br>
            <a:r>
              <a:rPr lang="ja-JP" altLang="en-US" dirty="0"/>
              <a:t>研究実施許可について</a:t>
            </a:r>
            <a:endParaRPr kumimoji="1" lang="ja-JP" altLang="en-US" dirty="0"/>
          </a:p>
        </p:txBody>
      </p:sp>
      <p:sp>
        <p:nvSpPr>
          <p:cNvPr id="3" name="コンテンツ プレースホルダー 2">
            <a:extLst>
              <a:ext uri="{FF2B5EF4-FFF2-40B4-BE49-F238E27FC236}">
                <a16:creationId xmlns:a16="http://schemas.microsoft.com/office/drawing/2014/main" id="{B0840AD2-AB75-4243-9605-1B0D2EC063A5}"/>
              </a:ext>
            </a:extLst>
          </p:cNvPr>
          <p:cNvSpPr>
            <a:spLocks noGrp="1"/>
          </p:cNvSpPr>
          <p:nvPr>
            <p:ph idx="1"/>
          </p:nvPr>
        </p:nvSpPr>
        <p:spPr>
          <a:ln>
            <a:solidFill>
              <a:schemeClr val="accent1">
                <a:shade val="50000"/>
              </a:schemeClr>
            </a:solidFill>
          </a:ln>
        </p:spPr>
        <p:txBody>
          <a:bodyPr>
            <a:normAutofit fontScale="85000" lnSpcReduction="10000"/>
          </a:bodyPr>
          <a:lstStyle/>
          <a:p>
            <a:pPr marL="0" indent="0">
              <a:buNone/>
            </a:pPr>
            <a:r>
              <a:rPr lang="ja-JP" altLang="en-US" dirty="0"/>
              <a:t>２ 倫理審査委員会への付議</a:t>
            </a:r>
          </a:p>
          <a:p>
            <a:pPr marL="0" indent="0">
              <a:buNone/>
            </a:pPr>
            <a:r>
              <a:rPr lang="ja-JP" altLang="en-US" dirty="0">
                <a:solidFill>
                  <a:srgbClr val="FF0000"/>
                </a:solidFill>
              </a:rPr>
              <a:t>⑴ 研究責任者は、研究の実施の適否について、倫理審査委員会の意見を</a:t>
            </a:r>
            <a:endParaRPr lang="en-US" altLang="ja-JP" dirty="0">
              <a:solidFill>
                <a:srgbClr val="FF0000"/>
              </a:solidFill>
            </a:endParaRPr>
          </a:p>
          <a:p>
            <a:pPr marL="0" indent="0">
              <a:buNone/>
            </a:pPr>
            <a:r>
              <a:rPr lang="ja-JP" altLang="en-US" dirty="0">
                <a:solidFill>
                  <a:srgbClr val="FF0000"/>
                </a:solidFill>
              </a:rPr>
              <a:t>　聴かなければならない。</a:t>
            </a:r>
          </a:p>
          <a:p>
            <a:pPr marL="0" indent="0">
              <a:buNone/>
            </a:pPr>
            <a:r>
              <a:rPr lang="ja-JP" altLang="en-US" dirty="0"/>
              <a:t>⑵ 研究代表者は、原則として、多機関共同研究に係る研究計画書について、</a:t>
            </a:r>
            <a:endParaRPr lang="en-US" altLang="ja-JP" dirty="0"/>
          </a:p>
          <a:p>
            <a:pPr marL="0" indent="0">
              <a:buNone/>
            </a:pPr>
            <a:r>
              <a:rPr lang="ja-JP" altLang="en-US" dirty="0"/>
              <a:t>　一の倫理審査委員会による一括した審査を求めなければならない。</a:t>
            </a:r>
          </a:p>
          <a:p>
            <a:pPr marL="0" indent="0">
              <a:buNone/>
            </a:pPr>
            <a:r>
              <a:rPr lang="ja-JP" altLang="en-US" dirty="0">
                <a:solidFill>
                  <a:srgbClr val="FF0000"/>
                </a:solidFill>
              </a:rPr>
              <a:t>⑶ 研究責任者は、倫理審査委員会に意見を聴いた後に、その結果及び当該</a:t>
            </a:r>
            <a:endParaRPr lang="en-US" altLang="ja-JP" dirty="0">
              <a:solidFill>
                <a:srgbClr val="FF0000"/>
              </a:solidFill>
            </a:endParaRPr>
          </a:p>
          <a:p>
            <a:pPr marL="0" indent="0">
              <a:buNone/>
            </a:pPr>
            <a:r>
              <a:rPr lang="ja-JP" altLang="en-US" dirty="0">
                <a:solidFill>
                  <a:srgbClr val="FF0000"/>
                </a:solidFill>
              </a:rPr>
              <a:t>　倫理審査委員会に提出した書類、その他研究機関の長が求める書類を研</a:t>
            </a:r>
            <a:endParaRPr lang="en-US" altLang="ja-JP" dirty="0">
              <a:solidFill>
                <a:srgbClr val="FF0000"/>
              </a:solidFill>
            </a:endParaRPr>
          </a:p>
          <a:p>
            <a:pPr marL="0" indent="0">
              <a:buNone/>
            </a:pPr>
            <a:r>
              <a:rPr lang="ja-JP" altLang="en-US" dirty="0">
                <a:solidFill>
                  <a:srgbClr val="FF0000"/>
                </a:solidFill>
              </a:rPr>
              <a:t>　究機関の長に提出し、当該研究機関における当該研究の実施について、</a:t>
            </a:r>
            <a:endParaRPr lang="en-US" altLang="ja-JP" dirty="0">
              <a:solidFill>
                <a:srgbClr val="FF0000"/>
              </a:solidFill>
            </a:endParaRPr>
          </a:p>
          <a:p>
            <a:pPr marL="0" indent="0">
              <a:buNone/>
            </a:pPr>
            <a:r>
              <a:rPr lang="ja-JP" altLang="en-US" dirty="0">
                <a:solidFill>
                  <a:srgbClr val="FF0000"/>
                </a:solidFill>
              </a:rPr>
              <a:t>　許可を受けなければならない。</a:t>
            </a:r>
            <a:endParaRPr kumimoji="1" lang="ja-JP" altLang="en-US" dirty="0">
              <a:solidFill>
                <a:srgbClr val="FF0000"/>
              </a:solidFill>
            </a:endParaRPr>
          </a:p>
        </p:txBody>
      </p:sp>
      <p:sp>
        <p:nvSpPr>
          <p:cNvPr id="4" name="テキスト ボックス 3">
            <a:extLst>
              <a:ext uri="{FF2B5EF4-FFF2-40B4-BE49-F238E27FC236}">
                <a16:creationId xmlns:a16="http://schemas.microsoft.com/office/drawing/2014/main" id="{580CF429-EFB0-4AA5-A76B-1DDC6338D436}"/>
              </a:ext>
            </a:extLst>
          </p:cNvPr>
          <p:cNvSpPr txBox="1"/>
          <p:nvPr/>
        </p:nvSpPr>
        <p:spPr>
          <a:xfrm>
            <a:off x="3024969" y="6284006"/>
            <a:ext cx="8520281" cy="369332"/>
          </a:xfrm>
          <a:prstGeom prst="rect">
            <a:avLst/>
          </a:prstGeom>
          <a:noFill/>
        </p:spPr>
        <p:txBody>
          <a:bodyPr wrap="none" rtlCol="0">
            <a:spAutoFit/>
          </a:bodyPr>
          <a:lstStyle/>
          <a:p>
            <a:r>
              <a:rPr kumimoji="1" lang="en-US" altLang="ja-JP" dirty="0"/>
              <a:t>※</a:t>
            </a:r>
            <a:r>
              <a:rPr kumimoji="1" lang="ja-JP" altLang="en-US" dirty="0"/>
              <a:t>新指針　「第</a:t>
            </a:r>
            <a:r>
              <a:rPr kumimoji="1" lang="en-US" altLang="ja-JP" dirty="0"/>
              <a:t>6</a:t>
            </a:r>
            <a:r>
              <a:rPr kumimoji="1" lang="ja-JP" altLang="en-US" dirty="0"/>
              <a:t>　研究計画書に関する手続　</a:t>
            </a:r>
            <a:r>
              <a:rPr kumimoji="1" lang="en-US" altLang="ja-JP" dirty="0"/>
              <a:t>2</a:t>
            </a:r>
            <a:r>
              <a:rPr kumimoji="1" lang="ja-JP" altLang="en-US" dirty="0"/>
              <a:t>　倫理審査委員会への付議」から</a:t>
            </a:r>
          </a:p>
        </p:txBody>
      </p:sp>
    </p:spTree>
    <p:extLst>
      <p:ext uri="{BB962C8B-B14F-4D97-AF65-F5344CB8AC3E}">
        <p14:creationId xmlns:p14="http://schemas.microsoft.com/office/powerpoint/2010/main" val="269291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7976C2-F5B1-4629-A5F1-1E729D9FC907}"/>
              </a:ext>
            </a:extLst>
          </p:cNvPr>
          <p:cNvSpPr>
            <a:spLocks noGrp="1"/>
          </p:cNvSpPr>
          <p:nvPr>
            <p:ph type="title"/>
          </p:nvPr>
        </p:nvSpPr>
        <p:spPr/>
        <p:txBody>
          <a:bodyPr/>
          <a:lstStyle/>
          <a:p>
            <a:r>
              <a:rPr lang="ja-JP" altLang="en-US" dirty="0"/>
              <a:t>他機関の倫理審査委員会で承認済みの</a:t>
            </a:r>
            <a:br>
              <a:rPr lang="en-US" altLang="ja-JP" dirty="0"/>
            </a:br>
            <a:r>
              <a:rPr lang="ja-JP" altLang="en-US" dirty="0"/>
              <a:t>研究実施許可について</a:t>
            </a:r>
            <a:endParaRPr kumimoji="1" lang="ja-JP" altLang="en-US" dirty="0"/>
          </a:p>
        </p:txBody>
      </p:sp>
      <p:sp>
        <p:nvSpPr>
          <p:cNvPr id="7" name="矢印: 右 6">
            <a:extLst>
              <a:ext uri="{FF2B5EF4-FFF2-40B4-BE49-F238E27FC236}">
                <a16:creationId xmlns:a16="http://schemas.microsoft.com/office/drawing/2014/main" id="{DEFE389F-DF73-4168-A75E-D87EE65A594E}"/>
              </a:ext>
            </a:extLst>
          </p:cNvPr>
          <p:cNvSpPr/>
          <p:nvPr/>
        </p:nvSpPr>
        <p:spPr>
          <a:xfrm rot="2642187">
            <a:off x="3391983" y="4287942"/>
            <a:ext cx="2053160" cy="3302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1BC7EA1-028B-4947-B8D2-627DAB727B37}"/>
              </a:ext>
            </a:extLst>
          </p:cNvPr>
          <p:cNvSpPr/>
          <p:nvPr/>
        </p:nvSpPr>
        <p:spPr>
          <a:xfrm rot="13428999">
            <a:off x="3949292" y="3988132"/>
            <a:ext cx="2053160" cy="33027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DFDEE3F5-9325-46FF-AF19-10206C69F3F6}"/>
              </a:ext>
            </a:extLst>
          </p:cNvPr>
          <p:cNvSpPr/>
          <p:nvPr/>
        </p:nvSpPr>
        <p:spPr>
          <a:xfrm>
            <a:off x="4777019" y="3063448"/>
            <a:ext cx="3213100" cy="304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97877AE9-C3B1-484F-B235-88923ABD3171}"/>
              </a:ext>
            </a:extLst>
          </p:cNvPr>
          <p:cNvSpPr/>
          <p:nvPr/>
        </p:nvSpPr>
        <p:spPr>
          <a:xfrm rot="10800000">
            <a:off x="4745674" y="2614262"/>
            <a:ext cx="3213100" cy="3048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A3D6668-BE09-495F-B5B8-28D61917ED9F}"/>
              </a:ext>
            </a:extLst>
          </p:cNvPr>
          <p:cNvSpPr/>
          <p:nvPr/>
        </p:nvSpPr>
        <p:spPr>
          <a:xfrm>
            <a:off x="1916664" y="2477934"/>
            <a:ext cx="2501900" cy="990600"/>
          </a:xfrm>
          <a:prstGeom prst="ellipse">
            <a:avLst/>
          </a:prstGeom>
          <a:gradFill>
            <a:gsLst>
              <a:gs pos="24773">
                <a:srgbClr val="DDE5F4"/>
              </a:gs>
              <a:gs pos="87000">
                <a:srgbClr val="C7D4EC"/>
              </a:gs>
              <a:gs pos="57498">
                <a:srgbClr val="BCCCE9"/>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研究責任者</a:t>
            </a:r>
          </a:p>
        </p:txBody>
      </p:sp>
      <p:sp>
        <p:nvSpPr>
          <p:cNvPr id="12" name="楕円 11">
            <a:extLst>
              <a:ext uri="{FF2B5EF4-FFF2-40B4-BE49-F238E27FC236}">
                <a16:creationId xmlns:a16="http://schemas.microsoft.com/office/drawing/2014/main" id="{33089A2C-80F6-401F-9485-FFDA6DC1C20E}"/>
              </a:ext>
            </a:extLst>
          </p:cNvPr>
          <p:cNvSpPr/>
          <p:nvPr/>
        </p:nvSpPr>
        <p:spPr>
          <a:xfrm>
            <a:off x="8184728" y="2568148"/>
            <a:ext cx="2501900" cy="99060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保健学専攻長</a:t>
            </a:r>
          </a:p>
        </p:txBody>
      </p:sp>
      <p:sp>
        <p:nvSpPr>
          <p:cNvPr id="13" name="楕円 12">
            <a:extLst>
              <a:ext uri="{FF2B5EF4-FFF2-40B4-BE49-F238E27FC236}">
                <a16:creationId xmlns:a16="http://schemas.microsoft.com/office/drawing/2014/main" id="{29CC3A78-81BD-4839-8EEA-7B9BFE0C6B82}"/>
              </a:ext>
            </a:extLst>
          </p:cNvPr>
          <p:cNvSpPr/>
          <p:nvPr/>
        </p:nvSpPr>
        <p:spPr>
          <a:xfrm>
            <a:off x="5075375" y="4964479"/>
            <a:ext cx="2632911" cy="990600"/>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6">
                    <a:lumMod val="50000"/>
                  </a:schemeClr>
                </a:solidFill>
              </a:rPr>
              <a:t>倫理審査委員会</a:t>
            </a:r>
          </a:p>
        </p:txBody>
      </p:sp>
      <p:sp>
        <p:nvSpPr>
          <p:cNvPr id="14" name="テキスト ボックス 13">
            <a:extLst>
              <a:ext uri="{FF2B5EF4-FFF2-40B4-BE49-F238E27FC236}">
                <a16:creationId xmlns:a16="http://schemas.microsoft.com/office/drawing/2014/main" id="{D04F6235-6ED5-4D04-BBA8-5B1F24F32362}"/>
              </a:ext>
            </a:extLst>
          </p:cNvPr>
          <p:cNvSpPr txBox="1"/>
          <p:nvPr/>
        </p:nvSpPr>
        <p:spPr>
          <a:xfrm>
            <a:off x="3565768" y="4404150"/>
            <a:ext cx="646331" cy="369332"/>
          </a:xfrm>
          <a:prstGeom prst="rect">
            <a:avLst/>
          </a:prstGeom>
          <a:noFill/>
        </p:spPr>
        <p:txBody>
          <a:bodyPr wrap="none" rtlCol="0">
            <a:spAutoFit/>
          </a:bodyPr>
          <a:lstStyle/>
          <a:p>
            <a:r>
              <a:rPr kumimoji="1" lang="ja-JP" altLang="en-US" dirty="0"/>
              <a:t>付議</a:t>
            </a:r>
          </a:p>
        </p:txBody>
      </p:sp>
      <p:sp>
        <p:nvSpPr>
          <p:cNvPr id="15" name="テキスト ボックス 14">
            <a:extLst>
              <a:ext uri="{FF2B5EF4-FFF2-40B4-BE49-F238E27FC236}">
                <a16:creationId xmlns:a16="http://schemas.microsoft.com/office/drawing/2014/main" id="{309E38AF-C9C0-4239-9678-E368E97F2BF0}"/>
              </a:ext>
            </a:extLst>
          </p:cNvPr>
          <p:cNvSpPr txBox="1"/>
          <p:nvPr/>
        </p:nvSpPr>
        <p:spPr>
          <a:xfrm>
            <a:off x="4827828" y="3782304"/>
            <a:ext cx="1107996" cy="369332"/>
          </a:xfrm>
          <a:prstGeom prst="rect">
            <a:avLst/>
          </a:prstGeom>
          <a:noFill/>
        </p:spPr>
        <p:txBody>
          <a:bodyPr wrap="none" rtlCol="0">
            <a:spAutoFit/>
          </a:bodyPr>
          <a:lstStyle/>
          <a:p>
            <a:r>
              <a:rPr kumimoji="1" lang="ja-JP" altLang="en-US" dirty="0"/>
              <a:t>結果通知</a:t>
            </a:r>
          </a:p>
        </p:txBody>
      </p:sp>
      <p:sp>
        <p:nvSpPr>
          <p:cNvPr id="16" name="テキスト ボックス 15">
            <a:extLst>
              <a:ext uri="{FF2B5EF4-FFF2-40B4-BE49-F238E27FC236}">
                <a16:creationId xmlns:a16="http://schemas.microsoft.com/office/drawing/2014/main" id="{086386DE-C169-4B68-A25D-7DF49943891F}"/>
              </a:ext>
            </a:extLst>
          </p:cNvPr>
          <p:cNvSpPr txBox="1"/>
          <p:nvPr/>
        </p:nvSpPr>
        <p:spPr>
          <a:xfrm>
            <a:off x="5879696" y="3264760"/>
            <a:ext cx="1107996" cy="369332"/>
          </a:xfrm>
          <a:prstGeom prst="rect">
            <a:avLst/>
          </a:prstGeom>
          <a:noFill/>
        </p:spPr>
        <p:txBody>
          <a:bodyPr wrap="none" rtlCol="0">
            <a:spAutoFit/>
          </a:bodyPr>
          <a:lstStyle/>
          <a:p>
            <a:r>
              <a:rPr kumimoji="1" lang="ja-JP" altLang="en-US" dirty="0"/>
              <a:t>許可申請</a:t>
            </a:r>
          </a:p>
        </p:txBody>
      </p:sp>
      <p:sp>
        <p:nvSpPr>
          <p:cNvPr id="17" name="テキスト ボックス 16">
            <a:extLst>
              <a:ext uri="{FF2B5EF4-FFF2-40B4-BE49-F238E27FC236}">
                <a16:creationId xmlns:a16="http://schemas.microsoft.com/office/drawing/2014/main" id="{2863BA61-A1AA-4F73-AEB6-3DF15D9AD521}"/>
              </a:ext>
            </a:extLst>
          </p:cNvPr>
          <p:cNvSpPr txBox="1"/>
          <p:nvPr/>
        </p:nvSpPr>
        <p:spPr>
          <a:xfrm>
            <a:off x="5879696" y="2383482"/>
            <a:ext cx="1107996" cy="369332"/>
          </a:xfrm>
          <a:prstGeom prst="rect">
            <a:avLst/>
          </a:prstGeom>
          <a:noFill/>
        </p:spPr>
        <p:txBody>
          <a:bodyPr wrap="none" rtlCol="0">
            <a:spAutoFit/>
          </a:bodyPr>
          <a:lstStyle/>
          <a:p>
            <a:r>
              <a:rPr kumimoji="1" lang="ja-JP" altLang="en-US" dirty="0"/>
              <a:t>許可通知</a:t>
            </a:r>
          </a:p>
        </p:txBody>
      </p:sp>
      <p:sp>
        <p:nvSpPr>
          <p:cNvPr id="4" name="テキスト ボックス 3">
            <a:extLst>
              <a:ext uri="{FF2B5EF4-FFF2-40B4-BE49-F238E27FC236}">
                <a16:creationId xmlns:a16="http://schemas.microsoft.com/office/drawing/2014/main" id="{D3FA942C-AD70-4D40-A1E7-9E2351E79E8C}"/>
              </a:ext>
            </a:extLst>
          </p:cNvPr>
          <p:cNvSpPr txBox="1"/>
          <p:nvPr/>
        </p:nvSpPr>
        <p:spPr>
          <a:xfrm>
            <a:off x="838200" y="4919365"/>
            <a:ext cx="3416320" cy="923330"/>
          </a:xfrm>
          <a:prstGeom prst="rect">
            <a:avLst/>
          </a:prstGeom>
          <a:noFill/>
          <a:ln>
            <a:solidFill>
              <a:schemeClr val="accent1"/>
            </a:solidFill>
          </a:ln>
        </p:spPr>
        <p:txBody>
          <a:bodyPr wrap="none" rtlCol="0">
            <a:spAutoFit/>
          </a:bodyPr>
          <a:lstStyle/>
          <a:p>
            <a:r>
              <a:rPr kumimoji="1" lang="ja-JP" altLang="en-US" dirty="0">
                <a:ln>
                  <a:solidFill>
                    <a:srgbClr val="FF0000"/>
                  </a:solidFill>
                </a:ln>
              </a:rPr>
              <a:t>研究責任者は倫理審査申請書と</a:t>
            </a:r>
            <a:endParaRPr kumimoji="1" lang="en-US" altLang="ja-JP" dirty="0">
              <a:ln>
                <a:solidFill>
                  <a:srgbClr val="FF0000"/>
                </a:solidFill>
              </a:ln>
            </a:endParaRPr>
          </a:p>
          <a:p>
            <a:r>
              <a:rPr kumimoji="1" lang="ja-JP" altLang="en-US" dirty="0">
                <a:ln>
                  <a:solidFill>
                    <a:srgbClr val="FF0000"/>
                  </a:solidFill>
                </a:ln>
              </a:rPr>
              <a:t>研究実施許可申請書を一括して</a:t>
            </a:r>
            <a:endParaRPr kumimoji="1" lang="en-US" altLang="ja-JP" dirty="0">
              <a:ln>
                <a:solidFill>
                  <a:srgbClr val="FF0000"/>
                </a:solidFill>
              </a:ln>
            </a:endParaRPr>
          </a:p>
          <a:p>
            <a:r>
              <a:rPr kumimoji="1" lang="ja-JP" altLang="en-US" dirty="0">
                <a:ln>
                  <a:solidFill>
                    <a:srgbClr val="FF0000"/>
                  </a:solidFill>
                </a:ln>
              </a:rPr>
              <a:t>総務課総務係に提出</a:t>
            </a:r>
          </a:p>
        </p:txBody>
      </p:sp>
    </p:spTree>
    <p:extLst>
      <p:ext uri="{BB962C8B-B14F-4D97-AF65-F5344CB8AC3E}">
        <p14:creationId xmlns:p14="http://schemas.microsoft.com/office/powerpoint/2010/main" val="48526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F6E7ACB-3E1D-4E87-95F6-6B2510FBACE6}"/>
              </a:ext>
            </a:extLst>
          </p:cNvPr>
          <p:cNvSpPr>
            <a:spLocks noGrp="1"/>
          </p:cNvSpPr>
          <p:nvPr>
            <p:ph type="title"/>
          </p:nvPr>
        </p:nvSpPr>
        <p:spPr>
          <a:xfrm>
            <a:off x="668867" y="568590"/>
            <a:ext cx="10854266" cy="1325563"/>
          </a:xfrm>
        </p:spPr>
        <p:txBody>
          <a:bodyPr/>
          <a:lstStyle/>
          <a:p>
            <a:r>
              <a:rPr lang="ja-JP" altLang="en-US" dirty="0"/>
              <a:t>他機関の倫理審査委員会で承認済みの</a:t>
            </a:r>
            <a:br>
              <a:rPr lang="en-US" altLang="ja-JP" dirty="0"/>
            </a:br>
            <a:r>
              <a:rPr lang="ja-JP" altLang="en-US" dirty="0"/>
              <a:t>研究実施許可について</a:t>
            </a:r>
            <a:endParaRPr kumimoji="1" lang="ja-JP" altLang="en-US" dirty="0"/>
          </a:p>
        </p:txBody>
      </p:sp>
      <p:pic>
        <p:nvPicPr>
          <p:cNvPr id="7" name="図 6">
            <a:extLst>
              <a:ext uri="{FF2B5EF4-FFF2-40B4-BE49-F238E27FC236}">
                <a16:creationId xmlns:a16="http://schemas.microsoft.com/office/drawing/2014/main" id="{DA248A17-52B1-4ACF-95F4-5D1723F24A99}"/>
              </a:ext>
            </a:extLst>
          </p:cNvPr>
          <p:cNvPicPr>
            <a:picLocks noChangeAspect="1"/>
          </p:cNvPicPr>
          <p:nvPr/>
        </p:nvPicPr>
        <p:blipFill>
          <a:blip r:embed="rId2"/>
          <a:stretch>
            <a:fillRect/>
          </a:stretch>
        </p:blipFill>
        <p:spPr>
          <a:xfrm>
            <a:off x="0" y="2163232"/>
            <a:ext cx="12192000" cy="3649133"/>
          </a:xfrm>
          <a:prstGeom prst="rect">
            <a:avLst/>
          </a:prstGeom>
        </p:spPr>
      </p:pic>
      <p:sp>
        <p:nvSpPr>
          <p:cNvPr id="8" name="テキスト ボックス 7">
            <a:extLst>
              <a:ext uri="{FF2B5EF4-FFF2-40B4-BE49-F238E27FC236}">
                <a16:creationId xmlns:a16="http://schemas.microsoft.com/office/drawing/2014/main" id="{1AB624CC-F709-4163-8630-72033D4AA6FF}"/>
              </a:ext>
            </a:extLst>
          </p:cNvPr>
          <p:cNvSpPr txBox="1"/>
          <p:nvPr/>
        </p:nvSpPr>
        <p:spPr>
          <a:xfrm>
            <a:off x="122767" y="138570"/>
            <a:ext cx="800219" cy="461665"/>
          </a:xfrm>
          <a:prstGeom prst="rect">
            <a:avLst/>
          </a:prstGeom>
          <a:noFill/>
          <a:ln>
            <a:solidFill>
              <a:schemeClr val="tx1"/>
            </a:solidFill>
          </a:ln>
        </p:spPr>
        <p:txBody>
          <a:bodyPr wrap="none" rtlCol="0">
            <a:spAutoFit/>
          </a:bodyPr>
          <a:lstStyle/>
          <a:p>
            <a:r>
              <a:rPr kumimoji="1" lang="ja-JP" altLang="en-US" sz="2400" dirty="0"/>
              <a:t>参考</a:t>
            </a:r>
          </a:p>
        </p:txBody>
      </p:sp>
      <p:sp>
        <p:nvSpPr>
          <p:cNvPr id="9" name="テキスト ボックス 8">
            <a:extLst>
              <a:ext uri="{FF2B5EF4-FFF2-40B4-BE49-F238E27FC236}">
                <a16:creationId xmlns:a16="http://schemas.microsoft.com/office/drawing/2014/main" id="{1FEC25CC-804A-48B1-ACC7-EB4F5385EAEB}"/>
              </a:ext>
            </a:extLst>
          </p:cNvPr>
          <p:cNvSpPr txBox="1"/>
          <p:nvPr/>
        </p:nvSpPr>
        <p:spPr>
          <a:xfrm>
            <a:off x="2780449" y="6081444"/>
            <a:ext cx="9411551" cy="400110"/>
          </a:xfrm>
          <a:prstGeom prst="rect">
            <a:avLst/>
          </a:prstGeom>
          <a:noFill/>
        </p:spPr>
        <p:txBody>
          <a:bodyPr wrap="none" rtlCol="0">
            <a:spAutoFit/>
          </a:bodyPr>
          <a:lstStyle/>
          <a:p>
            <a:r>
              <a:rPr lang="ja-JP" altLang="en-US" sz="2000" dirty="0"/>
              <a:t>（参考）倫理指針：第６章 研究の信頼性確保 第</a:t>
            </a:r>
            <a:r>
              <a:rPr lang="en-US" altLang="ja-JP" sz="2000" dirty="0"/>
              <a:t>11</a:t>
            </a:r>
            <a:r>
              <a:rPr lang="ja-JP" altLang="en-US" sz="2000" dirty="0"/>
              <a:t> 研究に係る適切な対応と報告</a:t>
            </a:r>
            <a:endParaRPr kumimoji="1" lang="ja-JP" altLang="en-US" sz="2000" dirty="0"/>
          </a:p>
        </p:txBody>
      </p:sp>
    </p:spTree>
    <p:extLst>
      <p:ext uri="{BB962C8B-B14F-4D97-AF65-F5344CB8AC3E}">
        <p14:creationId xmlns:p14="http://schemas.microsoft.com/office/powerpoint/2010/main" val="92314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F6E7ACB-3E1D-4E87-95F6-6B2510FBACE6}"/>
              </a:ext>
            </a:extLst>
          </p:cNvPr>
          <p:cNvSpPr>
            <a:spLocks noGrp="1"/>
          </p:cNvSpPr>
          <p:nvPr>
            <p:ph type="title"/>
          </p:nvPr>
        </p:nvSpPr>
        <p:spPr>
          <a:xfrm>
            <a:off x="668867" y="579089"/>
            <a:ext cx="10854266" cy="1325563"/>
          </a:xfrm>
        </p:spPr>
        <p:txBody>
          <a:bodyPr/>
          <a:lstStyle/>
          <a:p>
            <a:r>
              <a:rPr lang="ja-JP" altLang="en-US" dirty="0"/>
              <a:t>他機関の倫理審査委員会で承認済みの</a:t>
            </a:r>
            <a:br>
              <a:rPr lang="en-US" altLang="ja-JP" dirty="0"/>
            </a:br>
            <a:r>
              <a:rPr lang="ja-JP" altLang="en-US" dirty="0"/>
              <a:t>研究実施許可について</a:t>
            </a:r>
            <a:endParaRPr kumimoji="1" lang="ja-JP" altLang="en-US" dirty="0"/>
          </a:p>
        </p:txBody>
      </p:sp>
      <p:grpSp>
        <p:nvGrpSpPr>
          <p:cNvPr id="9" name="グループ化 8">
            <a:extLst>
              <a:ext uri="{FF2B5EF4-FFF2-40B4-BE49-F238E27FC236}">
                <a16:creationId xmlns:a16="http://schemas.microsoft.com/office/drawing/2014/main" id="{B9EE7B36-2350-44C0-91A1-5B1EAEAB8B64}"/>
              </a:ext>
            </a:extLst>
          </p:cNvPr>
          <p:cNvGrpSpPr/>
          <p:nvPr/>
        </p:nvGrpSpPr>
        <p:grpSpPr>
          <a:xfrm>
            <a:off x="0" y="1915144"/>
            <a:ext cx="12192000" cy="4382378"/>
            <a:chOff x="0" y="1762744"/>
            <a:chExt cx="12192000" cy="4382378"/>
          </a:xfrm>
        </p:grpSpPr>
        <p:pic>
          <p:nvPicPr>
            <p:cNvPr id="2" name="図 1">
              <a:extLst>
                <a:ext uri="{FF2B5EF4-FFF2-40B4-BE49-F238E27FC236}">
                  <a16:creationId xmlns:a16="http://schemas.microsoft.com/office/drawing/2014/main" id="{6988A730-E3D5-4DEF-B0D2-448D6309F081}"/>
                </a:ext>
              </a:extLst>
            </p:cNvPr>
            <p:cNvPicPr>
              <a:picLocks noChangeAspect="1"/>
            </p:cNvPicPr>
            <p:nvPr/>
          </p:nvPicPr>
          <p:blipFill>
            <a:blip r:embed="rId2"/>
            <a:stretch>
              <a:fillRect/>
            </a:stretch>
          </p:blipFill>
          <p:spPr>
            <a:xfrm>
              <a:off x="0" y="1762744"/>
              <a:ext cx="12192000" cy="4382378"/>
            </a:xfrm>
            <a:prstGeom prst="rect">
              <a:avLst/>
            </a:prstGeom>
          </p:spPr>
        </p:pic>
        <p:cxnSp>
          <p:nvCxnSpPr>
            <p:cNvPr id="8" name="直線コネクタ 7">
              <a:extLst>
                <a:ext uri="{FF2B5EF4-FFF2-40B4-BE49-F238E27FC236}">
                  <a16:creationId xmlns:a16="http://schemas.microsoft.com/office/drawing/2014/main" id="{80788ED0-B373-413C-9A18-53AA2D3CD458}"/>
                </a:ext>
              </a:extLst>
            </p:cNvPr>
            <p:cNvCxnSpPr/>
            <p:nvPr/>
          </p:nvCxnSpPr>
          <p:spPr>
            <a:xfrm>
              <a:off x="524933" y="4851400"/>
              <a:ext cx="10439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415A8D2A-B8BF-4146-98DC-BE6D17A51312}"/>
              </a:ext>
            </a:extLst>
          </p:cNvPr>
          <p:cNvSpPr txBox="1"/>
          <p:nvPr/>
        </p:nvSpPr>
        <p:spPr>
          <a:xfrm>
            <a:off x="122767" y="138570"/>
            <a:ext cx="800219" cy="461665"/>
          </a:xfrm>
          <a:prstGeom prst="rect">
            <a:avLst/>
          </a:prstGeom>
          <a:noFill/>
          <a:ln>
            <a:solidFill>
              <a:schemeClr val="tx1"/>
            </a:solidFill>
          </a:ln>
        </p:spPr>
        <p:txBody>
          <a:bodyPr wrap="none" rtlCol="0">
            <a:spAutoFit/>
          </a:bodyPr>
          <a:lstStyle/>
          <a:p>
            <a:r>
              <a:rPr kumimoji="1" lang="ja-JP" altLang="en-US" sz="2400" dirty="0"/>
              <a:t>参考</a:t>
            </a:r>
          </a:p>
        </p:txBody>
      </p:sp>
      <p:sp>
        <p:nvSpPr>
          <p:cNvPr id="11" name="テキスト ボックス 10">
            <a:extLst>
              <a:ext uri="{FF2B5EF4-FFF2-40B4-BE49-F238E27FC236}">
                <a16:creationId xmlns:a16="http://schemas.microsoft.com/office/drawing/2014/main" id="{E7D5173D-763C-477D-950E-00C43BF5DD32}"/>
              </a:ext>
            </a:extLst>
          </p:cNvPr>
          <p:cNvSpPr txBox="1"/>
          <p:nvPr/>
        </p:nvSpPr>
        <p:spPr>
          <a:xfrm>
            <a:off x="7134205" y="6457890"/>
            <a:ext cx="5057795" cy="400110"/>
          </a:xfrm>
          <a:prstGeom prst="rect">
            <a:avLst/>
          </a:prstGeom>
          <a:noFill/>
        </p:spPr>
        <p:txBody>
          <a:bodyPr wrap="none" rtlCol="0">
            <a:spAutoFit/>
          </a:bodyPr>
          <a:lstStyle/>
          <a:p>
            <a:r>
              <a:rPr lang="ja-JP" altLang="en-US" sz="2000" dirty="0"/>
              <a:t>（参考）ガイダンス：大臣への報告等の２</a:t>
            </a:r>
            <a:endParaRPr kumimoji="1" lang="ja-JP" altLang="en-US" sz="2000" dirty="0"/>
          </a:p>
        </p:txBody>
      </p:sp>
    </p:spTree>
    <p:extLst>
      <p:ext uri="{BB962C8B-B14F-4D97-AF65-F5344CB8AC3E}">
        <p14:creationId xmlns:p14="http://schemas.microsoft.com/office/powerpoint/2010/main" val="33390779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3080</Words>
  <Application>Microsoft Office PowerPoint</Application>
  <PresentationFormat>ワイド画面</PresentationFormat>
  <Paragraphs>273</Paragraphs>
  <Slides>31</Slides>
  <Notes>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8" baseType="lpstr">
      <vt:lpstr>游ゴシック</vt:lpstr>
      <vt:lpstr>游ゴシック Light</vt:lpstr>
      <vt:lpstr>游ゴシック 本文</vt:lpstr>
      <vt:lpstr>Arial</vt:lpstr>
      <vt:lpstr>Wingdings</vt:lpstr>
      <vt:lpstr>Office テーマ</vt:lpstr>
      <vt:lpstr>Unknown</vt:lpstr>
      <vt:lpstr>令和７年度 「人を対象とする医学系研究」 について</vt:lpstr>
      <vt:lpstr>PowerPoint プレゼンテーション</vt:lpstr>
      <vt:lpstr>申請に必要なもの</vt:lpstr>
      <vt:lpstr>本学単独で研究を実施する場合 （新規申請＋保健学専攻の倫理審査委員会＋専攻長の実施許可）</vt:lpstr>
      <vt:lpstr>他機関の倫理審査委員会で承認済みの 研究実施許可について</vt:lpstr>
      <vt:lpstr>他機関の倫理審査委員会で承認済みの 研究実施許可について</vt:lpstr>
      <vt:lpstr>他機関の倫理審査委員会で承認済みの 研究実施許可について</vt:lpstr>
      <vt:lpstr>他機関の倫理審査委員会で承認済みの 研究実施許可について</vt:lpstr>
      <vt:lpstr>他機関の倫理審査委員会で承認済みの 研究実施許可について</vt:lpstr>
      <vt:lpstr>倫理審査委員会の審査対象（１） 山口大学大学院医学系研究科保健学専攻生命科学・医学系研究倫理審査委員会規則</vt:lpstr>
      <vt:lpstr>倫理審査委員会の審査対象（２） 山口大学大学院医学系研究科保健学専攻生命科学・医学系研究倫理審査委員会規則</vt:lpstr>
      <vt:lpstr>誰が申請するのか 山口大学大学院医学系研究科保健学専攻生命科学・医学系研究倫理審査委員会規則</vt:lpstr>
      <vt:lpstr>侵襲とは</vt:lpstr>
      <vt:lpstr>介入とは</vt:lpstr>
      <vt:lpstr>研究情報の登録について（１）</vt:lpstr>
      <vt:lpstr>研究情報の登録について（２）</vt:lpstr>
      <vt:lpstr>審査について</vt:lpstr>
      <vt:lpstr>迅速審査の対象</vt:lpstr>
      <vt:lpstr>軽微な変更とは</vt:lpstr>
      <vt:lpstr>審査結果について</vt:lpstr>
      <vt:lpstr>継続審査の場合</vt:lpstr>
      <vt:lpstr>利益相反 （ COI ： Conflict of Interest）</vt:lpstr>
      <vt:lpstr>審査が通った後…</vt:lpstr>
      <vt:lpstr>研究終了後の報告について</vt:lpstr>
      <vt:lpstr>教育・研修について</vt:lpstr>
      <vt:lpstr>PowerPoint プレゼンテーション</vt:lpstr>
      <vt:lpstr>オプトアウトについて</vt:lpstr>
      <vt:lpstr>多機関共同研究の研究代表者の場合①</vt:lpstr>
      <vt:lpstr>多機関共同研究の研究代表者の場合②</vt:lpstr>
      <vt:lpstr>多機関共同研究に参加する場合</vt:lpstr>
      <vt:lpstr>審査でよく指摘される事項 （研究を提出する前に要チェック）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令和７年度 「人を対象とする医学系研究」に関するガイダンス</dc:title>
  <dc:creator>soumu2111</dc:creator>
  <cp:lastModifiedBy>soumu2111</cp:lastModifiedBy>
  <cp:revision>55</cp:revision>
  <cp:lastPrinted>2024-11-15T07:09:10Z</cp:lastPrinted>
  <dcterms:created xsi:type="dcterms:W3CDTF">2024-10-24T02:46:34Z</dcterms:created>
  <dcterms:modified xsi:type="dcterms:W3CDTF">2025-03-25T06:30:23Z</dcterms:modified>
</cp:coreProperties>
</file>