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gIWgEhoSX4WOQfH0oJGihVhJU5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3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4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8" name="Google Shape;248;p15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ccd411521a_0_17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3ccd411521a_0_170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0" name="Google Shape;260;g3ccd411521a_0_170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ccd411521a_0_133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3ccd411521a_0_133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4" name="Google Shape;274;p18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2" name="Google Shape;292;p19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6" name="Google Shape;306;p16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2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1" name="Google Shape;321;p20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2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ccd411521a_0_144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g3ccd411521a_0_144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2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2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2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p3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1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ccd411521a_0_2:notes"/>
          <p:cNvSpPr txBox="1"/>
          <p:nvPr>
            <p:ph idx="1" type="body"/>
          </p:nvPr>
        </p:nvSpPr>
        <p:spPr>
          <a:xfrm>
            <a:off x="679769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81" name="Google Shape;81;g3ccd411521a_0_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区分1 スライド">
  <p:cSld name="タイトル区分1 スライド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0" y="-2"/>
            <a:ext cx="12193200" cy="6845302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S PMincho"/>
              <a:buNone/>
              <a:defRPr b="1" sz="9600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2" type="sldNum"/>
          </p:nvPr>
        </p:nvSpPr>
        <p:spPr>
          <a:xfrm>
            <a:off x="93600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区分2 スライド">
  <p:cSld name="タイトル区分2 スライド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/>
          <p:nvPr>
            <p:ph type="ctrTitle"/>
          </p:nvPr>
        </p:nvSpPr>
        <p:spPr>
          <a:xfrm>
            <a:off x="0" y="-2"/>
            <a:ext cx="12193200" cy="41544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  <a:defRPr b="1" sz="6000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93600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操作説明 補足あり スライド">
  <p:cSld name="操作説明 補足あり スライド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/>
          <p:nvPr>
            <p:ph idx="1" type="body"/>
          </p:nvPr>
        </p:nvSpPr>
        <p:spPr>
          <a:xfrm>
            <a:off x="0" y="6138000"/>
            <a:ext cx="12193200" cy="1440000"/>
          </a:xfrm>
          <a:prstGeom prst="rect">
            <a:avLst/>
          </a:prstGeom>
          <a:solidFill>
            <a:srgbClr val="681A14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b="1" sz="1600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b="1" sz="1400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b="1" sz="1200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000"/>
              <a:buChar char="•"/>
              <a:defRPr b="1" sz="1000">
                <a:solidFill>
                  <a:srgbClr val="FFFFFF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2" type="sldNum"/>
          </p:nvPr>
        </p:nvSpPr>
        <p:spPr>
          <a:xfrm>
            <a:off x="93600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説明のみ スライド">
  <p:cSld name="説明のみ スライド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179388" y="360363"/>
            <a:ext cx="11833225" cy="613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■"/>
              <a:defRPr sz="2000">
                <a:latin typeface="MS PMincho"/>
                <a:ea typeface="MS PMincho"/>
                <a:cs typeface="MS PMincho"/>
                <a:sym typeface="MS PMinch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■"/>
              <a:defRPr sz="1800">
                <a:latin typeface="MS PMincho"/>
                <a:ea typeface="MS PMincho"/>
                <a:cs typeface="MS PMincho"/>
                <a:sym typeface="MS PMincho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■"/>
              <a:defRPr sz="1600">
                <a:latin typeface="MS PMincho"/>
                <a:ea typeface="MS PMincho"/>
                <a:cs typeface="MS PMincho"/>
                <a:sym typeface="MS PMincho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■"/>
              <a:defRPr sz="1400">
                <a:latin typeface="MS PMincho"/>
                <a:ea typeface="MS PMincho"/>
                <a:cs typeface="MS PMincho"/>
                <a:sym typeface="MS PMincho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1200">
                <a:latin typeface="MS PMincho"/>
                <a:ea typeface="MS PMincho"/>
                <a:cs typeface="MS PMincho"/>
                <a:sym typeface="MS PMinch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2" type="sldNum"/>
          </p:nvPr>
        </p:nvSpPr>
        <p:spPr>
          <a:xfrm>
            <a:off x="93600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操作説明 補足なし スライド">
  <p:cSld name="操作説明 補足なし スライド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2" type="sldNum"/>
          </p:nvPr>
        </p:nvSpPr>
        <p:spPr>
          <a:xfrm>
            <a:off x="93600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区分3 スライド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>
            <p:ph type="ctrTitle"/>
          </p:nvPr>
        </p:nvSpPr>
        <p:spPr>
          <a:xfrm>
            <a:off x="0" y="-2"/>
            <a:ext cx="12193200" cy="21600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S PMincho"/>
              <a:buNone/>
              <a:defRPr b="1" sz="5400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1" type="subTitle"/>
          </p:nvPr>
        </p:nvSpPr>
        <p:spPr>
          <a:xfrm>
            <a:off x="0" y="2159998"/>
            <a:ext cx="12193200" cy="46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latin typeface="MS PMincho"/>
                <a:ea typeface="MS PMincho"/>
                <a:cs typeface="MS PMincho"/>
                <a:sym typeface="MS PMinch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S PMincho"/>
                <a:ea typeface="MS PMincho"/>
                <a:cs typeface="MS PMincho"/>
                <a:sym typeface="MS PMinch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2" type="sldNum"/>
          </p:nvPr>
        </p:nvSpPr>
        <p:spPr>
          <a:xfrm>
            <a:off x="93600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S PMincho"/>
              <a:buNone/>
              <a:defRPr b="0" i="0" sz="4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93600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>
            <p:ph type="ctrTitle"/>
          </p:nvPr>
        </p:nvSpPr>
        <p:spPr>
          <a:xfrm>
            <a:off x="0" y="-2"/>
            <a:ext cx="12193200" cy="6845302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S PMincho"/>
              <a:buNone/>
            </a:pPr>
            <a:r>
              <a:rPr lang="ja-JP"/>
              <a:t>3　謝金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7"/>
          <p:cNvGrpSpPr/>
          <p:nvPr/>
        </p:nvGrpSpPr>
        <p:grpSpPr>
          <a:xfrm>
            <a:off x="7178050" y="3167454"/>
            <a:ext cx="4650355" cy="3211551"/>
            <a:chOff x="1245548" y="2260552"/>
            <a:chExt cx="7665000" cy="1615549"/>
          </a:xfrm>
        </p:grpSpPr>
        <p:cxnSp>
          <p:nvCxnSpPr>
            <p:cNvPr id="166" name="Google Shape;166;p7"/>
            <p:cNvCxnSpPr>
              <a:stCxn id="167" idx="0"/>
              <a:endCxn id="168" idx="2"/>
            </p:cNvCxnSpPr>
            <p:nvPr/>
          </p:nvCxnSpPr>
          <p:spPr>
            <a:xfrm flipH="1" rot="10800000">
              <a:off x="5078048" y="2444201"/>
              <a:ext cx="1793700" cy="7422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68" name="Google Shape;168;p7"/>
            <p:cNvSpPr/>
            <p:nvPr/>
          </p:nvSpPr>
          <p:spPr>
            <a:xfrm>
              <a:off x="6168333" y="2260552"/>
              <a:ext cx="1407000" cy="1836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245548" y="3186401"/>
              <a:ext cx="7665000" cy="6897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追加入力があれば[明細を追加する]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入力が終われば[PDF表示]に✓を入れ、[登録]を選択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  <p:cxnSp>
        <p:nvCxnSpPr>
          <p:cNvPr id="169" name="Google Shape;169;p7"/>
          <p:cNvCxnSpPr>
            <a:stCxn id="167" idx="1"/>
          </p:cNvCxnSpPr>
          <p:nvPr/>
        </p:nvCxnSpPr>
        <p:spPr>
          <a:xfrm flipH="1">
            <a:off x="6533650" y="5693477"/>
            <a:ext cx="644400" cy="302100"/>
          </a:xfrm>
          <a:prstGeom prst="straightConnector1">
            <a:avLst/>
          </a:prstGeom>
          <a:noFill/>
          <a:ln cap="flat" cmpd="sng" w="49350">
            <a:solidFill>
              <a:srgbClr val="00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70" name="Google Shape;170;p7"/>
          <p:cNvGrpSpPr/>
          <p:nvPr/>
        </p:nvGrpSpPr>
        <p:grpSpPr>
          <a:xfrm>
            <a:off x="73300" y="3532425"/>
            <a:ext cx="11040718" cy="1996059"/>
            <a:chOff x="540401" y="2943618"/>
            <a:chExt cx="9943906" cy="1004105"/>
          </a:xfrm>
        </p:grpSpPr>
        <p:cxnSp>
          <p:nvCxnSpPr>
            <p:cNvPr id="171" name="Google Shape;171;p7"/>
            <p:cNvCxnSpPr>
              <a:stCxn id="172" idx="0"/>
              <a:endCxn id="173" idx="2"/>
            </p:cNvCxnSpPr>
            <p:nvPr/>
          </p:nvCxnSpPr>
          <p:spPr>
            <a:xfrm flipH="1" rot="10800000">
              <a:off x="2637101" y="3342623"/>
              <a:ext cx="3281400" cy="2607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73" name="Google Shape;173;p7"/>
            <p:cNvSpPr/>
            <p:nvPr/>
          </p:nvSpPr>
          <p:spPr>
            <a:xfrm>
              <a:off x="1352907" y="2943618"/>
              <a:ext cx="9131400" cy="3990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401" y="3603323"/>
              <a:ext cx="4193400" cy="3444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先ほど入力した明細が追加されました。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8"/>
          <p:cNvGrpSpPr/>
          <p:nvPr/>
        </p:nvGrpSpPr>
        <p:grpSpPr>
          <a:xfrm>
            <a:off x="248400" y="419275"/>
            <a:ext cx="10396411" cy="1887510"/>
            <a:chOff x="540401" y="2998224"/>
            <a:chExt cx="9363605" cy="949499"/>
          </a:xfrm>
        </p:grpSpPr>
        <p:cxnSp>
          <p:nvCxnSpPr>
            <p:cNvPr id="181" name="Google Shape;181;p8"/>
            <p:cNvCxnSpPr>
              <a:stCxn id="182" idx="0"/>
              <a:endCxn id="183" idx="2"/>
            </p:cNvCxnSpPr>
            <p:nvPr/>
          </p:nvCxnSpPr>
          <p:spPr>
            <a:xfrm flipH="1" rot="10800000">
              <a:off x="2637101" y="3127523"/>
              <a:ext cx="7131300" cy="4758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83" name="Google Shape;183;p8"/>
            <p:cNvSpPr/>
            <p:nvPr/>
          </p:nvSpPr>
          <p:spPr>
            <a:xfrm>
              <a:off x="9632806" y="2998224"/>
              <a:ext cx="271200" cy="1293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540401" y="3603323"/>
              <a:ext cx="4193400" cy="3444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PDF表示がポップアップブロックされた場合は解除してください。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 txBox="1"/>
          <p:nvPr>
            <p:ph idx="4294967295" type="body"/>
          </p:nvPr>
        </p:nvSpPr>
        <p:spPr>
          <a:xfrm>
            <a:off x="0" y="191825"/>
            <a:ext cx="4285500" cy="12060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ja-JP" sz="2400"/>
              <a:t>【実施計画書】</a:t>
            </a:r>
            <a:endParaRPr b="1" sz="24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ja-JP"/>
              <a:t>[PDF表示]をすることで実施計画書が出力可能です。</a:t>
            </a:r>
            <a:endParaRPr/>
          </a:p>
        </p:txBody>
      </p:sp>
      <p:grpSp>
        <p:nvGrpSpPr>
          <p:cNvPr id="191" name="Google Shape;191;p9"/>
          <p:cNvGrpSpPr/>
          <p:nvPr/>
        </p:nvGrpSpPr>
        <p:grpSpPr>
          <a:xfrm>
            <a:off x="0" y="2973850"/>
            <a:ext cx="3991382" cy="3442120"/>
            <a:chOff x="512233" y="3603322"/>
            <a:chExt cx="3594868" cy="1731536"/>
          </a:xfrm>
        </p:grpSpPr>
        <p:cxnSp>
          <p:nvCxnSpPr>
            <p:cNvPr id="192" name="Google Shape;192;p9"/>
            <p:cNvCxnSpPr>
              <a:stCxn id="193" idx="2"/>
              <a:endCxn id="194" idx="0"/>
            </p:cNvCxnSpPr>
            <p:nvPr/>
          </p:nvCxnSpPr>
          <p:spPr>
            <a:xfrm flipH="1">
              <a:off x="1814651" y="3947722"/>
              <a:ext cx="509100" cy="12567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94" name="Google Shape;194;p9"/>
            <p:cNvSpPr/>
            <p:nvPr/>
          </p:nvSpPr>
          <p:spPr>
            <a:xfrm>
              <a:off x="512233" y="5204358"/>
              <a:ext cx="2604600" cy="1305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540401" y="3603322"/>
              <a:ext cx="3566700" cy="3444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実施計画書と出勤表は下のタブで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切り替え可能です。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/>
          <p:nvPr>
            <p:ph idx="4294967295" type="body"/>
          </p:nvPr>
        </p:nvSpPr>
        <p:spPr>
          <a:xfrm>
            <a:off x="0" y="191825"/>
            <a:ext cx="4285500" cy="12060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ja-JP" sz="2400"/>
              <a:t>【出勤表】</a:t>
            </a:r>
            <a:endParaRPr b="1" sz="24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ja-JP"/>
              <a:t>[PDF表示]をすることで実施計画書が出力可能です。</a:t>
            </a:r>
            <a:endParaRPr/>
          </a:p>
        </p:txBody>
      </p:sp>
      <p:grpSp>
        <p:nvGrpSpPr>
          <p:cNvPr id="202" name="Google Shape;202;p10"/>
          <p:cNvGrpSpPr/>
          <p:nvPr/>
        </p:nvGrpSpPr>
        <p:grpSpPr>
          <a:xfrm>
            <a:off x="0" y="2973850"/>
            <a:ext cx="3991382" cy="3442120"/>
            <a:chOff x="512233" y="3603322"/>
            <a:chExt cx="3594868" cy="1731536"/>
          </a:xfrm>
        </p:grpSpPr>
        <p:cxnSp>
          <p:nvCxnSpPr>
            <p:cNvPr id="203" name="Google Shape;203;p10"/>
            <p:cNvCxnSpPr>
              <a:stCxn id="204" idx="2"/>
              <a:endCxn id="205" idx="0"/>
            </p:cNvCxnSpPr>
            <p:nvPr/>
          </p:nvCxnSpPr>
          <p:spPr>
            <a:xfrm flipH="1">
              <a:off x="1814651" y="3947722"/>
              <a:ext cx="509100" cy="12567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05" name="Google Shape;205;p10"/>
            <p:cNvSpPr/>
            <p:nvPr/>
          </p:nvSpPr>
          <p:spPr>
            <a:xfrm>
              <a:off x="512233" y="5204358"/>
              <a:ext cx="2604600" cy="1305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540401" y="3603322"/>
              <a:ext cx="3566700" cy="3444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実施計画書と出勤表は下のタブで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切り替え可能です。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>
            <p:ph type="ctrTitle"/>
          </p:nvPr>
        </p:nvSpPr>
        <p:spPr>
          <a:xfrm>
            <a:off x="0" y="-2"/>
            <a:ext cx="12193200" cy="41544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</a:pPr>
            <a:br>
              <a:rPr lang="ja-JP"/>
            </a:br>
            <a:br>
              <a:rPr lang="ja-JP"/>
            </a:br>
            <a:r>
              <a:rPr lang="ja-JP"/>
              <a:t>3-2　謝金報告申請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</a:pPr>
            <a:r>
              <a:rPr lang="ja-JP"/>
              <a:t>（給与的謝金）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2"/>
          <p:cNvGrpSpPr/>
          <p:nvPr/>
        </p:nvGrpSpPr>
        <p:grpSpPr>
          <a:xfrm>
            <a:off x="179400" y="3869725"/>
            <a:ext cx="10912837" cy="2216543"/>
            <a:chOff x="540400" y="2786930"/>
            <a:chExt cx="9828728" cy="1136922"/>
          </a:xfrm>
        </p:grpSpPr>
        <p:cxnSp>
          <p:nvCxnSpPr>
            <p:cNvPr id="217" name="Google Shape;217;p12"/>
            <p:cNvCxnSpPr>
              <a:stCxn id="218" idx="0"/>
              <a:endCxn id="219" idx="2"/>
            </p:cNvCxnSpPr>
            <p:nvPr/>
          </p:nvCxnSpPr>
          <p:spPr>
            <a:xfrm flipH="1" rot="10800000">
              <a:off x="3348250" y="2917652"/>
              <a:ext cx="2533200" cy="5388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19" name="Google Shape;219;p12"/>
            <p:cNvSpPr/>
            <p:nvPr/>
          </p:nvSpPr>
          <p:spPr>
            <a:xfrm>
              <a:off x="1393728" y="2786930"/>
              <a:ext cx="8975400" cy="1308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540400" y="3456452"/>
              <a:ext cx="5615700" cy="4674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謝金申請をし、予算担当係が承認したデータがこちらに表示されます。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報告申請をしたいオーダーを選択してください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13"/>
          <p:cNvGrpSpPr/>
          <p:nvPr/>
        </p:nvGrpSpPr>
        <p:grpSpPr>
          <a:xfrm>
            <a:off x="227375" y="3481103"/>
            <a:ext cx="10800762" cy="2241994"/>
            <a:chOff x="641319" y="2943616"/>
            <a:chExt cx="9727787" cy="815152"/>
          </a:xfrm>
        </p:grpSpPr>
        <p:cxnSp>
          <p:nvCxnSpPr>
            <p:cNvPr id="227" name="Google Shape;227;p13"/>
            <p:cNvCxnSpPr>
              <a:stCxn id="228" idx="0"/>
              <a:endCxn id="229" idx="2"/>
            </p:cNvCxnSpPr>
            <p:nvPr/>
          </p:nvCxnSpPr>
          <p:spPr>
            <a:xfrm flipH="1" rot="10800000">
              <a:off x="2738019" y="3244268"/>
              <a:ext cx="3123000" cy="2139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29" name="Google Shape;229;p13"/>
            <p:cNvSpPr/>
            <p:nvPr/>
          </p:nvSpPr>
          <p:spPr>
            <a:xfrm>
              <a:off x="1352906" y="2943616"/>
              <a:ext cx="9016200" cy="3006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641319" y="3458168"/>
              <a:ext cx="4193400" cy="3006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申請時の内容が表示されます。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選択すると内容修正が可能です。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 txBox="1"/>
          <p:nvPr>
            <p:ph idx="12" type="sldNum"/>
          </p:nvPr>
        </p:nvSpPr>
        <p:spPr>
          <a:xfrm>
            <a:off x="93600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4-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237" name="Google Shape;237;p14"/>
          <p:cNvGrpSpPr/>
          <p:nvPr/>
        </p:nvGrpSpPr>
        <p:grpSpPr>
          <a:xfrm>
            <a:off x="355350" y="3726276"/>
            <a:ext cx="8314432" cy="2936746"/>
            <a:chOff x="2507798" y="4235926"/>
            <a:chExt cx="7488456" cy="1477311"/>
          </a:xfrm>
        </p:grpSpPr>
        <p:cxnSp>
          <p:nvCxnSpPr>
            <p:cNvPr id="238" name="Google Shape;238;p14"/>
            <p:cNvCxnSpPr>
              <a:stCxn id="239" idx="0"/>
              <a:endCxn id="240" idx="1"/>
            </p:cNvCxnSpPr>
            <p:nvPr/>
          </p:nvCxnSpPr>
          <p:spPr>
            <a:xfrm flipH="1" rot="10800000">
              <a:off x="4475198" y="4283437"/>
              <a:ext cx="3203100" cy="9390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40" name="Google Shape;240;p14"/>
            <p:cNvSpPr/>
            <p:nvPr/>
          </p:nvSpPr>
          <p:spPr>
            <a:xfrm>
              <a:off x="7678154" y="4235926"/>
              <a:ext cx="2318100" cy="951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507798" y="5222437"/>
              <a:ext cx="3934800" cy="4908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必要に応じて[数量]等を修正してください。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5301050" y="4951925"/>
            <a:ext cx="4265344" cy="1711113"/>
            <a:chOff x="4812997" y="3471374"/>
            <a:chExt cx="3841614" cy="860764"/>
          </a:xfrm>
        </p:grpSpPr>
        <p:cxnSp>
          <p:nvCxnSpPr>
            <p:cNvPr id="242" name="Google Shape;242;p14"/>
            <p:cNvCxnSpPr>
              <a:stCxn id="243" idx="3"/>
              <a:endCxn id="244" idx="2"/>
            </p:cNvCxnSpPr>
            <p:nvPr/>
          </p:nvCxnSpPr>
          <p:spPr>
            <a:xfrm flipH="1" rot="10800000">
              <a:off x="7956697" y="3742938"/>
              <a:ext cx="499200" cy="3438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44" name="Google Shape;244;p14"/>
            <p:cNvSpPr/>
            <p:nvPr/>
          </p:nvSpPr>
          <p:spPr>
            <a:xfrm>
              <a:off x="8257111" y="3471374"/>
              <a:ext cx="397500" cy="2715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4812997" y="3841338"/>
              <a:ext cx="3143700" cy="4908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修正が終われば[更新]を押してください。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15"/>
          <p:cNvGrpSpPr/>
          <p:nvPr/>
        </p:nvGrpSpPr>
        <p:grpSpPr>
          <a:xfrm>
            <a:off x="227375" y="3481103"/>
            <a:ext cx="10800762" cy="2241625"/>
            <a:chOff x="641319" y="2943616"/>
            <a:chExt cx="9727787" cy="815018"/>
          </a:xfrm>
        </p:grpSpPr>
        <p:cxnSp>
          <p:nvCxnSpPr>
            <p:cNvPr id="252" name="Google Shape;252;p15"/>
            <p:cNvCxnSpPr>
              <a:stCxn id="253" idx="0"/>
              <a:endCxn id="254" idx="2"/>
            </p:cNvCxnSpPr>
            <p:nvPr/>
          </p:nvCxnSpPr>
          <p:spPr>
            <a:xfrm flipH="1" rot="10800000">
              <a:off x="2738019" y="3244134"/>
              <a:ext cx="3123000" cy="3183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54" name="Google Shape;254;p15"/>
            <p:cNvSpPr/>
            <p:nvPr/>
          </p:nvSpPr>
          <p:spPr>
            <a:xfrm>
              <a:off x="1352906" y="2943616"/>
              <a:ext cx="9016200" cy="3006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641319" y="3562434"/>
              <a:ext cx="4193400" cy="1962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修正した内容に置き換わります。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  <p:cxnSp>
        <p:nvCxnSpPr>
          <p:cNvPr id="255" name="Google Shape;255;p15"/>
          <p:cNvCxnSpPr>
            <a:stCxn id="256" idx="1"/>
          </p:cNvCxnSpPr>
          <p:nvPr/>
        </p:nvCxnSpPr>
        <p:spPr>
          <a:xfrm flipH="1">
            <a:off x="6533650" y="5693478"/>
            <a:ext cx="644400" cy="302100"/>
          </a:xfrm>
          <a:prstGeom prst="straightConnector1">
            <a:avLst/>
          </a:prstGeom>
          <a:noFill/>
          <a:ln cap="flat" cmpd="sng" w="49350">
            <a:solidFill>
              <a:srgbClr val="00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6" name="Google Shape;256;p15"/>
          <p:cNvSpPr/>
          <p:nvPr/>
        </p:nvSpPr>
        <p:spPr>
          <a:xfrm>
            <a:off x="7178050" y="5007950"/>
            <a:ext cx="4650356" cy="1371055"/>
          </a:xfrm>
          <a:prstGeom prst="rect">
            <a:avLst/>
          </a:prstGeom>
          <a:solidFill>
            <a:srgbClr val="F2F2F2"/>
          </a:solidFill>
          <a:ln cap="flat" cmpd="sng" w="31725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0750" lIns="101525" spcFirstLastPara="1" rIns="101525" wrap="square" tIns="5075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rPr b="1" i="0" lang="ja-JP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入力が終われば[PDF表示]に✓を入れ、[登録]を選択</a:t>
            </a:r>
            <a:endParaRPr b="1" i="0" sz="1998" u="none" cap="none" strike="noStrike">
              <a:solidFill>
                <a:srgbClr val="000000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ccd411521a_0_170"/>
          <p:cNvSpPr/>
          <p:nvPr/>
        </p:nvSpPr>
        <p:spPr>
          <a:xfrm>
            <a:off x="503325" y="500525"/>
            <a:ext cx="10990200" cy="4869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画像差し替え</a:t>
            </a:r>
            <a:endParaRPr b="0" i="0" sz="1400" u="none" cap="none" strike="noStrike">
              <a:solidFill>
                <a:srgbClr val="000000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  <p:sp>
        <p:nvSpPr>
          <p:cNvPr id="263" name="Google Shape;263;g3ccd411521a_0_170"/>
          <p:cNvSpPr/>
          <p:nvPr/>
        </p:nvSpPr>
        <p:spPr>
          <a:xfrm>
            <a:off x="1595000" y="2857863"/>
            <a:ext cx="4368900" cy="975600"/>
          </a:xfrm>
          <a:prstGeom prst="rect">
            <a:avLst/>
          </a:prstGeom>
          <a:solidFill>
            <a:srgbClr val="F2F2F2"/>
          </a:solidFill>
          <a:ln cap="flat" cmpd="sng" w="31725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0750" lIns="101525" spcFirstLastPara="1" rIns="101525" wrap="square" tIns="5075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rPr b="1" i="0" lang="ja-JP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報告を押した後の出力PDF</a:t>
            </a:r>
            <a:endParaRPr b="1" i="0" sz="1998" u="none" cap="none" strike="noStrike">
              <a:solidFill>
                <a:srgbClr val="000000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rPr b="1" i="0" lang="ja-JP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⇒出勤表を予算担当係に提出してください</a:t>
            </a:r>
            <a:endParaRPr b="1" i="0" sz="1998" u="none" cap="none" strike="noStrike">
              <a:solidFill>
                <a:srgbClr val="000000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264" name="Google Shape;264;g3ccd411521a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3ccd411521a_0_170"/>
          <p:cNvSpPr txBox="1"/>
          <p:nvPr/>
        </p:nvSpPr>
        <p:spPr>
          <a:xfrm>
            <a:off x="-1" y="191825"/>
            <a:ext cx="7906327" cy="12060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r>
              <a:rPr b="1" i="0" lang="ja-JP" sz="2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【謝金支出報告書】</a:t>
            </a:r>
            <a:endParaRPr b="1" i="0" sz="2400" u="none" cap="none" strike="noStrike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1081"/>
              <a:buFont typeface="Arial"/>
              <a:buNone/>
            </a:pPr>
            <a:r>
              <a:rPr b="0" i="0" lang="ja-JP" sz="2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入力した内容が記載された報告書が出ますが、</a:t>
            </a:r>
            <a:endParaRPr b="0" i="0" sz="2400" u="none" cap="none" strike="noStrike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1081"/>
              <a:buFont typeface="Arial"/>
              <a:buNone/>
            </a:pPr>
            <a:r>
              <a:rPr b="0" i="0" lang="ja-JP" sz="2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給与的謝金の場合は出勤表を予算担当係に提出してください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>
            <p:ph type="ctrTitle"/>
          </p:nvPr>
        </p:nvSpPr>
        <p:spPr>
          <a:xfrm>
            <a:off x="0" y="-2"/>
            <a:ext cx="12193200" cy="41544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</a:pPr>
            <a:br>
              <a:rPr lang="ja-JP" sz="6000"/>
            </a:br>
            <a:br>
              <a:rPr lang="ja-JP" sz="6000"/>
            </a:br>
            <a:r>
              <a:rPr lang="ja-JP"/>
              <a:t>3</a:t>
            </a:r>
            <a:r>
              <a:rPr lang="ja-JP" sz="6000"/>
              <a:t>-1　謝金</a:t>
            </a:r>
            <a:r>
              <a:rPr lang="ja-JP"/>
              <a:t>申請</a:t>
            </a:r>
            <a:r>
              <a:rPr lang="ja-JP" sz="6000"/>
              <a:t>入力</a:t>
            </a:r>
            <a:endParaRPr sz="6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</a:pPr>
            <a:r>
              <a:rPr lang="ja-JP"/>
              <a:t>（給与的謝金）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ccd411521a_0_133"/>
          <p:cNvSpPr txBox="1"/>
          <p:nvPr>
            <p:ph type="ctrTitle"/>
          </p:nvPr>
        </p:nvSpPr>
        <p:spPr>
          <a:xfrm>
            <a:off x="0" y="-2"/>
            <a:ext cx="12193200" cy="41544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</a:pPr>
            <a:br>
              <a:rPr lang="ja-JP"/>
            </a:br>
            <a:br>
              <a:rPr lang="ja-JP"/>
            </a:br>
            <a:r>
              <a:rPr lang="ja-JP"/>
              <a:t>3-3　謝金申請入力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</a:pPr>
            <a:r>
              <a:rPr lang="ja-JP"/>
              <a:t>（報酬・料金）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18"/>
          <p:cNvGrpSpPr/>
          <p:nvPr/>
        </p:nvGrpSpPr>
        <p:grpSpPr>
          <a:xfrm>
            <a:off x="231725" y="2115025"/>
            <a:ext cx="5864383" cy="2288875"/>
            <a:chOff x="540401" y="1111556"/>
            <a:chExt cx="5281800" cy="2148573"/>
          </a:xfrm>
        </p:grpSpPr>
        <p:cxnSp>
          <p:nvCxnSpPr>
            <p:cNvPr id="278" name="Google Shape;278;p18"/>
            <p:cNvCxnSpPr>
              <a:endCxn id="279" idx="1"/>
            </p:cNvCxnSpPr>
            <p:nvPr/>
          </p:nvCxnSpPr>
          <p:spPr>
            <a:xfrm flipH="1" rot="10800000">
              <a:off x="801296" y="1207406"/>
              <a:ext cx="488700" cy="19173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79" name="Google Shape;279;p18"/>
            <p:cNvSpPr/>
            <p:nvPr/>
          </p:nvSpPr>
          <p:spPr>
            <a:xfrm>
              <a:off x="1289996" y="1111556"/>
              <a:ext cx="4532100" cy="1917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540401" y="2769329"/>
              <a:ext cx="5281800" cy="4908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必須項目の[予定期間]及び[用務目的]を入力します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8"/>
          <p:cNvGrpSpPr/>
          <p:nvPr/>
        </p:nvGrpSpPr>
        <p:grpSpPr>
          <a:xfrm>
            <a:off x="3115900" y="2508075"/>
            <a:ext cx="8057352" cy="2710950"/>
            <a:chOff x="153906" y="1992352"/>
            <a:chExt cx="7256914" cy="2544776"/>
          </a:xfrm>
        </p:grpSpPr>
        <p:cxnSp>
          <p:nvCxnSpPr>
            <p:cNvPr id="282" name="Google Shape;282;p18"/>
            <p:cNvCxnSpPr>
              <a:stCxn id="283" idx="0"/>
              <a:endCxn id="284" idx="1"/>
            </p:cNvCxnSpPr>
            <p:nvPr/>
          </p:nvCxnSpPr>
          <p:spPr>
            <a:xfrm flipH="1" rot="10800000">
              <a:off x="3011706" y="2088228"/>
              <a:ext cx="2094300" cy="18264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84" name="Google Shape;284;p18"/>
            <p:cNvSpPr/>
            <p:nvPr/>
          </p:nvSpPr>
          <p:spPr>
            <a:xfrm>
              <a:off x="5105920" y="1992352"/>
              <a:ext cx="2304900" cy="1917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153906" y="3914628"/>
              <a:ext cx="5715600" cy="6225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必須項目の[適用]を入力します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※用務目的と同じものを入力してください（項目検討中）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  <p:grpSp>
        <p:nvGrpSpPr>
          <p:cNvPr id="285" name="Google Shape;285;p18"/>
          <p:cNvGrpSpPr/>
          <p:nvPr/>
        </p:nvGrpSpPr>
        <p:grpSpPr>
          <a:xfrm>
            <a:off x="7974924" y="3545747"/>
            <a:ext cx="4111567" cy="3054345"/>
            <a:chOff x="2084815" y="1476437"/>
            <a:chExt cx="3594656" cy="2867122"/>
          </a:xfrm>
        </p:grpSpPr>
        <p:cxnSp>
          <p:nvCxnSpPr>
            <p:cNvPr id="286" name="Google Shape;286;p18"/>
            <p:cNvCxnSpPr>
              <a:endCxn id="287" idx="2"/>
            </p:cNvCxnSpPr>
            <p:nvPr/>
          </p:nvCxnSpPr>
          <p:spPr>
            <a:xfrm flipH="1" rot="10800000">
              <a:off x="4008946" y="1476437"/>
              <a:ext cx="420900" cy="19227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88" name="Google Shape;288;p18"/>
            <p:cNvSpPr/>
            <p:nvPr/>
          </p:nvSpPr>
          <p:spPr>
            <a:xfrm>
              <a:off x="2084815" y="3378322"/>
              <a:ext cx="3594656" cy="965237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詳細な実施内容を入力します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18"/>
          <p:cNvSpPr/>
          <p:nvPr/>
        </p:nvSpPr>
        <p:spPr>
          <a:xfrm>
            <a:off x="10233120" y="3180647"/>
            <a:ext cx="848100" cy="365100"/>
          </a:xfrm>
          <a:prstGeom prst="rect">
            <a:avLst/>
          </a:prstGeom>
          <a:noFill/>
          <a:ln cap="flat" cmpd="sng" w="2115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0750" lIns="101525" spcFirstLastPara="1" rIns="101525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t/>
            </a:r>
            <a:endParaRPr b="0" i="0" sz="199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19"/>
          <p:cNvGrpSpPr/>
          <p:nvPr/>
        </p:nvGrpSpPr>
        <p:grpSpPr>
          <a:xfrm>
            <a:off x="231725" y="4132475"/>
            <a:ext cx="5864118" cy="2421611"/>
            <a:chOff x="540402" y="3432615"/>
            <a:chExt cx="5281562" cy="1218176"/>
          </a:xfrm>
        </p:grpSpPr>
        <p:cxnSp>
          <p:nvCxnSpPr>
            <p:cNvPr id="296" name="Google Shape;296;p19"/>
            <p:cNvCxnSpPr>
              <a:stCxn id="297" idx="0"/>
              <a:endCxn id="298" idx="2"/>
            </p:cNvCxnSpPr>
            <p:nvPr/>
          </p:nvCxnSpPr>
          <p:spPr>
            <a:xfrm flipH="1" rot="10800000">
              <a:off x="2507802" y="3615491"/>
              <a:ext cx="1034100" cy="5445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98" name="Google Shape;298;p19"/>
            <p:cNvSpPr/>
            <p:nvPr/>
          </p:nvSpPr>
          <p:spPr>
            <a:xfrm>
              <a:off x="1261964" y="3432615"/>
              <a:ext cx="4560000" cy="1830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540402" y="4159991"/>
              <a:ext cx="3934800" cy="4908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給与的謝金と同様、必要事項を入力してください。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19"/>
          <p:cNvSpPr/>
          <p:nvPr/>
        </p:nvSpPr>
        <p:spPr>
          <a:xfrm>
            <a:off x="6095850" y="1665500"/>
            <a:ext cx="5063100" cy="2421600"/>
          </a:xfrm>
          <a:prstGeom prst="rect">
            <a:avLst/>
          </a:prstGeom>
          <a:noFill/>
          <a:ln cap="flat" cmpd="sng" w="2115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0750" lIns="101525" spcFirstLastPara="1" rIns="101525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t/>
            </a:r>
            <a:endParaRPr b="0" i="0" sz="199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19"/>
          <p:cNvCxnSpPr>
            <a:stCxn id="297" idx="3"/>
            <a:endCxn id="299" idx="2"/>
          </p:cNvCxnSpPr>
          <p:nvPr/>
        </p:nvCxnSpPr>
        <p:spPr>
          <a:xfrm flipH="1" rot="10800000">
            <a:off x="4600533" y="4087156"/>
            <a:ext cx="4026900" cy="1979100"/>
          </a:xfrm>
          <a:prstGeom prst="straightConnector1">
            <a:avLst/>
          </a:prstGeom>
          <a:noFill/>
          <a:ln cap="flat" cmpd="sng" w="49350">
            <a:solidFill>
              <a:srgbClr val="00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1" name="Google Shape;301;p19"/>
          <p:cNvCxnSpPr>
            <a:stCxn id="302" idx="0"/>
          </p:cNvCxnSpPr>
          <p:nvPr/>
        </p:nvCxnSpPr>
        <p:spPr>
          <a:xfrm flipH="1" rot="10800000">
            <a:off x="8023675" y="5372275"/>
            <a:ext cx="646200" cy="658200"/>
          </a:xfrm>
          <a:prstGeom prst="straightConnector1">
            <a:avLst/>
          </a:prstGeom>
          <a:noFill/>
          <a:ln cap="flat" cmpd="sng" w="49350">
            <a:solidFill>
              <a:srgbClr val="00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2" name="Google Shape;302;p19"/>
          <p:cNvSpPr/>
          <p:nvPr/>
        </p:nvSpPr>
        <p:spPr>
          <a:xfrm>
            <a:off x="5073325" y="6030475"/>
            <a:ext cx="5900700" cy="625500"/>
          </a:xfrm>
          <a:prstGeom prst="rect">
            <a:avLst/>
          </a:prstGeom>
          <a:solidFill>
            <a:srgbClr val="F2F2F2"/>
          </a:solidFill>
          <a:ln cap="flat" cmpd="sng" w="31725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0750" lIns="101525" spcFirstLastPara="1" rIns="101525" wrap="square" tIns="5075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rPr b="1" i="0" lang="ja-JP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必要事項の入力が終われば[追加]を押してください</a:t>
            </a:r>
            <a:endParaRPr b="0" i="0" sz="155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2880"/>
            <a:ext cx="12192000" cy="64922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16"/>
          <p:cNvGrpSpPr/>
          <p:nvPr/>
        </p:nvGrpSpPr>
        <p:grpSpPr>
          <a:xfrm>
            <a:off x="7149562" y="3869418"/>
            <a:ext cx="4650355" cy="2805701"/>
            <a:chOff x="1046352" y="2260552"/>
            <a:chExt cx="7665000" cy="1411389"/>
          </a:xfrm>
        </p:grpSpPr>
        <p:cxnSp>
          <p:nvCxnSpPr>
            <p:cNvPr id="310" name="Google Shape;310;p16"/>
            <p:cNvCxnSpPr>
              <a:stCxn id="311" idx="0"/>
              <a:endCxn id="312" idx="2"/>
            </p:cNvCxnSpPr>
            <p:nvPr/>
          </p:nvCxnSpPr>
          <p:spPr>
            <a:xfrm flipH="1" rot="10800000">
              <a:off x="4878852" y="2444041"/>
              <a:ext cx="1992900" cy="5382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12" name="Google Shape;312;p16"/>
            <p:cNvSpPr/>
            <p:nvPr/>
          </p:nvSpPr>
          <p:spPr>
            <a:xfrm>
              <a:off x="6168333" y="2260552"/>
              <a:ext cx="1407000" cy="1836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1046352" y="2982241"/>
              <a:ext cx="7665000" cy="6897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追加入力があれば[明細を追加する]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入力が終われば[PDF表示]に✓を入れ、[登録]を選択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  <p:cxnSp>
        <p:nvCxnSpPr>
          <p:cNvPr id="313" name="Google Shape;313;p16"/>
          <p:cNvCxnSpPr>
            <a:stCxn id="311" idx="1"/>
          </p:cNvCxnSpPr>
          <p:nvPr/>
        </p:nvCxnSpPr>
        <p:spPr>
          <a:xfrm rot="10800000">
            <a:off x="6650062" y="5989591"/>
            <a:ext cx="499500" cy="0"/>
          </a:xfrm>
          <a:prstGeom prst="straightConnector1">
            <a:avLst/>
          </a:prstGeom>
          <a:noFill/>
          <a:ln cap="flat" cmpd="sng" w="49350">
            <a:solidFill>
              <a:srgbClr val="00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314" name="Google Shape;314;p16"/>
          <p:cNvGrpSpPr/>
          <p:nvPr/>
        </p:nvGrpSpPr>
        <p:grpSpPr>
          <a:xfrm>
            <a:off x="110245" y="4234386"/>
            <a:ext cx="11000450" cy="1563488"/>
            <a:chOff x="490487" y="2943617"/>
            <a:chExt cx="9907638" cy="786503"/>
          </a:xfrm>
        </p:grpSpPr>
        <p:cxnSp>
          <p:nvCxnSpPr>
            <p:cNvPr id="315" name="Google Shape;315;p16"/>
            <p:cNvCxnSpPr>
              <a:endCxn id="316" idx="2"/>
            </p:cNvCxnSpPr>
            <p:nvPr/>
          </p:nvCxnSpPr>
          <p:spPr>
            <a:xfrm flipH="1" rot="10800000">
              <a:off x="4359338" y="3410441"/>
              <a:ext cx="1467900" cy="2082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16" name="Google Shape;316;p16"/>
            <p:cNvSpPr/>
            <p:nvPr/>
          </p:nvSpPr>
          <p:spPr>
            <a:xfrm>
              <a:off x="1256351" y="2943617"/>
              <a:ext cx="9141774" cy="466824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490487" y="3506884"/>
              <a:ext cx="3868775" cy="223236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先ほど入力した明細が追加されました。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0"/>
          <p:cNvSpPr txBox="1"/>
          <p:nvPr>
            <p:ph idx="1" type="body"/>
          </p:nvPr>
        </p:nvSpPr>
        <p:spPr>
          <a:xfrm>
            <a:off x="0" y="191825"/>
            <a:ext cx="4285500" cy="10380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ja-JP" sz="2400">
                <a:solidFill>
                  <a:schemeClr val="dk1"/>
                </a:solidFill>
              </a:rPr>
              <a:t>【実施計画書】</a:t>
            </a:r>
            <a:endParaRPr b="1" sz="2400">
              <a:solidFill>
                <a:schemeClr val="dk1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ja-JP">
                <a:solidFill>
                  <a:schemeClr val="dk1"/>
                </a:solidFill>
              </a:rPr>
              <a:t>[PDF表示]をすることで実施計画書が出力可能です。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25" name="Google Shape;325;p20"/>
          <p:cNvGrpSpPr/>
          <p:nvPr/>
        </p:nvGrpSpPr>
        <p:grpSpPr>
          <a:xfrm>
            <a:off x="0" y="2973850"/>
            <a:ext cx="3991382" cy="3442120"/>
            <a:chOff x="512233" y="3603322"/>
            <a:chExt cx="3594868" cy="1731536"/>
          </a:xfrm>
        </p:grpSpPr>
        <p:cxnSp>
          <p:nvCxnSpPr>
            <p:cNvPr id="326" name="Google Shape;326;p20"/>
            <p:cNvCxnSpPr>
              <a:stCxn id="327" idx="2"/>
              <a:endCxn id="328" idx="0"/>
            </p:cNvCxnSpPr>
            <p:nvPr/>
          </p:nvCxnSpPr>
          <p:spPr>
            <a:xfrm flipH="1">
              <a:off x="1814651" y="3947722"/>
              <a:ext cx="509100" cy="12567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28" name="Google Shape;328;p20"/>
            <p:cNvSpPr/>
            <p:nvPr/>
          </p:nvSpPr>
          <p:spPr>
            <a:xfrm>
              <a:off x="512233" y="5204358"/>
              <a:ext cx="2604600" cy="1305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540401" y="3603322"/>
              <a:ext cx="3566700" cy="3444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実施計画書と出勤表は下のタブで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切り替え可能です。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1"/>
          <p:cNvSpPr/>
          <p:nvPr/>
        </p:nvSpPr>
        <p:spPr>
          <a:xfrm>
            <a:off x="31275" y="2973850"/>
            <a:ext cx="3960000" cy="684600"/>
          </a:xfrm>
          <a:prstGeom prst="rect">
            <a:avLst/>
          </a:prstGeom>
          <a:solidFill>
            <a:srgbClr val="F2F2F2"/>
          </a:solidFill>
          <a:ln cap="flat" cmpd="sng" w="31725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0750" lIns="101525" spcFirstLastPara="1" rIns="101525" wrap="square" tIns="5075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rPr b="1" i="0" lang="ja-JP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実施計画書と出勤表は下のタブで</a:t>
            </a:r>
            <a:endParaRPr b="1" i="0" sz="1998" u="none" cap="none" strike="noStrike">
              <a:solidFill>
                <a:srgbClr val="000000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rPr b="1" i="0" lang="ja-JP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切り替え可能です。</a:t>
            </a:r>
            <a:endParaRPr b="0" i="0" sz="155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0" y="6156549"/>
            <a:ext cx="2892000" cy="259500"/>
          </a:xfrm>
          <a:prstGeom prst="rect">
            <a:avLst/>
          </a:prstGeom>
          <a:noFill/>
          <a:ln cap="flat" cmpd="sng" w="2115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0750" lIns="101525" spcFirstLastPara="1" rIns="101525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t/>
            </a:r>
            <a:endParaRPr b="0" i="0" sz="199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21"/>
          <p:cNvGrpSpPr/>
          <p:nvPr/>
        </p:nvGrpSpPr>
        <p:grpSpPr>
          <a:xfrm>
            <a:off x="0" y="2973850"/>
            <a:ext cx="4313382" cy="3442120"/>
            <a:chOff x="512233" y="3603322"/>
            <a:chExt cx="3884880" cy="1731536"/>
          </a:xfrm>
        </p:grpSpPr>
        <p:cxnSp>
          <p:nvCxnSpPr>
            <p:cNvPr id="337" name="Google Shape;337;p21"/>
            <p:cNvCxnSpPr>
              <a:stCxn id="338" idx="2"/>
              <a:endCxn id="339" idx="0"/>
            </p:cNvCxnSpPr>
            <p:nvPr/>
          </p:nvCxnSpPr>
          <p:spPr>
            <a:xfrm flipH="1">
              <a:off x="1814457" y="4077374"/>
              <a:ext cx="654300" cy="11271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39" name="Google Shape;339;p21"/>
            <p:cNvSpPr/>
            <p:nvPr/>
          </p:nvSpPr>
          <p:spPr>
            <a:xfrm>
              <a:off x="512233" y="5204358"/>
              <a:ext cx="2604600" cy="1305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540401" y="3603322"/>
              <a:ext cx="3856712" cy="474052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実施計画書と出勤表は下のタブで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切り替え可能です。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※報酬の場合は印刷不要です。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ccd411521a_0_144"/>
          <p:cNvSpPr txBox="1"/>
          <p:nvPr>
            <p:ph type="ctrTitle"/>
          </p:nvPr>
        </p:nvSpPr>
        <p:spPr>
          <a:xfrm>
            <a:off x="0" y="-2"/>
            <a:ext cx="12193200" cy="41544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</a:pPr>
            <a:br>
              <a:rPr lang="ja-JP"/>
            </a:br>
            <a:br>
              <a:rPr lang="ja-JP"/>
            </a:br>
            <a:r>
              <a:rPr lang="ja-JP"/>
              <a:t>3-4　謝金報告申請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Mincho"/>
              <a:buNone/>
            </a:pPr>
            <a:r>
              <a:rPr lang="ja-JP"/>
              <a:t>（報酬・料金）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/>
          <p:nvPr>
            <p:ph idx="1" type="body"/>
          </p:nvPr>
        </p:nvSpPr>
        <p:spPr>
          <a:xfrm>
            <a:off x="0" y="6138000"/>
            <a:ext cx="12193200" cy="1440000"/>
          </a:xfrm>
          <a:prstGeom prst="rect">
            <a:avLst/>
          </a:prstGeom>
          <a:solidFill>
            <a:srgbClr val="681A14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50" name="Google Shape;350;p22"/>
          <p:cNvSpPr txBox="1"/>
          <p:nvPr>
            <p:ph idx="12" type="sldNum"/>
          </p:nvPr>
        </p:nvSpPr>
        <p:spPr>
          <a:xfrm>
            <a:off x="93600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4-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351" name="Google Shape;3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p22"/>
          <p:cNvGrpSpPr/>
          <p:nvPr/>
        </p:nvGrpSpPr>
        <p:grpSpPr>
          <a:xfrm>
            <a:off x="179400" y="4075649"/>
            <a:ext cx="10899287" cy="2010619"/>
            <a:chOff x="540400" y="2892554"/>
            <a:chExt cx="9816524" cy="1031298"/>
          </a:xfrm>
        </p:grpSpPr>
        <p:cxnSp>
          <p:nvCxnSpPr>
            <p:cNvPr id="353" name="Google Shape;353;p22"/>
            <p:cNvCxnSpPr>
              <a:stCxn id="354" idx="0"/>
              <a:endCxn id="355" idx="2"/>
            </p:cNvCxnSpPr>
            <p:nvPr/>
          </p:nvCxnSpPr>
          <p:spPr>
            <a:xfrm flipH="1" rot="10800000">
              <a:off x="3348250" y="3011252"/>
              <a:ext cx="2520900" cy="4452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55" name="Google Shape;355;p22"/>
            <p:cNvSpPr/>
            <p:nvPr/>
          </p:nvSpPr>
          <p:spPr>
            <a:xfrm>
              <a:off x="1381524" y="2892554"/>
              <a:ext cx="8975400" cy="1188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540400" y="3456452"/>
              <a:ext cx="5615700" cy="4674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謝金申請をし、予算担当係が承認したデータがこちらに表示されます。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報告申請をしたいオーダーを選択してください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/>
          <p:nvPr>
            <p:ph idx="1" type="body"/>
          </p:nvPr>
        </p:nvSpPr>
        <p:spPr>
          <a:xfrm>
            <a:off x="0" y="6138000"/>
            <a:ext cx="12193200" cy="1440000"/>
          </a:xfrm>
          <a:prstGeom prst="rect">
            <a:avLst/>
          </a:prstGeom>
          <a:solidFill>
            <a:srgbClr val="681A14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61" name="Google Shape;361;p23"/>
          <p:cNvSpPr txBox="1"/>
          <p:nvPr>
            <p:ph idx="12" type="sldNum"/>
          </p:nvPr>
        </p:nvSpPr>
        <p:spPr>
          <a:xfrm>
            <a:off x="93600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4-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362" name="Google Shape;3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Google Shape;363;p23"/>
          <p:cNvGrpSpPr/>
          <p:nvPr/>
        </p:nvGrpSpPr>
        <p:grpSpPr>
          <a:xfrm>
            <a:off x="227375" y="3481103"/>
            <a:ext cx="10800762" cy="2241994"/>
            <a:chOff x="641319" y="2943616"/>
            <a:chExt cx="9727787" cy="815152"/>
          </a:xfrm>
        </p:grpSpPr>
        <p:cxnSp>
          <p:nvCxnSpPr>
            <p:cNvPr id="364" name="Google Shape;364;p23"/>
            <p:cNvCxnSpPr>
              <a:stCxn id="365" idx="0"/>
              <a:endCxn id="366" idx="2"/>
            </p:cNvCxnSpPr>
            <p:nvPr/>
          </p:nvCxnSpPr>
          <p:spPr>
            <a:xfrm flipH="1" rot="10800000">
              <a:off x="2738019" y="3244268"/>
              <a:ext cx="3123000" cy="2139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66" name="Google Shape;366;p23"/>
            <p:cNvSpPr/>
            <p:nvPr/>
          </p:nvSpPr>
          <p:spPr>
            <a:xfrm>
              <a:off x="1352906" y="2943616"/>
              <a:ext cx="9016200" cy="3006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641319" y="3458168"/>
              <a:ext cx="4193400" cy="3006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申請時の内容が表示されます。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選択すると内容修正が可能です。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  <p:cxnSp>
        <p:nvCxnSpPr>
          <p:cNvPr id="367" name="Google Shape;367;p23"/>
          <p:cNvCxnSpPr>
            <a:stCxn id="368" idx="1"/>
          </p:cNvCxnSpPr>
          <p:nvPr/>
        </p:nvCxnSpPr>
        <p:spPr>
          <a:xfrm flipH="1">
            <a:off x="6533650" y="5693450"/>
            <a:ext cx="644400" cy="302100"/>
          </a:xfrm>
          <a:prstGeom prst="straightConnector1">
            <a:avLst/>
          </a:prstGeom>
          <a:noFill/>
          <a:ln cap="flat" cmpd="sng" w="49350">
            <a:solidFill>
              <a:srgbClr val="00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8" name="Google Shape;368;p23"/>
          <p:cNvSpPr/>
          <p:nvPr/>
        </p:nvSpPr>
        <p:spPr>
          <a:xfrm>
            <a:off x="7178050" y="5007950"/>
            <a:ext cx="4650300" cy="1371000"/>
          </a:xfrm>
          <a:prstGeom prst="rect">
            <a:avLst/>
          </a:prstGeom>
          <a:solidFill>
            <a:srgbClr val="F2F2F2"/>
          </a:solidFill>
          <a:ln cap="flat" cmpd="sng" w="31725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0750" lIns="101525" spcFirstLastPara="1" rIns="101525" wrap="square" tIns="5075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rPr b="1" i="0" lang="ja-JP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入力が終われば[PDF表示]に✓を入れ、[登録]を選択</a:t>
            </a:r>
            <a:endParaRPr b="1" i="0" sz="1998" u="none" cap="none" strike="noStrike">
              <a:solidFill>
                <a:srgbClr val="000000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4"/>
          <p:cNvSpPr txBox="1"/>
          <p:nvPr>
            <p:ph idx="1" type="body"/>
          </p:nvPr>
        </p:nvSpPr>
        <p:spPr>
          <a:xfrm>
            <a:off x="0" y="191825"/>
            <a:ext cx="5473500" cy="11994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ja-JP" sz="2400">
                <a:solidFill>
                  <a:schemeClr val="dk1"/>
                </a:solidFill>
              </a:rPr>
              <a:t>【実施</a:t>
            </a:r>
            <a:r>
              <a:rPr lang="ja-JP" sz="2400">
                <a:solidFill>
                  <a:schemeClr val="dk1"/>
                </a:solidFill>
              </a:rPr>
              <a:t>報告</a:t>
            </a:r>
            <a:r>
              <a:rPr b="1" lang="ja-JP" sz="2400">
                <a:solidFill>
                  <a:schemeClr val="dk1"/>
                </a:solidFill>
              </a:rPr>
              <a:t>書】</a:t>
            </a:r>
            <a:endParaRPr b="1" sz="2400">
              <a:solidFill>
                <a:schemeClr val="dk1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ja-JP">
                <a:solidFill>
                  <a:schemeClr val="dk1"/>
                </a:solidFill>
              </a:rPr>
              <a:t>[PDF表示]をすることで実施報告書が出力可能です。</a:t>
            </a:r>
            <a:endParaRPr>
              <a:solidFill>
                <a:schemeClr val="dk1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ja-JP">
                <a:solidFill>
                  <a:schemeClr val="dk1"/>
                </a:solidFill>
              </a:rPr>
              <a:t>予算担当係に提出してください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93600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4-</a:t>
            </a: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61" name="Google Shape;61;p32"/>
          <p:cNvCxnSpPr/>
          <p:nvPr/>
        </p:nvCxnSpPr>
        <p:spPr>
          <a:xfrm>
            <a:off x="2476009" y="1664273"/>
            <a:ext cx="638017" cy="1573626"/>
          </a:xfrm>
          <a:prstGeom prst="straightConnector1">
            <a:avLst/>
          </a:prstGeom>
          <a:noFill/>
          <a:ln cap="flat" cmpd="sng" w="444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2" name="Google Shape;62;p32"/>
          <p:cNvSpPr/>
          <p:nvPr/>
        </p:nvSpPr>
        <p:spPr>
          <a:xfrm>
            <a:off x="1850940" y="3237899"/>
            <a:ext cx="2526172" cy="1006154"/>
          </a:xfrm>
          <a:prstGeom prst="rect">
            <a:avLst/>
          </a:prstGeom>
          <a:solidFill>
            <a:srgbClr val="F2F2F2"/>
          </a:solidFill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謝金の申請及び謝金の報告入力はこちらから</a:t>
            </a:r>
            <a:endParaRPr b="1" i="0" sz="1600" u="none" cap="none" strike="noStrike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  <p:sp>
        <p:nvSpPr>
          <p:cNvPr id="63" name="Google Shape;63;p32"/>
          <p:cNvSpPr/>
          <p:nvPr/>
        </p:nvSpPr>
        <p:spPr>
          <a:xfrm>
            <a:off x="1850940" y="1317973"/>
            <a:ext cx="1806660" cy="346300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17"/>
          <p:cNvCxnSpPr>
            <a:stCxn id="70" idx="0"/>
            <a:endCxn id="71" idx="1"/>
          </p:cNvCxnSpPr>
          <p:nvPr/>
        </p:nvCxnSpPr>
        <p:spPr>
          <a:xfrm flipH="1" rot="10800000">
            <a:off x="3341907" y="3364019"/>
            <a:ext cx="3716100" cy="804600"/>
          </a:xfrm>
          <a:prstGeom prst="straightConnector1">
            <a:avLst/>
          </a:prstGeom>
          <a:noFill/>
          <a:ln cap="flat" cmpd="sng" w="444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0" name="Google Shape;70;p17"/>
          <p:cNvSpPr/>
          <p:nvPr/>
        </p:nvSpPr>
        <p:spPr>
          <a:xfrm>
            <a:off x="989697" y="4168619"/>
            <a:ext cx="4704420" cy="1006154"/>
          </a:xfrm>
          <a:prstGeom prst="rect">
            <a:avLst/>
          </a:prstGeom>
          <a:solidFill>
            <a:srgbClr val="F2F2F2"/>
          </a:solidFill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オーダー済のものを検索する場合は、起案日以下の項目を入力し、検索してください。</a:t>
            </a:r>
            <a:endParaRPr b="1" i="0" sz="1600" u="none" cap="none" strike="noStrike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画面下半分に検索結果が出力されます。</a:t>
            </a:r>
            <a:endParaRPr b="1" i="0" sz="1600" u="none" cap="none" strike="noStrike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  <p:sp>
        <p:nvSpPr>
          <p:cNvPr id="72" name="Google Shape;72;p17"/>
          <p:cNvSpPr/>
          <p:nvPr/>
        </p:nvSpPr>
        <p:spPr>
          <a:xfrm>
            <a:off x="989697" y="1651436"/>
            <a:ext cx="5971034" cy="322695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7"/>
          <p:cNvSpPr/>
          <p:nvPr/>
        </p:nvSpPr>
        <p:spPr>
          <a:xfrm>
            <a:off x="7231319" y="1651436"/>
            <a:ext cx="880188" cy="1006154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7"/>
          <p:cNvSpPr/>
          <p:nvPr/>
        </p:nvSpPr>
        <p:spPr>
          <a:xfrm>
            <a:off x="8556264" y="1651436"/>
            <a:ext cx="951723" cy="1006154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9893652" y="1651436"/>
            <a:ext cx="951723" cy="1006154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/>
          <p:nvPr/>
        </p:nvSpPr>
        <p:spPr>
          <a:xfrm>
            <a:off x="7057993" y="3185695"/>
            <a:ext cx="1803929" cy="356617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7"/>
          <p:cNvCxnSpPr/>
          <p:nvPr/>
        </p:nvCxnSpPr>
        <p:spPr>
          <a:xfrm>
            <a:off x="9029020" y="2984822"/>
            <a:ext cx="0" cy="1183797"/>
          </a:xfrm>
          <a:prstGeom prst="straightConnector1">
            <a:avLst/>
          </a:prstGeom>
          <a:noFill/>
          <a:ln cap="flat" cmpd="sng" w="317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7" name="Google Shape;77;p17"/>
          <p:cNvSpPr/>
          <p:nvPr/>
        </p:nvSpPr>
        <p:spPr>
          <a:xfrm rot="-5400000">
            <a:off x="8925600" y="1083702"/>
            <a:ext cx="206840" cy="359539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/>
          <p:nvPr/>
        </p:nvSpPr>
        <p:spPr>
          <a:xfrm>
            <a:off x="6100764" y="4235602"/>
            <a:ext cx="5859000" cy="1598400"/>
          </a:xfrm>
          <a:prstGeom prst="rect">
            <a:avLst/>
          </a:prstGeom>
          <a:solidFill>
            <a:srgbClr val="F2F2F2"/>
          </a:solidFill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＜新規申請＞</a:t>
            </a:r>
            <a:endParaRPr b="1" i="0" sz="1600" u="none" cap="none" strike="noStrike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・オーダーの入力はこちらから</a:t>
            </a:r>
            <a:endParaRPr b="1" i="0" sz="1600" u="none" cap="none" strike="noStrike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＜辞書を用いて申請＞</a:t>
            </a:r>
            <a:endParaRPr b="1" i="0" sz="1600" u="none" cap="none" strike="noStrike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・辞書に登録した内容を基にオーダー入力</a:t>
            </a:r>
            <a:endParaRPr b="1" i="0" sz="1600" u="none" cap="none" strike="noStrike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＜CSV取り込み申請＞</a:t>
            </a:r>
            <a:endParaRPr b="1" i="0" sz="1600" u="none" cap="none" strike="noStrike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・CSVを用いて複数オーダーを一度に入力</a:t>
            </a:r>
            <a:endParaRPr b="1" i="0" sz="1600" u="none" cap="none" strike="noStrike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3ccd411521a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グラフィカル ユーザー インターフェイス, アプリケーション&#10;&#10;AI 生成コンテンツは誤りを含む可能性があります。" id="84" name="Google Shape;84;g3ccd411521a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82880"/>
            <a:ext cx="12192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3ccd411521a_0_2"/>
          <p:cNvSpPr txBox="1"/>
          <p:nvPr>
            <p:ph idx="1" type="body"/>
          </p:nvPr>
        </p:nvSpPr>
        <p:spPr>
          <a:xfrm>
            <a:off x="0" y="191825"/>
            <a:ext cx="2761200" cy="5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ja-JP" sz="2400"/>
              <a:t>【謝金申請の概要】</a:t>
            </a:r>
            <a:endParaRPr/>
          </a:p>
        </p:txBody>
      </p:sp>
      <p:grpSp>
        <p:nvGrpSpPr>
          <p:cNvPr id="86" name="Google Shape;86;g3ccd411521a_0_2"/>
          <p:cNvGrpSpPr/>
          <p:nvPr/>
        </p:nvGrpSpPr>
        <p:grpSpPr>
          <a:xfrm>
            <a:off x="1070980" y="2272143"/>
            <a:ext cx="10179000" cy="769200"/>
            <a:chOff x="719998" y="2086713"/>
            <a:chExt cx="10179000" cy="769200"/>
          </a:xfrm>
        </p:grpSpPr>
        <p:sp>
          <p:nvSpPr>
            <p:cNvPr id="87" name="Google Shape;87;g3ccd411521a_0_2"/>
            <p:cNvSpPr/>
            <p:nvPr/>
          </p:nvSpPr>
          <p:spPr>
            <a:xfrm>
              <a:off x="719998" y="2086713"/>
              <a:ext cx="10179000" cy="769200"/>
            </a:xfrm>
            <a:prstGeom prst="rect">
              <a:avLst/>
            </a:prstGeom>
            <a:solidFill>
              <a:srgbClr val="00B050">
                <a:alpha val="25098"/>
              </a:srgbClr>
            </a:solidFill>
            <a:ln cap="flat" cmpd="sng" w="1905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g3ccd411521a_0_2"/>
            <p:cNvSpPr/>
            <p:nvPr/>
          </p:nvSpPr>
          <p:spPr>
            <a:xfrm>
              <a:off x="8535735" y="2184495"/>
              <a:ext cx="2363100" cy="540000"/>
            </a:xfrm>
            <a:prstGeom prst="rect">
              <a:avLst/>
            </a:prstGeom>
            <a:solidFill>
              <a:srgbClr val="F2F2F2"/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chemeClr val="dk1"/>
                  </a:solidFill>
                  <a:latin typeface="MS PMincho"/>
                  <a:ea typeface="MS PMincho"/>
                  <a:cs typeface="MS PMincho"/>
                  <a:sym typeface="MS PMincho"/>
                </a:rPr>
                <a:t>検索条件を入力できます。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g3ccd411521a_0_2"/>
          <p:cNvGrpSpPr/>
          <p:nvPr/>
        </p:nvGrpSpPr>
        <p:grpSpPr>
          <a:xfrm>
            <a:off x="1070980" y="4256651"/>
            <a:ext cx="10012800" cy="2196024"/>
            <a:chOff x="719999" y="3545305"/>
            <a:chExt cx="10012800" cy="2196024"/>
          </a:xfrm>
        </p:grpSpPr>
        <p:cxnSp>
          <p:nvCxnSpPr>
            <p:cNvPr id="90" name="Google Shape;90;g3ccd411521a_0_2"/>
            <p:cNvCxnSpPr>
              <a:stCxn id="91" idx="0"/>
              <a:endCxn id="92" idx="2"/>
            </p:cNvCxnSpPr>
            <p:nvPr/>
          </p:nvCxnSpPr>
          <p:spPr>
            <a:xfrm flipH="1" rot="10800000">
              <a:off x="3587994" y="4498729"/>
              <a:ext cx="2138400" cy="473400"/>
            </a:xfrm>
            <a:prstGeom prst="straightConnector1">
              <a:avLst/>
            </a:prstGeom>
            <a:noFill/>
            <a:ln cap="flat" cmpd="sng" w="444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92" name="Google Shape;92;g3ccd411521a_0_2"/>
            <p:cNvSpPr/>
            <p:nvPr/>
          </p:nvSpPr>
          <p:spPr>
            <a:xfrm>
              <a:off x="719999" y="3545305"/>
              <a:ext cx="10012800" cy="953400"/>
            </a:xfrm>
            <a:prstGeom prst="rect">
              <a:avLst/>
            </a:prstGeom>
            <a:solidFill>
              <a:srgbClr val="C00000">
                <a:alpha val="25098"/>
              </a:srgbClr>
            </a:solidFill>
            <a:ln cap="flat" cmpd="sng" w="190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g3ccd411521a_0_2"/>
            <p:cNvSpPr/>
            <p:nvPr/>
          </p:nvSpPr>
          <p:spPr>
            <a:xfrm>
              <a:off x="990144" y="4972129"/>
              <a:ext cx="5195700" cy="769200"/>
            </a:xfrm>
            <a:prstGeom prst="rect">
              <a:avLst/>
            </a:prstGeom>
            <a:solidFill>
              <a:srgbClr val="F2F2F2"/>
            </a:solidFill>
            <a:ln cap="flat" cmpd="sng" w="2857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23998" lvl="0" marL="32399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chemeClr val="dk1"/>
                  </a:solidFill>
                  <a:latin typeface="MS PMincho"/>
                  <a:ea typeface="MS PMincho"/>
                  <a:cs typeface="MS PMincho"/>
                  <a:sym typeface="MS PMincho"/>
                </a:rPr>
                <a:t>検索結果が表示されます。</a:t>
              </a:r>
              <a:endParaRPr b="1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-323999" lvl="0" marL="32399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chemeClr val="dk1"/>
                  </a:solidFill>
                  <a:latin typeface="MS PMincho"/>
                  <a:ea typeface="MS PMincho"/>
                  <a:cs typeface="MS PMincho"/>
                  <a:sym typeface="MS PMincho"/>
                </a:rPr>
                <a:t>予算選択後●を押すか、予算をダブルクリックしてください</a:t>
              </a:r>
              <a:endParaRPr b="1" i="0" sz="1400" u="none" cap="none" strike="noStrike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  <p:grpSp>
        <p:nvGrpSpPr>
          <p:cNvPr id="93" name="Google Shape;93;g3ccd411521a_0_2"/>
          <p:cNvGrpSpPr/>
          <p:nvPr/>
        </p:nvGrpSpPr>
        <p:grpSpPr>
          <a:xfrm>
            <a:off x="1070980" y="3454575"/>
            <a:ext cx="6804570" cy="540000"/>
            <a:chOff x="1070980" y="3454575"/>
            <a:chExt cx="6804570" cy="540000"/>
          </a:xfrm>
        </p:grpSpPr>
        <p:sp>
          <p:nvSpPr>
            <p:cNvPr id="94" name="Google Shape;94;g3ccd411521a_0_2"/>
            <p:cNvSpPr/>
            <p:nvPr/>
          </p:nvSpPr>
          <p:spPr>
            <a:xfrm>
              <a:off x="1070980" y="3556562"/>
              <a:ext cx="2512800" cy="350400"/>
            </a:xfrm>
            <a:prstGeom prst="rect">
              <a:avLst/>
            </a:prstGeom>
            <a:solidFill>
              <a:srgbClr val="00B050">
                <a:alpha val="25098"/>
              </a:srgbClr>
            </a:solidFill>
            <a:ln cap="flat" cmpd="sng" w="1905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3ccd411521a_0_2"/>
            <p:cNvSpPr/>
            <p:nvPr/>
          </p:nvSpPr>
          <p:spPr>
            <a:xfrm>
              <a:off x="3706450" y="3454575"/>
              <a:ext cx="4169100" cy="540000"/>
            </a:xfrm>
            <a:prstGeom prst="rect">
              <a:avLst/>
            </a:prstGeom>
            <a:solidFill>
              <a:srgbClr val="F2F2F2"/>
            </a:solidFill>
            <a:ln cap="flat" cmpd="sng" w="28575">
              <a:solidFill>
                <a:srgbClr val="00B0F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23999" lvl="0" marL="32399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chemeClr val="dk1"/>
                  </a:solidFill>
                  <a:latin typeface="MS PMincho"/>
                  <a:ea typeface="MS PMincho"/>
                  <a:cs typeface="MS PMincho"/>
                  <a:sym typeface="MS PMincho"/>
                </a:rPr>
                <a:t>運営費等・プロジェクト予算の選択が出来ます。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g3ccd411521a_0_2"/>
          <p:cNvSpPr txBox="1"/>
          <p:nvPr/>
        </p:nvSpPr>
        <p:spPr>
          <a:xfrm>
            <a:off x="2288350" y="5972900"/>
            <a:ext cx="5587200" cy="384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ja-JP" sz="1300" u="none" cap="none" strike="noStrike">
                <a:solidFill>
                  <a:schemeClr val="lt1"/>
                </a:solidFill>
                <a:latin typeface="MS PMincho"/>
                <a:ea typeface="MS PMincho"/>
                <a:cs typeface="MS PMincho"/>
                <a:sym typeface="MS PMincho"/>
              </a:rPr>
              <a:t>➡</a:t>
            </a:r>
            <a:endParaRPr b="0" i="0" sz="1300" u="none" cap="none" strike="noStrike">
              <a:solidFill>
                <a:schemeClr val="lt1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3"/>
          <p:cNvGrpSpPr/>
          <p:nvPr/>
        </p:nvGrpSpPr>
        <p:grpSpPr>
          <a:xfrm>
            <a:off x="231725" y="2115025"/>
            <a:ext cx="5864383" cy="2288875"/>
            <a:chOff x="540401" y="1111556"/>
            <a:chExt cx="5281800" cy="2148573"/>
          </a:xfrm>
        </p:grpSpPr>
        <p:cxnSp>
          <p:nvCxnSpPr>
            <p:cNvPr id="104" name="Google Shape;104;p3"/>
            <p:cNvCxnSpPr>
              <a:endCxn id="105" idx="1"/>
            </p:cNvCxnSpPr>
            <p:nvPr/>
          </p:nvCxnSpPr>
          <p:spPr>
            <a:xfrm flipH="1" rot="10800000">
              <a:off x="801296" y="1207406"/>
              <a:ext cx="488700" cy="19173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05" name="Google Shape;105;p3"/>
            <p:cNvSpPr/>
            <p:nvPr/>
          </p:nvSpPr>
          <p:spPr>
            <a:xfrm>
              <a:off x="1289996" y="1111556"/>
              <a:ext cx="4532100" cy="1917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40401" y="2769329"/>
              <a:ext cx="5281800" cy="4908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必須項目の[予定期間]及び[用務目的]を入力します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>
            <a:off x="1064100" y="2909475"/>
            <a:ext cx="5031900" cy="204300"/>
          </a:xfrm>
          <a:prstGeom prst="rect">
            <a:avLst/>
          </a:prstGeom>
          <a:noFill/>
          <a:ln cap="flat" cmpd="sng" w="2115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0750" lIns="101525" spcFirstLastPara="1" rIns="101525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t/>
            </a:r>
            <a:endParaRPr b="0" i="0" sz="199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3"/>
          <p:cNvCxnSpPr>
            <a:endCxn id="107" idx="1"/>
          </p:cNvCxnSpPr>
          <p:nvPr/>
        </p:nvCxnSpPr>
        <p:spPr>
          <a:xfrm flipH="1" rot="10800000">
            <a:off x="629700" y="3011625"/>
            <a:ext cx="434400" cy="859500"/>
          </a:xfrm>
          <a:prstGeom prst="straightConnector1">
            <a:avLst/>
          </a:prstGeom>
          <a:noFill/>
          <a:ln cap="flat" cmpd="sng" w="49350">
            <a:solidFill>
              <a:srgbClr val="00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09" name="Google Shape;109;p3"/>
          <p:cNvGrpSpPr/>
          <p:nvPr/>
        </p:nvGrpSpPr>
        <p:grpSpPr>
          <a:xfrm>
            <a:off x="3115900" y="2508075"/>
            <a:ext cx="8057352" cy="2710950"/>
            <a:chOff x="153906" y="1992352"/>
            <a:chExt cx="7256914" cy="2544776"/>
          </a:xfrm>
        </p:grpSpPr>
        <p:cxnSp>
          <p:nvCxnSpPr>
            <p:cNvPr id="110" name="Google Shape;110;p3"/>
            <p:cNvCxnSpPr>
              <a:endCxn id="111" idx="1"/>
            </p:cNvCxnSpPr>
            <p:nvPr/>
          </p:nvCxnSpPr>
          <p:spPr>
            <a:xfrm flipH="1" rot="10800000">
              <a:off x="3671620" y="2088202"/>
              <a:ext cx="1434300" cy="18441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11" name="Google Shape;111;p3"/>
            <p:cNvSpPr/>
            <p:nvPr/>
          </p:nvSpPr>
          <p:spPr>
            <a:xfrm>
              <a:off x="5105920" y="1992352"/>
              <a:ext cx="2304900" cy="1917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53906" y="3914628"/>
              <a:ext cx="5715600" cy="6225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必須項目の[代表者コード][適用]を入力します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※用務目的と同じものを入力してください（項目検討中）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7974925" y="3545747"/>
            <a:ext cx="3512724" cy="2548927"/>
            <a:chOff x="2084816" y="1476437"/>
            <a:chExt cx="3071100" cy="2392685"/>
          </a:xfrm>
        </p:grpSpPr>
        <p:cxnSp>
          <p:nvCxnSpPr>
            <p:cNvPr id="114" name="Google Shape;114;p3"/>
            <p:cNvCxnSpPr>
              <a:endCxn id="115" idx="2"/>
            </p:cNvCxnSpPr>
            <p:nvPr/>
          </p:nvCxnSpPr>
          <p:spPr>
            <a:xfrm flipH="1" rot="10800000">
              <a:off x="4008946" y="1476437"/>
              <a:ext cx="420900" cy="19227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16" name="Google Shape;116;p3"/>
            <p:cNvSpPr/>
            <p:nvPr/>
          </p:nvSpPr>
          <p:spPr>
            <a:xfrm>
              <a:off x="2084816" y="3378322"/>
              <a:ext cx="3071100" cy="4908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詳細な実施内容を入力します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3"/>
          <p:cNvSpPr/>
          <p:nvPr/>
        </p:nvSpPr>
        <p:spPr>
          <a:xfrm>
            <a:off x="10233120" y="3180647"/>
            <a:ext cx="848100" cy="365100"/>
          </a:xfrm>
          <a:prstGeom prst="rect">
            <a:avLst/>
          </a:prstGeom>
          <a:noFill/>
          <a:ln cap="flat" cmpd="sng" w="2115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0750" lIns="101525" spcFirstLastPara="1" rIns="101525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t/>
            </a:r>
            <a:endParaRPr b="0" i="0" sz="199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147500" y="1910725"/>
            <a:ext cx="5031900" cy="365100"/>
          </a:xfrm>
          <a:prstGeom prst="rect">
            <a:avLst/>
          </a:prstGeom>
          <a:noFill/>
          <a:ln cap="flat" cmpd="sng" w="2115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0750" lIns="101525" spcFirstLastPara="1" rIns="101525" wrap="square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t/>
            </a:r>
            <a:endParaRPr b="0" i="0" sz="199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3"/>
          <p:cNvCxnSpPr>
            <a:stCxn id="112" idx="0"/>
          </p:cNvCxnSpPr>
          <p:nvPr/>
        </p:nvCxnSpPr>
        <p:spPr>
          <a:xfrm flipH="1" rot="10800000">
            <a:off x="6288915" y="2304676"/>
            <a:ext cx="1955100" cy="2251200"/>
          </a:xfrm>
          <a:prstGeom prst="straightConnector1">
            <a:avLst/>
          </a:prstGeom>
          <a:noFill/>
          <a:ln cap="flat" cmpd="sng" w="49350">
            <a:solidFill>
              <a:srgbClr val="00FF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4"/>
          <p:cNvGrpSpPr/>
          <p:nvPr/>
        </p:nvGrpSpPr>
        <p:grpSpPr>
          <a:xfrm>
            <a:off x="231725" y="4132475"/>
            <a:ext cx="5864118" cy="2421611"/>
            <a:chOff x="540402" y="3432615"/>
            <a:chExt cx="5281562" cy="1218176"/>
          </a:xfrm>
        </p:grpSpPr>
        <p:cxnSp>
          <p:nvCxnSpPr>
            <p:cNvPr id="126" name="Google Shape;126;p4"/>
            <p:cNvCxnSpPr>
              <a:stCxn id="127" idx="0"/>
              <a:endCxn id="128" idx="2"/>
            </p:cNvCxnSpPr>
            <p:nvPr/>
          </p:nvCxnSpPr>
          <p:spPr>
            <a:xfrm flipH="1" rot="10800000">
              <a:off x="2507802" y="3615491"/>
              <a:ext cx="1034100" cy="5445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28" name="Google Shape;128;p4"/>
            <p:cNvSpPr/>
            <p:nvPr/>
          </p:nvSpPr>
          <p:spPr>
            <a:xfrm>
              <a:off x="1261964" y="3432615"/>
              <a:ext cx="4560000" cy="1830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40402" y="4159991"/>
              <a:ext cx="3934800" cy="4908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より詳しい[内容]</a:t>
              </a:r>
              <a:r>
                <a:rPr b="1" i="0" lang="ja-JP" sz="1998" u="none" cap="none" strike="noStrike">
                  <a:solidFill>
                    <a:schemeClr val="dk1"/>
                  </a:solidFill>
                  <a:latin typeface="MS PMincho"/>
                  <a:ea typeface="MS PMincho"/>
                  <a:cs typeface="MS PMincho"/>
                  <a:sym typeface="MS PMincho"/>
                </a:rPr>
                <a:t>を入力してください。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[作業予定者]は●から選択すれば住所等が自動で出力されます。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4"/>
          <p:cNvSpPr/>
          <p:nvPr/>
        </p:nvSpPr>
        <p:spPr>
          <a:xfrm rot="-1709635">
            <a:off x="2117012" y="6007220"/>
            <a:ext cx="113075" cy="94587"/>
          </a:xfrm>
          <a:prstGeom prst="flowChartExtract">
            <a:avLst/>
          </a:prstGeom>
          <a:solidFill>
            <a:srgbClr val="F2F2F2"/>
          </a:solidFill>
          <a:ln cap="flat" cmpd="sng" w="317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  <p:grpSp>
        <p:nvGrpSpPr>
          <p:cNvPr id="130" name="Google Shape;130;p4"/>
          <p:cNvGrpSpPr/>
          <p:nvPr/>
        </p:nvGrpSpPr>
        <p:grpSpPr>
          <a:xfrm>
            <a:off x="4669625" y="1644925"/>
            <a:ext cx="6446169" cy="4897424"/>
            <a:chOff x="2507798" y="3249620"/>
            <a:chExt cx="5805790" cy="2463617"/>
          </a:xfrm>
        </p:grpSpPr>
        <p:cxnSp>
          <p:nvCxnSpPr>
            <p:cNvPr id="131" name="Google Shape;131;p4"/>
            <p:cNvCxnSpPr>
              <a:stCxn id="132" idx="0"/>
              <a:endCxn id="133" idx="2"/>
            </p:cNvCxnSpPr>
            <p:nvPr/>
          </p:nvCxnSpPr>
          <p:spPr>
            <a:xfrm flipH="1" rot="10800000">
              <a:off x="4475198" y="3782137"/>
              <a:ext cx="1558500" cy="14403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33" name="Google Shape;133;p4"/>
            <p:cNvSpPr/>
            <p:nvPr/>
          </p:nvSpPr>
          <p:spPr>
            <a:xfrm>
              <a:off x="3753588" y="3249620"/>
              <a:ext cx="4560000" cy="5325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507798" y="5222437"/>
              <a:ext cx="3934800" cy="4908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[役職]等を入力してください</a:t>
              </a:r>
              <a:endParaRPr b="1" i="0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[支払先]は●から選択すれば住所等が自動で出力されます。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4"/>
          <p:cNvSpPr/>
          <p:nvPr/>
        </p:nvSpPr>
        <p:spPr>
          <a:xfrm rot="-1709635">
            <a:off x="6039462" y="6007220"/>
            <a:ext cx="113075" cy="94587"/>
          </a:xfrm>
          <a:prstGeom prst="flowChartExtract">
            <a:avLst/>
          </a:prstGeom>
          <a:solidFill>
            <a:srgbClr val="F2F2F2"/>
          </a:solidFill>
          <a:ln cap="flat" cmpd="sng" w="317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5"/>
          <p:cNvGrpSpPr/>
          <p:nvPr/>
        </p:nvGrpSpPr>
        <p:grpSpPr>
          <a:xfrm>
            <a:off x="355350" y="2017725"/>
            <a:ext cx="7566810" cy="4645299"/>
            <a:chOff x="2507798" y="3376450"/>
            <a:chExt cx="6815104" cy="2336787"/>
          </a:xfrm>
        </p:grpSpPr>
        <p:cxnSp>
          <p:nvCxnSpPr>
            <p:cNvPr id="142" name="Google Shape;142;p5"/>
            <p:cNvCxnSpPr>
              <a:stCxn id="143" idx="0"/>
              <a:endCxn id="144" idx="1"/>
            </p:cNvCxnSpPr>
            <p:nvPr/>
          </p:nvCxnSpPr>
          <p:spPr>
            <a:xfrm flipH="1" rot="10800000">
              <a:off x="4475198" y="4220137"/>
              <a:ext cx="1553400" cy="10023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44" name="Google Shape;144;p5"/>
            <p:cNvSpPr/>
            <p:nvPr/>
          </p:nvSpPr>
          <p:spPr>
            <a:xfrm>
              <a:off x="6028602" y="3376450"/>
              <a:ext cx="3294300" cy="16875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507798" y="5222437"/>
              <a:ext cx="3934800" cy="4908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[支給基準]の●を選択すれば、謝金業務の一覧が表示されます。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5"/>
          <p:cNvSpPr/>
          <p:nvPr/>
        </p:nvSpPr>
        <p:spPr>
          <a:xfrm rot="-1709635">
            <a:off x="1977337" y="5965195"/>
            <a:ext cx="113075" cy="94587"/>
          </a:xfrm>
          <a:prstGeom prst="flowChartExtract">
            <a:avLst/>
          </a:prstGeom>
          <a:solidFill>
            <a:srgbClr val="F2F2F2"/>
          </a:solidFill>
          <a:ln cap="flat" cmpd="sng" w="317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S PMincho"/>
              <a:ea typeface="MS PMincho"/>
              <a:cs typeface="MS PMincho"/>
              <a:sym typeface="MS PMinch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/>
          <p:nvPr/>
        </p:nvSpPr>
        <p:spPr>
          <a:xfrm>
            <a:off x="8592000" y="0"/>
            <a:ext cx="3600000" cy="540000"/>
          </a:xfrm>
          <a:prstGeom prst="rect">
            <a:avLst/>
          </a:prstGeom>
          <a:solidFill>
            <a:srgbClr val="DAD9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&lt;謝金入力&gt;画面が表示されます。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355350" y="3726276"/>
            <a:ext cx="10849909" cy="2936746"/>
            <a:chOff x="2507798" y="4235926"/>
            <a:chExt cx="9772052" cy="1477311"/>
          </a:xfrm>
        </p:grpSpPr>
        <p:cxnSp>
          <p:nvCxnSpPr>
            <p:cNvPr id="154" name="Google Shape;154;p6"/>
            <p:cNvCxnSpPr>
              <a:stCxn id="155" idx="0"/>
              <a:endCxn id="156" idx="1"/>
            </p:cNvCxnSpPr>
            <p:nvPr/>
          </p:nvCxnSpPr>
          <p:spPr>
            <a:xfrm flipH="1" rot="10800000">
              <a:off x="4475198" y="4481437"/>
              <a:ext cx="3203100" cy="741000"/>
            </a:xfrm>
            <a:prstGeom prst="straightConnector1">
              <a:avLst/>
            </a:prstGeom>
            <a:noFill/>
            <a:ln cap="flat" cmpd="sng" w="49350">
              <a:solidFill>
                <a:srgbClr val="00FF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56" name="Google Shape;156;p6"/>
            <p:cNvSpPr/>
            <p:nvPr/>
          </p:nvSpPr>
          <p:spPr>
            <a:xfrm>
              <a:off x="7678150" y="4235926"/>
              <a:ext cx="4601700" cy="490800"/>
            </a:xfrm>
            <a:prstGeom prst="rect">
              <a:avLst/>
            </a:prstGeom>
            <a:noFill/>
            <a:ln cap="flat" cmpd="sng" w="21150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t/>
              </a:r>
              <a:endParaRPr b="0" i="0" sz="199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507798" y="5222437"/>
              <a:ext cx="3934800" cy="490800"/>
            </a:xfrm>
            <a:prstGeom prst="rect">
              <a:avLst/>
            </a:prstGeom>
            <a:solidFill>
              <a:srgbClr val="F2F2F2"/>
            </a:solidFill>
            <a:ln cap="flat" cmpd="sng" w="31725">
              <a:solidFill>
                <a:srgbClr val="00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0750" lIns="101525" spcFirstLastPara="1" rIns="101525" wrap="square" tIns="5075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98"/>
                <a:buFont typeface="Arial"/>
                <a:buNone/>
              </a:pPr>
              <a:r>
                <a:rPr b="1" i="0" lang="ja-JP" sz="1998" u="none" cap="none" strike="noStrike">
                  <a:solidFill>
                    <a:srgbClr val="000000"/>
                  </a:solidFill>
                  <a:latin typeface="MS PMincho"/>
                  <a:ea typeface="MS PMincho"/>
                  <a:cs typeface="MS PMincho"/>
                  <a:sym typeface="MS PMincho"/>
                </a:rPr>
                <a:t>[支給基準]を選択すれば、消費税区分等が出力されるため、[数量]を追加で入力してください。</a:t>
              </a:r>
              <a:endParaRPr b="0" i="0" sz="15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7" name="Google Shape;157;p6"/>
          <p:cNvCxnSpPr>
            <a:stCxn id="158" idx="0"/>
          </p:cNvCxnSpPr>
          <p:nvPr/>
        </p:nvCxnSpPr>
        <p:spPr>
          <a:xfrm flipH="1" rot="10800000">
            <a:off x="8023675" y="5372275"/>
            <a:ext cx="646200" cy="658200"/>
          </a:xfrm>
          <a:prstGeom prst="straightConnector1">
            <a:avLst/>
          </a:prstGeom>
          <a:noFill/>
          <a:ln cap="flat" cmpd="sng" w="49350">
            <a:solidFill>
              <a:srgbClr val="00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8" name="Google Shape;158;p6"/>
          <p:cNvSpPr/>
          <p:nvPr/>
        </p:nvSpPr>
        <p:spPr>
          <a:xfrm>
            <a:off x="5073325" y="6030475"/>
            <a:ext cx="5900700" cy="625500"/>
          </a:xfrm>
          <a:prstGeom prst="rect">
            <a:avLst/>
          </a:prstGeom>
          <a:solidFill>
            <a:srgbClr val="F2F2F2"/>
          </a:solidFill>
          <a:ln cap="flat" cmpd="sng" w="31725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0750" lIns="101525" spcFirstLastPara="1" rIns="101525" wrap="square" tIns="5075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8"/>
              <a:buFont typeface="Arial"/>
              <a:buNone/>
            </a:pPr>
            <a:r>
              <a:rPr b="1" i="0" lang="ja-JP" sz="1998" u="none" cap="none" strike="noStrike">
                <a:solidFill>
                  <a:srgbClr val="000000"/>
                </a:solidFill>
                <a:latin typeface="MS PMincho"/>
                <a:ea typeface="MS PMincho"/>
                <a:cs typeface="MS PMincho"/>
                <a:sym typeface="MS PMincho"/>
              </a:rPr>
              <a:t>必要事項の入力が終われば[追加]を押してください</a:t>
            </a:r>
            <a:endParaRPr b="0" i="0" sz="155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2020-02-25T06:43:57Z</dcterms:created>
  <dc:creator>山口大学</dc:creator>
</cp:coreProperties>
</file>