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JyxIdpaodZS8ZD+BT0Fkr9S8R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区分1 スライド">
  <p:cSld name="タイトル区分1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0" y="-3"/>
            <a:ext cx="12193200" cy="685800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S PMincho"/>
              <a:buNone/>
              <a:defRPr sz="9600" b="1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区分2 スライド">
  <p:cSld name="タイトル区分2 スライド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  <a:defRPr sz="6000" b="1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説明のみ スライド">
  <p:cSld name="説明のみ スライド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179388" y="360363"/>
            <a:ext cx="11833225" cy="613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  <a:defRPr sz="2000">
                <a:latin typeface="MS PMincho"/>
                <a:ea typeface="MS PMincho"/>
                <a:cs typeface="MS PMincho"/>
                <a:sym typeface="MS PMinch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  <a:defRPr sz="1800">
                <a:latin typeface="MS PMincho"/>
                <a:ea typeface="MS PMincho"/>
                <a:cs typeface="MS PMincho"/>
                <a:sym typeface="MS PMinch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■"/>
              <a:defRPr sz="1600">
                <a:latin typeface="MS PMincho"/>
                <a:ea typeface="MS PMincho"/>
                <a:cs typeface="MS PMincho"/>
                <a:sym typeface="MS PMincho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sz="1400">
                <a:latin typeface="MS PMincho"/>
                <a:ea typeface="MS PMincho"/>
                <a:cs typeface="MS PMincho"/>
                <a:sym typeface="MS PMincho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200">
                <a:latin typeface="MS PMincho"/>
                <a:ea typeface="MS PMincho"/>
                <a:cs typeface="MS PMincho"/>
                <a:sym typeface="MS PMinch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操作説明 補足あり スライド">
  <p:cSld name="操作説明 補足あり スライド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0" y="6138000"/>
            <a:ext cx="12193200" cy="1440000"/>
          </a:xfrm>
          <a:prstGeom prst="rect">
            <a:avLst/>
          </a:prstGeom>
          <a:solidFill>
            <a:srgbClr val="681A1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1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b="1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 b="1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Char char="•"/>
              <a:defRPr sz="1000" b="1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操作説明 補足なし スライド">
  <p:cSld name="操作説明 補足なし スライド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区分3スライド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subTitle" idx="1"/>
          </p:nvPr>
        </p:nvSpPr>
        <p:spPr>
          <a:xfrm>
            <a:off x="0" y="2159998"/>
            <a:ext cx="12193200" cy="4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MS PMincho"/>
                <a:ea typeface="MS PMincho"/>
                <a:cs typeface="MS PMincho"/>
                <a:sym typeface="MS PMinch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12193200" cy="216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  <a:defRPr sz="6000" b="1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Mincho"/>
              <a:buNone/>
              <a:defRPr sz="4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0" y="-3"/>
            <a:ext cx="12193200" cy="685800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S PMincho"/>
              <a:buNone/>
            </a:pPr>
            <a:r>
              <a:rPr lang="ja-JP"/>
              <a:t>4　データ照会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/>
          <p:nvPr/>
        </p:nvSpPr>
        <p:spPr>
          <a:xfrm>
            <a:off x="3534100" y="2179775"/>
            <a:ext cx="4598400" cy="2017800"/>
          </a:xfrm>
          <a:prstGeom prst="rect">
            <a:avLst/>
          </a:prstGeom>
          <a:noFill/>
          <a:ln w="211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1525" tIns="50750" rIns="101525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endParaRPr sz="199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2"/>
          <p:cNvCxnSpPr/>
          <p:nvPr/>
        </p:nvCxnSpPr>
        <p:spPr>
          <a:xfrm>
            <a:off x="3541150" y="2175000"/>
            <a:ext cx="4600200" cy="20178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7" name="Google Shape;137;p12"/>
          <p:cNvGrpSpPr/>
          <p:nvPr/>
        </p:nvGrpSpPr>
        <p:grpSpPr>
          <a:xfrm>
            <a:off x="74950" y="1774354"/>
            <a:ext cx="6346031" cy="3959944"/>
            <a:chOff x="153906" y="1702116"/>
            <a:chExt cx="5715600" cy="2835012"/>
          </a:xfrm>
        </p:grpSpPr>
        <p:cxnSp>
          <p:nvCxnSpPr>
            <p:cNvPr id="138" name="Google Shape;138;p12"/>
            <p:cNvCxnSpPr/>
            <p:nvPr/>
          </p:nvCxnSpPr>
          <p:spPr>
            <a:xfrm rot="10800000" flipH="1">
              <a:off x="1547415" y="1702116"/>
              <a:ext cx="1696500" cy="22125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39" name="Google Shape;139;p12"/>
            <p:cNvSpPr/>
            <p:nvPr/>
          </p:nvSpPr>
          <p:spPr>
            <a:xfrm>
              <a:off x="153906" y="3914628"/>
              <a:ext cx="5715600" cy="6225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購入依頼申請を検索するを選択してください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3"/>
          <p:cNvGrpSpPr/>
          <p:nvPr/>
        </p:nvGrpSpPr>
        <p:grpSpPr>
          <a:xfrm>
            <a:off x="1020522" y="3061602"/>
            <a:ext cx="9899334" cy="3296009"/>
            <a:chOff x="1005542" y="2623686"/>
            <a:chExt cx="8915909" cy="2359685"/>
          </a:xfrm>
        </p:grpSpPr>
        <p:cxnSp>
          <p:nvCxnSpPr>
            <p:cNvPr id="147" name="Google Shape;147;p13"/>
            <p:cNvCxnSpPr>
              <a:stCxn id="148" idx="1"/>
              <a:endCxn id="149" idx="3"/>
            </p:cNvCxnSpPr>
            <p:nvPr/>
          </p:nvCxnSpPr>
          <p:spPr>
            <a:xfrm rot="10800000">
              <a:off x="2521951" y="3368621"/>
              <a:ext cx="1683900" cy="13035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49" name="Google Shape;149;p13"/>
            <p:cNvSpPr/>
            <p:nvPr/>
          </p:nvSpPr>
          <p:spPr>
            <a:xfrm>
              <a:off x="1005542" y="2623686"/>
              <a:ext cx="1516500" cy="14901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05851" y="4360871"/>
              <a:ext cx="5715600" cy="6225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抽出したいデータを選択してください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※画面はすべて選択した状態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4"/>
          <p:cNvCxnSpPr>
            <a:cxnSpLocks/>
          </p:cNvCxnSpPr>
          <p:nvPr/>
        </p:nvCxnSpPr>
        <p:spPr>
          <a:xfrm flipH="1" flipV="1">
            <a:off x="6100684" y="2192838"/>
            <a:ext cx="355534" cy="269794"/>
          </a:xfrm>
          <a:prstGeom prst="straightConnector1">
            <a:avLst/>
          </a:prstGeom>
          <a:noFill/>
          <a:ln w="49350" cap="flat" cmpd="sng">
            <a:solidFill>
              <a:srgbClr val="00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14"/>
          <p:cNvSpPr/>
          <p:nvPr/>
        </p:nvSpPr>
        <p:spPr>
          <a:xfrm flipH="1">
            <a:off x="5268676" y="2032000"/>
            <a:ext cx="822642" cy="2846068"/>
          </a:xfrm>
          <a:prstGeom prst="rect">
            <a:avLst/>
          </a:prstGeom>
          <a:noFill/>
          <a:ln w="211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1525" tIns="50750" rIns="101525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endParaRPr sz="199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6376489" y="2462633"/>
            <a:ext cx="5530339" cy="3237697"/>
          </a:xfrm>
          <a:prstGeom prst="rect">
            <a:avLst/>
          </a:prstGeom>
          <a:solidFill>
            <a:srgbClr val="F2F2F2"/>
          </a:solidFill>
          <a:ln w="317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1525" tIns="50750" rIns="101525" bIns="50750" anchor="ctr" anchorCtr="0">
            <a:noAutofit/>
          </a:bodyPr>
          <a:lstStyle/>
          <a:p>
            <a:pPr lvl="1">
              <a:buSzPts val="1998"/>
            </a:pP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こちらで状況を確認できます。</a:t>
            </a:r>
            <a:endParaRPr lang="en-US" altLang="ja-JP" sz="1998" b="1">
              <a:latin typeface="MS PMincho"/>
              <a:ea typeface="MS PMincho"/>
              <a:cs typeface="MS PMincho"/>
              <a:sym typeface="MS PMincho"/>
            </a:endParaRPr>
          </a:p>
          <a:p>
            <a:pPr lvl="1">
              <a:buSzPts val="1998"/>
            </a:pPr>
            <a:endParaRPr lang="ja-JP" altLang="en-US" sz="1998" b="1" dirty="0">
              <a:latin typeface="MS PMincho"/>
              <a:ea typeface="MS PMincho"/>
              <a:cs typeface="MS PMincho"/>
              <a:sym typeface="MS PMincho"/>
            </a:endParaRP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010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：発生源入力　：オーダー済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015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：発生源確定　：オーダー承認済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020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：購入依頼入力　：見積り中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030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：支出契約入力　：発注手続き中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035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：支出契約確定　：発注済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050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：債務計上入力　：納品済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055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：債務計上確定　：納品済</a:t>
            </a:r>
          </a:p>
          <a:p>
            <a:pPr lvl="1">
              <a:buSzPts val="1998"/>
            </a:pPr>
            <a:r>
              <a:rPr lang="en-US" altLang="ja-JP" sz="1998" b="1" dirty="0">
                <a:latin typeface="MS PMincho"/>
                <a:ea typeface="MS PMincho"/>
                <a:cs typeface="MS PMincho"/>
                <a:sym typeface="MS PMincho"/>
              </a:rPr>
              <a:t>080</a:t>
            </a:r>
            <a:r>
              <a:rPr lang="ja-JP" altLang="en-US" sz="1998" b="1" dirty="0">
                <a:latin typeface="MS PMincho"/>
                <a:ea typeface="MS PMincho"/>
                <a:cs typeface="MS PMincho"/>
                <a:sym typeface="MS PMincho"/>
              </a:rPr>
              <a:t>：支払指示 　：納品済</a:t>
            </a:r>
          </a:p>
        </p:txBody>
      </p:sp>
      <p:grpSp>
        <p:nvGrpSpPr>
          <p:cNvPr id="160" name="Google Shape;160;p14"/>
          <p:cNvGrpSpPr/>
          <p:nvPr/>
        </p:nvGrpSpPr>
        <p:grpSpPr>
          <a:xfrm>
            <a:off x="5510900" y="5903129"/>
            <a:ext cx="6625575" cy="576996"/>
            <a:chOff x="5510900" y="5903129"/>
            <a:chExt cx="6625575" cy="576996"/>
          </a:xfrm>
        </p:grpSpPr>
        <p:sp>
          <p:nvSpPr>
            <p:cNvPr id="161" name="Google Shape;161;p14"/>
            <p:cNvSpPr/>
            <p:nvPr/>
          </p:nvSpPr>
          <p:spPr>
            <a:xfrm>
              <a:off x="7398875" y="5970125"/>
              <a:ext cx="4737600" cy="5100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なお、データのダウンロードも可能です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  <p:cxnSp>
          <p:nvCxnSpPr>
            <p:cNvPr id="162" name="Google Shape;162;p14"/>
            <p:cNvCxnSpPr>
              <a:endCxn id="163" idx="3"/>
            </p:cNvCxnSpPr>
            <p:nvPr/>
          </p:nvCxnSpPr>
          <p:spPr>
            <a:xfrm rot="10800000">
              <a:off x="6608000" y="6056729"/>
              <a:ext cx="790800" cy="1536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3" name="Google Shape;163;p14"/>
            <p:cNvSpPr/>
            <p:nvPr/>
          </p:nvSpPr>
          <p:spPr>
            <a:xfrm>
              <a:off x="5510900" y="5903129"/>
              <a:ext cx="1097100" cy="3072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 sz="6000"/>
            </a:br>
            <a:br>
              <a:rPr lang="ja-JP" sz="6000"/>
            </a:br>
            <a:r>
              <a:rPr lang="ja-JP"/>
              <a:t>4</a:t>
            </a:r>
            <a:r>
              <a:rPr lang="ja-JP" sz="6000"/>
              <a:t>-</a:t>
            </a:r>
            <a:r>
              <a:rPr lang="ja-JP"/>
              <a:t>3</a:t>
            </a:r>
            <a:r>
              <a:rPr lang="ja-JP" sz="6000"/>
              <a:t>　予算執行</a:t>
            </a:r>
            <a:r>
              <a:rPr lang="ja-JP"/>
              <a:t>照会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6"/>
          <p:cNvGrpSpPr/>
          <p:nvPr/>
        </p:nvGrpSpPr>
        <p:grpSpPr>
          <a:xfrm>
            <a:off x="3444300" y="1590549"/>
            <a:ext cx="7909222" cy="3852239"/>
            <a:chOff x="3188536" y="1048261"/>
            <a:chExt cx="7123500" cy="2757903"/>
          </a:xfrm>
        </p:grpSpPr>
        <p:cxnSp>
          <p:nvCxnSpPr>
            <p:cNvPr id="175" name="Google Shape;175;p16"/>
            <p:cNvCxnSpPr>
              <a:stCxn id="176" idx="0"/>
              <a:endCxn id="177" idx="2"/>
            </p:cNvCxnSpPr>
            <p:nvPr/>
          </p:nvCxnSpPr>
          <p:spPr>
            <a:xfrm rot="10800000">
              <a:off x="4069486" y="1145764"/>
              <a:ext cx="2680800" cy="22911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77" name="Google Shape;177;p16"/>
            <p:cNvSpPr/>
            <p:nvPr/>
          </p:nvSpPr>
          <p:spPr>
            <a:xfrm>
              <a:off x="3272791" y="1048261"/>
              <a:ext cx="1593300" cy="975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188536" y="3436864"/>
              <a:ext cx="7123500" cy="3693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予算執行照会を行うことによって、オーダーの進行状況を確認できます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7"/>
          <p:cNvSpPr/>
          <p:nvPr/>
        </p:nvSpPr>
        <p:spPr>
          <a:xfrm>
            <a:off x="996675" y="1641368"/>
            <a:ext cx="10037100" cy="1920600"/>
          </a:xfrm>
          <a:prstGeom prst="rect">
            <a:avLst/>
          </a:prstGeom>
          <a:solidFill>
            <a:srgbClr val="00B050">
              <a:alpha val="25098"/>
            </a:srgbClr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8782360" y="3332595"/>
            <a:ext cx="2363100" cy="540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検索条件を入力できます。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8"/>
          <p:cNvGrpSpPr/>
          <p:nvPr/>
        </p:nvGrpSpPr>
        <p:grpSpPr>
          <a:xfrm>
            <a:off x="36028" y="2160125"/>
            <a:ext cx="12006229" cy="2172343"/>
            <a:chOff x="118851" y="1456033"/>
            <a:chExt cx="10813500" cy="1555229"/>
          </a:xfrm>
        </p:grpSpPr>
        <p:cxnSp>
          <p:nvCxnSpPr>
            <p:cNvPr id="193" name="Google Shape;193;p18"/>
            <p:cNvCxnSpPr>
              <a:stCxn id="194" idx="0"/>
            </p:cNvCxnSpPr>
            <p:nvPr/>
          </p:nvCxnSpPr>
          <p:spPr>
            <a:xfrm rot="10800000" flipH="1">
              <a:off x="5576813" y="2024862"/>
              <a:ext cx="3287400" cy="2619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5" name="Google Shape;195;p18"/>
            <p:cNvSpPr/>
            <p:nvPr/>
          </p:nvSpPr>
          <p:spPr>
            <a:xfrm>
              <a:off x="118851" y="1456033"/>
              <a:ext cx="10813500" cy="5481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900563" y="2286762"/>
              <a:ext cx="9352500" cy="7245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・依頼ベース（紫）：オーダー入力時の金額を基に、執行額が表示されます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・契約ベース（緑）：</a:t>
              </a:r>
              <a:r>
                <a:rPr lang="ja-JP" sz="1998" b="1">
                  <a:latin typeface="MS PMincho"/>
                  <a:ea typeface="MS PMincho"/>
                  <a:cs typeface="MS PMincho"/>
                  <a:sym typeface="MS PMincho"/>
                </a:rPr>
                <a:t>発注</a:t>
              </a: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時の金額を基に、執行額が表示されます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・決定ベース（赤）：</a:t>
              </a:r>
              <a:r>
                <a:rPr lang="ja-JP" sz="1998" b="1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支払</a:t>
              </a:r>
              <a:r>
                <a:rPr lang="ja-JP" sz="1998" b="1" i="0" u="none" strike="noStrike" cap="none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時の金額を基に、執行額が表示されます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4195550" y="5903004"/>
            <a:ext cx="6625575" cy="576996"/>
            <a:chOff x="5510900" y="5903129"/>
            <a:chExt cx="6625575" cy="576996"/>
          </a:xfrm>
        </p:grpSpPr>
        <p:sp>
          <p:nvSpPr>
            <p:cNvPr id="197" name="Google Shape;197;p18"/>
            <p:cNvSpPr/>
            <p:nvPr/>
          </p:nvSpPr>
          <p:spPr>
            <a:xfrm>
              <a:off x="7398875" y="5970125"/>
              <a:ext cx="4737600" cy="5100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なお、データのダウンロードも可能です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  <p:cxnSp>
          <p:nvCxnSpPr>
            <p:cNvPr id="198" name="Google Shape;198;p18"/>
            <p:cNvCxnSpPr>
              <a:endCxn id="199" idx="3"/>
            </p:cNvCxnSpPr>
            <p:nvPr/>
          </p:nvCxnSpPr>
          <p:spPr>
            <a:xfrm rot="10800000">
              <a:off x="6608000" y="6056729"/>
              <a:ext cx="790800" cy="1536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9" name="Google Shape;199;p18"/>
            <p:cNvSpPr/>
            <p:nvPr/>
          </p:nvSpPr>
          <p:spPr>
            <a:xfrm>
              <a:off x="5510900" y="5903129"/>
              <a:ext cx="1097100" cy="3072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8"/>
          <p:cNvSpPr/>
          <p:nvPr/>
        </p:nvSpPr>
        <p:spPr>
          <a:xfrm>
            <a:off x="903900" y="4404900"/>
            <a:ext cx="10384200" cy="1431300"/>
          </a:xfrm>
          <a:prstGeom prst="rect">
            <a:avLst/>
          </a:prstGeom>
          <a:solidFill>
            <a:srgbClr val="F2F2F2"/>
          </a:solidFill>
          <a:ln w="317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1525" tIns="50750" rIns="101525" bIns="5075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lang="ja-JP" sz="1998" b="1">
                <a:solidFill>
                  <a:srgbClr val="FF0000"/>
                </a:solidFill>
                <a:latin typeface="MS PMincho"/>
                <a:ea typeface="MS PMincho"/>
                <a:cs typeface="MS PMincho"/>
                <a:sym typeface="MS PMincho"/>
              </a:rPr>
              <a:t>注）</a:t>
            </a:r>
            <a:r>
              <a:rPr lang="ja-JP" sz="1998" b="1">
                <a:latin typeface="MS PMincho"/>
                <a:ea typeface="MS PMincho"/>
                <a:cs typeface="MS PMincho"/>
                <a:sym typeface="MS PMincho"/>
              </a:rPr>
              <a:t>オーダー入力時のデータは、発注時の契約担当部署による修正が反映されません。</a:t>
            </a:r>
            <a:endParaRPr sz="1998" b="1">
              <a:latin typeface="MS PMincho"/>
              <a:ea typeface="MS PMincho"/>
              <a:cs typeface="MS PMincho"/>
              <a:sym typeface="MS PMincho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lang="ja-JP" sz="1998" b="1">
                <a:latin typeface="MS PMincho"/>
                <a:ea typeface="MS PMincho"/>
                <a:cs typeface="MS PMincho"/>
                <a:sym typeface="MS PMincho"/>
              </a:rPr>
              <a:t>例）オーダー時：</a:t>
            </a:r>
            <a:r>
              <a:rPr lang="ja-JP" sz="1998" b="1" u="sng">
                <a:latin typeface="MS PMincho"/>
                <a:ea typeface="MS PMincho"/>
                <a:cs typeface="MS PMincho"/>
                <a:sym typeface="MS PMincho"/>
              </a:rPr>
              <a:t>規格無し 金額100円</a:t>
            </a:r>
            <a:r>
              <a:rPr lang="ja-JP" sz="1998" b="1">
                <a:latin typeface="MS PMincho"/>
                <a:ea typeface="MS PMincho"/>
                <a:cs typeface="MS PMincho"/>
                <a:sym typeface="MS PMincho"/>
              </a:rPr>
              <a:t>　→発注時：</a:t>
            </a:r>
            <a:r>
              <a:rPr lang="ja-JP" sz="1998" b="1" u="sng">
                <a:latin typeface="MS PMincho"/>
                <a:ea typeface="MS PMincho"/>
                <a:cs typeface="MS PMincho"/>
                <a:sym typeface="MS PMincho"/>
              </a:rPr>
              <a:t>規格HJ52270　金額70円</a:t>
            </a:r>
            <a:r>
              <a:rPr lang="ja-JP" sz="1998" b="1">
                <a:latin typeface="MS PMincho"/>
                <a:ea typeface="MS PMincho"/>
                <a:cs typeface="MS PMincho"/>
                <a:sym typeface="MS PMincho"/>
              </a:rPr>
              <a:t>　となっても、</a:t>
            </a:r>
            <a:endParaRPr sz="1998" b="1">
              <a:latin typeface="MS PMincho"/>
              <a:ea typeface="MS PMincho"/>
              <a:cs typeface="MS PMincho"/>
              <a:sym typeface="MS PMincho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lang="ja-JP" sz="1998" b="1">
                <a:latin typeface="MS PMincho"/>
                <a:ea typeface="MS PMincho"/>
                <a:cs typeface="MS PMincho"/>
                <a:sym typeface="MS PMincho"/>
              </a:rPr>
              <a:t>オーダーの内容は</a:t>
            </a:r>
            <a:r>
              <a:rPr lang="ja-JP" sz="1998" b="1" u="sng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規格無し 金額100円</a:t>
            </a:r>
            <a:r>
              <a:rPr lang="ja-JP" sz="1998" b="1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のままです。</a:t>
            </a:r>
            <a:endParaRPr sz="1998" b="1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lang="ja-JP" sz="1998" b="1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なお、発注時の金額は緑の▼から確認することができます。</a:t>
            </a:r>
            <a:endParaRPr sz="1998" b="1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 sz="6000"/>
            </a:br>
            <a:br>
              <a:rPr lang="ja-JP" sz="6000"/>
            </a:br>
            <a:r>
              <a:rPr lang="ja-JP"/>
              <a:t>4</a:t>
            </a:r>
            <a:r>
              <a:rPr lang="ja-JP" sz="6000"/>
              <a:t>-</a:t>
            </a:r>
            <a:r>
              <a:rPr lang="ja-JP"/>
              <a:t>4</a:t>
            </a:r>
            <a:r>
              <a:rPr lang="ja-JP" sz="6000"/>
              <a:t>　予算執行</a:t>
            </a:r>
            <a:r>
              <a:rPr lang="ja-JP"/>
              <a:t>照会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0"/>
          <p:cNvGrpSpPr/>
          <p:nvPr/>
        </p:nvGrpSpPr>
        <p:grpSpPr>
          <a:xfrm>
            <a:off x="2508825" y="1703751"/>
            <a:ext cx="8810564" cy="3988511"/>
            <a:chOff x="2376638" y="950701"/>
            <a:chExt cx="7935300" cy="2855463"/>
          </a:xfrm>
        </p:grpSpPr>
        <p:cxnSp>
          <p:nvCxnSpPr>
            <p:cNvPr id="212" name="Google Shape;212;p20"/>
            <p:cNvCxnSpPr>
              <a:stCxn id="213" idx="0"/>
              <a:endCxn id="214" idx="2"/>
            </p:cNvCxnSpPr>
            <p:nvPr/>
          </p:nvCxnSpPr>
          <p:spPr>
            <a:xfrm rot="10800000">
              <a:off x="4094888" y="1127164"/>
              <a:ext cx="2249400" cy="23097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14" name="Google Shape;214;p20"/>
            <p:cNvSpPr/>
            <p:nvPr/>
          </p:nvSpPr>
          <p:spPr>
            <a:xfrm>
              <a:off x="3272793" y="950701"/>
              <a:ext cx="1644300" cy="1764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2376638" y="3436864"/>
              <a:ext cx="7935300" cy="3693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予算執行明細照会を行うことによって、保有している予算の状況を確認できます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/>
          <p:nvPr/>
        </p:nvSpPr>
        <p:spPr>
          <a:xfrm>
            <a:off x="996675" y="1641375"/>
            <a:ext cx="10229100" cy="748500"/>
          </a:xfrm>
          <a:prstGeom prst="rect">
            <a:avLst/>
          </a:prstGeom>
          <a:solidFill>
            <a:srgbClr val="00B050">
              <a:alpha val="25098"/>
            </a:srgbClr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8862685" y="2218495"/>
            <a:ext cx="2363100" cy="540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検索条件を入力できます。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 sz="6000"/>
            </a:br>
            <a:br>
              <a:rPr lang="ja-JP" sz="6000"/>
            </a:br>
            <a:r>
              <a:rPr lang="ja-JP"/>
              <a:t>4</a:t>
            </a:r>
            <a:r>
              <a:rPr lang="ja-JP" sz="6000"/>
              <a:t>-1　</a:t>
            </a:r>
            <a:r>
              <a:rPr lang="ja-JP"/>
              <a:t>申請</a:t>
            </a:r>
            <a:r>
              <a:rPr lang="ja-JP" sz="6000"/>
              <a:t>照会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/>
          <p:nvPr/>
        </p:nvSpPr>
        <p:spPr>
          <a:xfrm>
            <a:off x="981450" y="1836975"/>
            <a:ext cx="10167900" cy="39036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7994200" y="5127050"/>
            <a:ext cx="3299700" cy="540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該当予算の執行内容が表示されます。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22"/>
          <p:cNvGrpSpPr/>
          <p:nvPr/>
        </p:nvGrpSpPr>
        <p:grpSpPr>
          <a:xfrm>
            <a:off x="179400" y="5834050"/>
            <a:ext cx="5586025" cy="705600"/>
            <a:chOff x="1021975" y="5774650"/>
            <a:chExt cx="5586025" cy="705600"/>
          </a:xfrm>
        </p:grpSpPr>
        <p:sp>
          <p:nvSpPr>
            <p:cNvPr id="230" name="Google Shape;230;p22"/>
            <p:cNvSpPr/>
            <p:nvPr/>
          </p:nvSpPr>
          <p:spPr>
            <a:xfrm>
              <a:off x="1021975" y="5774650"/>
              <a:ext cx="3197700" cy="7056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なお、データのダウンロード及び帳票出力も可能です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  <p:cxnSp>
          <p:nvCxnSpPr>
            <p:cNvPr id="231" name="Google Shape;231;p22"/>
            <p:cNvCxnSpPr>
              <a:stCxn id="230" idx="3"/>
            </p:cNvCxnSpPr>
            <p:nvPr/>
          </p:nvCxnSpPr>
          <p:spPr>
            <a:xfrm rot="10800000" flipH="1">
              <a:off x="4219675" y="6090850"/>
              <a:ext cx="1291200" cy="366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32" name="Google Shape;232;p22"/>
            <p:cNvSpPr/>
            <p:nvPr/>
          </p:nvSpPr>
          <p:spPr>
            <a:xfrm>
              <a:off x="5510900" y="5903129"/>
              <a:ext cx="1097100" cy="3072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3" name="Google Shape;233;p22"/>
          <p:cNvCxnSpPr/>
          <p:nvPr/>
        </p:nvCxnSpPr>
        <p:spPr>
          <a:xfrm rot="10800000" flipH="1">
            <a:off x="3393275" y="6250800"/>
            <a:ext cx="3725100" cy="221100"/>
          </a:xfrm>
          <a:prstGeom prst="straightConnector1">
            <a:avLst/>
          </a:prstGeom>
          <a:noFill/>
          <a:ln w="49350" cap="flat" cmpd="sng">
            <a:solidFill>
              <a:srgbClr val="00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4" name="Google Shape;234;p22"/>
          <p:cNvSpPr/>
          <p:nvPr/>
        </p:nvSpPr>
        <p:spPr>
          <a:xfrm>
            <a:off x="7118375" y="5943600"/>
            <a:ext cx="969300" cy="273300"/>
          </a:xfrm>
          <a:prstGeom prst="rect">
            <a:avLst/>
          </a:prstGeom>
          <a:noFill/>
          <a:ln w="211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1525" tIns="50750" rIns="101525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endParaRPr sz="199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/>
        </p:nvSpPr>
        <p:spPr>
          <a:xfrm>
            <a:off x="0" y="191825"/>
            <a:ext cx="1445700" cy="46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【帳票例】</a:t>
            </a:r>
            <a:endParaRPr sz="1800" b="0" i="0" u="none" strike="noStrike" cap="non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5-</a:t>
            </a:r>
            <a:fld id="{00000000-1234-1234-1234-123412341234}" type="slidenum">
              <a:rPr lang="en-US" altLang="ja-JP"/>
              <a:t>3</a:t>
            </a:fld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234950" y="1266450"/>
            <a:ext cx="6611836" cy="4136875"/>
            <a:chOff x="153906" y="653832"/>
            <a:chExt cx="5955000" cy="3883296"/>
          </a:xfrm>
        </p:grpSpPr>
        <p:cxnSp>
          <p:nvCxnSpPr>
            <p:cNvPr id="66" name="Google Shape;66;p3"/>
            <p:cNvCxnSpPr>
              <a:stCxn id="67" idx="0"/>
              <a:endCxn id="68" idx="2"/>
            </p:cNvCxnSpPr>
            <p:nvPr/>
          </p:nvCxnSpPr>
          <p:spPr>
            <a:xfrm rot="10800000" flipH="1">
              <a:off x="3131406" y="827328"/>
              <a:ext cx="807600" cy="30873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8" name="Google Shape;68;p3"/>
            <p:cNvSpPr/>
            <p:nvPr/>
          </p:nvSpPr>
          <p:spPr>
            <a:xfrm>
              <a:off x="3131456" y="653832"/>
              <a:ext cx="1614900" cy="1734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53906" y="3914628"/>
              <a:ext cx="5955000" cy="6225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申請照会からオーダーの進行状況や、予算の執行状況を確認することができます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275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4"/>
          <p:cNvCxnSpPr/>
          <p:nvPr/>
        </p:nvCxnSpPr>
        <p:spPr>
          <a:xfrm>
            <a:off x="3555275" y="2183625"/>
            <a:ext cx="4579200" cy="20250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6" name="Google Shape;76;p4"/>
          <p:cNvGrpSpPr/>
          <p:nvPr/>
        </p:nvGrpSpPr>
        <p:grpSpPr>
          <a:xfrm>
            <a:off x="74950" y="1774354"/>
            <a:ext cx="8057457" cy="3959944"/>
            <a:chOff x="153906" y="1702116"/>
            <a:chExt cx="7257009" cy="2835012"/>
          </a:xfrm>
        </p:grpSpPr>
        <p:cxnSp>
          <p:nvCxnSpPr>
            <p:cNvPr id="77" name="Google Shape;77;p4"/>
            <p:cNvCxnSpPr/>
            <p:nvPr/>
          </p:nvCxnSpPr>
          <p:spPr>
            <a:xfrm rot="10800000" flipH="1">
              <a:off x="1547415" y="1702116"/>
              <a:ext cx="1696500" cy="22125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78" name="Google Shape;78;p4"/>
            <p:cNvSpPr/>
            <p:nvPr/>
          </p:nvSpPr>
          <p:spPr>
            <a:xfrm>
              <a:off x="3269415" y="1992366"/>
              <a:ext cx="4141500" cy="14445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53906" y="3914628"/>
              <a:ext cx="5715600" cy="6225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購入依頼申請を検索するを選択してください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5"/>
          <p:cNvGrpSpPr/>
          <p:nvPr/>
        </p:nvGrpSpPr>
        <p:grpSpPr>
          <a:xfrm>
            <a:off x="1020522" y="3061602"/>
            <a:ext cx="9899334" cy="2081372"/>
            <a:chOff x="1005542" y="2623686"/>
            <a:chExt cx="8915909" cy="1490100"/>
          </a:xfrm>
        </p:grpSpPr>
        <p:cxnSp>
          <p:nvCxnSpPr>
            <p:cNvPr id="87" name="Google Shape;87;p5"/>
            <p:cNvCxnSpPr>
              <a:stCxn id="88" idx="1"/>
              <a:endCxn id="89" idx="3"/>
            </p:cNvCxnSpPr>
            <p:nvPr/>
          </p:nvCxnSpPr>
          <p:spPr>
            <a:xfrm rot="10800000">
              <a:off x="2521951" y="3368607"/>
              <a:ext cx="1683900" cy="3795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89" name="Google Shape;89;p5"/>
            <p:cNvSpPr/>
            <p:nvPr/>
          </p:nvSpPr>
          <p:spPr>
            <a:xfrm>
              <a:off x="1005542" y="2623686"/>
              <a:ext cx="1516500" cy="14901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4205851" y="3436857"/>
              <a:ext cx="5715600" cy="6225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抽出したいデータを選択してください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6"/>
          <p:cNvGrpSpPr/>
          <p:nvPr/>
        </p:nvGrpSpPr>
        <p:grpSpPr>
          <a:xfrm>
            <a:off x="1020525" y="1998550"/>
            <a:ext cx="11047691" cy="3444238"/>
            <a:chOff x="1005545" y="1340358"/>
            <a:chExt cx="9950186" cy="2465806"/>
          </a:xfrm>
        </p:grpSpPr>
        <p:cxnSp>
          <p:nvCxnSpPr>
            <p:cNvPr id="97" name="Google Shape;97;p6"/>
            <p:cNvCxnSpPr>
              <a:stCxn id="98" idx="0"/>
              <a:endCxn id="99" idx="2"/>
            </p:cNvCxnSpPr>
            <p:nvPr/>
          </p:nvCxnSpPr>
          <p:spPr>
            <a:xfrm rot="10800000">
              <a:off x="5543731" y="3306964"/>
              <a:ext cx="1785000" cy="1299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99" name="Google Shape;99;p6"/>
            <p:cNvSpPr/>
            <p:nvPr/>
          </p:nvSpPr>
          <p:spPr>
            <a:xfrm>
              <a:off x="1005545" y="1340358"/>
              <a:ext cx="9076500" cy="19665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701731" y="3436864"/>
              <a:ext cx="7254000" cy="3693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抽出条件に基づき、データが表示されるのでダブルクリックしてください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5510900" y="5903129"/>
            <a:ext cx="6625575" cy="576996"/>
            <a:chOff x="5510900" y="5903129"/>
            <a:chExt cx="6625575" cy="576996"/>
          </a:xfrm>
        </p:grpSpPr>
        <p:sp>
          <p:nvSpPr>
            <p:cNvPr id="101" name="Google Shape;101;p6"/>
            <p:cNvSpPr/>
            <p:nvPr/>
          </p:nvSpPr>
          <p:spPr>
            <a:xfrm>
              <a:off x="7398875" y="5970125"/>
              <a:ext cx="4737600" cy="5100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なお、データのダウンロードも可能です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  <p:cxnSp>
          <p:nvCxnSpPr>
            <p:cNvPr id="102" name="Google Shape;102;p6"/>
            <p:cNvCxnSpPr>
              <a:endCxn id="103" idx="3"/>
            </p:cNvCxnSpPr>
            <p:nvPr/>
          </p:nvCxnSpPr>
          <p:spPr>
            <a:xfrm rot="10800000">
              <a:off x="6608000" y="6056729"/>
              <a:ext cx="790800" cy="1536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3" name="Google Shape;103;p6"/>
            <p:cNvSpPr/>
            <p:nvPr/>
          </p:nvSpPr>
          <p:spPr>
            <a:xfrm>
              <a:off x="5510900" y="5903129"/>
              <a:ext cx="1097100" cy="3072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>
            <a:spLocks noGrp="1"/>
          </p:cNvSpPr>
          <p:nvPr>
            <p:ph type="sldNum" idx="12"/>
          </p:nvPr>
        </p:nvSpPr>
        <p:spPr>
          <a:xfrm>
            <a:off x="9360000" y="6480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5-</a:t>
            </a:r>
            <a:fld id="{00000000-1234-1234-1234-123412341234}" type="slidenum">
              <a:rPr lang="en-US" altLang="ja-JP"/>
              <a:t>7</a:t>
            </a:fld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4014100" y="1301098"/>
            <a:ext cx="8054116" cy="4141690"/>
            <a:chOff x="3701731" y="841037"/>
            <a:chExt cx="7254000" cy="2965127"/>
          </a:xfrm>
        </p:grpSpPr>
        <p:cxnSp>
          <p:nvCxnSpPr>
            <p:cNvPr id="112" name="Google Shape;112;p7"/>
            <p:cNvCxnSpPr>
              <a:stCxn id="113" idx="0"/>
              <a:endCxn id="114" idx="2"/>
            </p:cNvCxnSpPr>
            <p:nvPr/>
          </p:nvCxnSpPr>
          <p:spPr>
            <a:xfrm rot="10800000" flipH="1">
              <a:off x="7328731" y="1041964"/>
              <a:ext cx="2366700" cy="23949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14" name="Google Shape;114;p7"/>
            <p:cNvSpPr/>
            <p:nvPr/>
          </p:nvSpPr>
          <p:spPr>
            <a:xfrm>
              <a:off x="9446437" y="841037"/>
              <a:ext cx="498000" cy="2010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3701731" y="3436864"/>
              <a:ext cx="7254000" cy="3693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複写申請をすることで、過去のデータを参照してオーダー入力可能です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 sz="6000"/>
            </a:br>
            <a:br>
              <a:rPr lang="ja-JP" sz="6000"/>
            </a:br>
            <a:r>
              <a:rPr lang="ja-JP"/>
              <a:t>4</a:t>
            </a:r>
            <a:r>
              <a:rPr lang="ja-JP" sz="6000"/>
              <a:t>-2　</a:t>
            </a:r>
            <a:r>
              <a:rPr lang="ja-JP"/>
              <a:t>状況照会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1"/>
          <p:cNvGrpSpPr/>
          <p:nvPr/>
        </p:nvGrpSpPr>
        <p:grpSpPr>
          <a:xfrm>
            <a:off x="3537848" y="1454274"/>
            <a:ext cx="7815557" cy="3988514"/>
            <a:chOff x="3272791" y="950699"/>
            <a:chExt cx="7039140" cy="2855465"/>
          </a:xfrm>
        </p:grpSpPr>
        <p:cxnSp>
          <p:nvCxnSpPr>
            <p:cNvPr id="126" name="Google Shape;126;p11"/>
            <p:cNvCxnSpPr>
              <a:stCxn id="127" idx="0"/>
              <a:endCxn id="128" idx="2"/>
            </p:cNvCxnSpPr>
            <p:nvPr/>
          </p:nvCxnSpPr>
          <p:spPr>
            <a:xfrm rot="10800000">
              <a:off x="4069531" y="1048264"/>
              <a:ext cx="2937300" cy="2388600"/>
            </a:xfrm>
            <a:prstGeom prst="straightConnector1">
              <a:avLst/>
            </a:prstGeom>
            <a:noFill/>
            <a:ln w="493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28" name="Google Shape;128;p11"/>
            <p:cNvSpPr/>
            <p:nvPr/>
          </p:nvSpPr>
          <p:spPr>
            <a:xfrm>
              <a:off x="3272791" y="950699"/>
              <a:ext cx="1593300" cy="97500"/>
            </a:xfrm>
            <a:prstGeom prst="rect">
              <a:avLst/>
            </a:prstGeom>
            <a:noFill/>
            <a:ln w="21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endParaRPr sz="199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3701731" y="3436864"/>
              <a:ext cx="6610200" cy="369300"/>
            </a:xfrm>
            <a:prstGeom prst="rect">
              <a:avLst/>
            </a:prstGeom>
            <a:solidFill>
              <a:srgbClr val="F2F2F2"/>
            </a:solidFill>
            <a:ln w="31725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1525" tIns="50750" rIns="101525" bIns="5075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lang="ja-JP" sz="1998" b="1" i="0" u="none" strike="noStrike" cap="non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状況照会を行うことによって、オーダーの進行状況を確認できます</a:t>
              </a:r>
              <a:endParaRPr sz="1998" b="1" i="0" u="none" strike="noStrike" cap="non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430</Words>
  <Application>Microsoft Office PowerPoint</Application>
  <PresentationFormat>ワイド画面</PresentationFormat>
  <Paragraphs>52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MS PMincho</vt:lpstr>
      <vt:lpstr>Noto Sans Symbols</vt:lpstr>
      <vt:lpstr>Arial</vt:lpstr>
      <vt:lpstr>Office テーマ</vt:lpstr>
      <vt:lpstr>4　データ照会</vt:lpstr>
      <vt:lpstr>  4-1　申請照会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4-2　状況照会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4-3　予算執行照会</vt:lpstr>
      <vt:lpstr>PowerPoint プレゼンテーション</vt:lpstr>
      <vt:lpstr>PowerPoint プレゼンテーション</vt:lpstr>
      <vt:lpstr>PowerPoint プレゼンテーション</vt:lpstr>
      <vt:lpstr>  4-4　予算執行照会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山口大学</dc:creator>
  <cp:lastModifiedBy>村上　ゆかり</cp:lastModifiedBy>
  <cp:revision>1</cp:revision>
  <dcterms:created xsi:type="dcterms:W3CDTF">2020-02-25T06:43:57Z</dcterms:created>
  <dcterms:modified xsi:type="dcterms:W3CDTF">2026-05-12T02:37:59Z</dcterms:modified>
</cp:coreProperties>
</file>